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96" r:id="rId5"/>
    <p:sldId id="339" r:id="rId6"/>
    <p:sldId id="353" r:id="rId7"/>
    <p:sldId id="354" r:id="rId8"/>
    <p:sldId id="356" r:id="rId9"/>
    <p:sldId id="341" r:id="rId10"/>
    <p:sldId id="379" r:id="rId11"/>
    <p:sldId id="359" r:id="rId12"/>
    <p:sldId id="343" r:id="rId13"/>
    <p:sldId id="344" r:id="rId14"/>
    <p:sldId id="345" r:id="rId15"/>
    <p:sldId id="346" r:id="rId16"/>
    <p:sldId id="362" r:id="rId17"/>
    <p:sldId id="348" r:id="rId18"/>
    <p:sldId id="352" r:id="rId19"/>
    <p:sldId id="360" r:id="rId20"/>
    <p:sldId id="350" r:id="rId21"/>
    <p:sldId id="361" r:id="rId22"/>
    <p:sldId id="364" r:id="rId23"/>
    <p:sldId id="366" r:id="rId24"/>
    <p:sldId id="367" r:id="rId25"/>
    <p:sldId id="368" r:id="rId26"/>
    <p:sldId id="369" r:id="rId27"/>
    <p:sldId id="370" r:id="rId28"/>
    <p:sldId id="376" r:id="rId29"/>
    <p:sldId id="377" r:id="rId30"/>
    <p:sldId id="294" r:id="rId31"/>
  </p:sldIdLst>
  <p:sldSz cx="9144000" cy="6858000" type="screen4x3"/>
  <p:notesSz cx="9144000"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EBD51"/>
    <a:srgbClr val="96A246"/>
    <a:srgbClr val="0061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077" autoAdjust="0"/>
  </p:normalViewPr>
  <p:slideViewPr>
    <p:cSldViewPr snapToGrid="0">
      <p:cViewPr>
        <p:scale>
          <a:sx n="150" d="100"/>
          <a:sy n="150" d="100"/>
        </p:scale>
        <p:origin x="-5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3822" y="-84"/>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AU"/>
  <c:style val="7"/>
  <c:chart>
    <c:autoTitleDeleted val="1"/>
    <c:plotArea>
      <c:layout/>
      <c:barChart>
        <c:barDir val="col"/>
        <c:grouping val="clustered"/>
        <c:ser>
          <c:idx val="0"/>
          <c:order val="0"/>
          <c:tx>
            <c:strRef>
              <c:f>Sheet1!$B$1</c:f>
              <c:strCache>
                <c:ptCount val="1"/>
                <c:pt idx="0">
                  <c:v>Growth</c:v>
                </c:pt>
              </c:strCache>
            </c:strRef>
          </c:tx>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11</c:v>
                </c:pt>
                <c:pt idx="1">
                  <c:v>22</c:v>
                </c:pt>
                <c:pt idx="2">
                  <c:v>33</c:v>
                </c:pt>
                <c:pt idx="3">
                  <c:v>44</c:v>
                </c:pt>
              </c:numCache>
            </c:numRef>
          </c:val>
        </c:ser>
        <c:axId val="89468928"/>
        <c:axId val="89470464"/>
      </c:barChart>
      <c:catAx>
        <c:axId val="89468928"/>
        <c:scaling>
          <c:orientation val="minMax"/>
        </c:scaling>
        <c:axPos val="b"/>
        <c:numFmt formatCode="General" sourceLinked="1"/>
        <c:tickLblPos val="nextTo"/>
        <c:txPr>
          <a:bodyPr/>
          <a:lstStyle/>
          <a:p>
            <a:pPr>
              <a:defRPr sz="1400">
                <a:latin typeface="Arial" pitchFamily="34" charset="0"/>
                <a:cs typeface="Arial" pitchFamily="34" charset="0"/>
              </a:defRPr>
            </a:pPr>
            <a:endParaRPr lang="en-US"/>
          </a:p>
        </c:txPr>
        <c:crossAx val="89470464"/>
        <c:crosses val="autoZero"/>
        <c:auto val="1"/>
        <c:lblAlgn val="ctr"/>
        <c:lblOffset val="100"/>
      </c:catAx>
      <c:valAx>
        <c:axId val="89470464"/>
        <c:scaling>
          <c:orientation val="minMax"/>
        </c:scaling>
        <c:delete val="1"/>
        <c:axPos val="l"/>
        <c:numFmt formatCode="General" sourceLinked="1"/>
        <c:tickLblPos val="none"/>
        <c:crossAx val="89468928"/>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AU"/>
  <c:style val="7"/>
  <c:chart>
    <c:view3D>
      <c:rAngAx val="1"/>
    </c:view3D>
    <c:plotArea>
      <c:layout>
        <c:manualLayout>
          <c:layoutTarget val="inner"/>
          <c:xMode val="edge"/>
          <c:yMode val="edge"/>
          <c:x val="7.019518482135903E-2"/>
          <c:y val="0"/>
          <c:w val="0.92980481517864122"/>
          <c:h val="0.92479011084171803"/>
        </c:manualLayout>
      </c:layout>
      <c:bar3DChart>
        <c:barDir val="col"/>
        <c:grouping val="stacked"/>
        <c:ser>
          <c:idx val="0"/>
          <c:order val="0"/>
          <c:tx>
            <c:strRef>
              <c:f>Sheet1!$B$1</c:f>
              <c:strCache>
                <c:ptCount val="1"/>
                <c:pt idx="0">
                  <c:v>Series 1</c:v>
                </c:pt>
              </c:strCache>
            </c:strRef>
          </c:tx>
          <c:cat>
            <c:strRef>
              <c:f>Sheet1!$A$2:$A$3</c:f>
              <c:strCache>
                <c:ptCount val="2"/>
                <c:pt idx="0">
                  <c:v>Purifying Mechanisms</c:v>
                </c:pt>
                <c:pt idx="1">
                  <c:v>Toxic Burden</c:v>
                </c:pt>
              </c:strCache>
            </c:strRef>
          </c:cat>
          <c:val>
            <c:numRef>
              <c:f>Sheet1!$B$2:$B$3</c:f>
              <c:numCache>
                <c:formatCode>General</c:formatCode>
                <c:ptCount val="2"/>
                <c:pt idx="0">
                  <c:v>8.2000000000000011</c:v>
                </c:pt>
                <c:pt idx="1">
                  <c:v>0</c:v>
                </c:pt>
              </c:numCache>
            </c:numRef>
          </c:val>
        </c:ser>
        <c:ser>
          <c:idx val="1"/>
          <c:order val="1"/>
          <c:tx>
            <c:strRef>
              <c:f>Sheet1!$C$1</c:f>
              <c:strCache>
                <c:ptCount val="1"/>
                <c:pt idx="0">
                  <c:v>Series 2</c:v>
                </c:pt>
              </c:strCache>
            </c:strRef>
          </c:tx>
          <c:spPr>
            <a:solidFill>
              <a:schemeClr val="accent2">
                <a:lumMod val="75000"/>
              </a:schemeClr>
            </a:solidFill>
          </c:spPr>
          <c:cat>
            <c:strRef>
              <c:f>Sheet1!$A$2:$A$3</c:f>
              <c:strCache>
                <c:ptCount val="2"/>
                <c:pt idx="0">
                  <c:v>Purifying Mechanisms</c:v>
                </c:pt>
                <c:pt idx="1">
                  <c:v>Toxic Burden</c:v>
                </c:pt>
              </c:strCache>
            </c:strRef>
          </c:cat>
          <c:val>
            <c:numRef>
              <c:f>Sheet1!$C$2:$C$3</c:f>
              <c:numCache>
                <c:formatCode>General</c:formatCode>
                <c:ptCount val="2"/>
                <c:pt idx="0">
                  <c:v>0</c:v>
                </c:pt>
                <c:pt idx="1">
                  <c:v>3.5</c:v>
                </c:pt>
              </c:numCache>
            </c:numRef>
          </c:val>
        </c:ser>
        <c:ser>
          <c:idx val="2"/>
          <c:order val="2"/>
          <c:tx>
            <c:strRef>
              <c:f>Sheet1!$D$1</c:f>
              <c:strCache>
                <c:ptCount val="1"/>
                <c:pt idx="0">
                  <c:v>Series 3</c:v>
                </c:pt>
              </c:strCache>
            </c:strRef>
          </c:tx>
          <c:spPr>
            <a:solidFill>
              <a:schemeClr val="accent2">
                <a:lumMod val="60000"/>
                <a:lumOff val="40000"/>
              </a:schemeClr>
            </a:solidFill>
          </c:spPr>
          <c:dPt>
            <c:idx val="1"/>
            <c:spPr>
              <a:solidFill>
                <a:schemeClr val="accent4">
                  <a:lumMod val="75000"/>
                </a:schemeClr>
              </a:solidFill>
            </c:spPr>
          </c:dPt>
          <c:cat>
            <c:strRef>
              <c:f>Sheet1!$A$2:$A$3</c:f>
              <c:strCache>
                <c:ptCount val="2"/>
                <c:pt idx="0">
                  <c:v>Purifying Mechanisms</c:v>
                </c:pt>
                <c:pt idx="1">
                  <c:v>Toxic Burden</c:v>
                </c:pt>
              </c:strCache>
            </c:strRef>
          </c:cat>
          <c:val>
            <c:numRef>
              <c:f>Sheet1!$D$2:$D$3</c:f>
              <c:numCache>
                <c:formatCode>General</c:formatCode>
                <c:ptCount val="2"/>
                <c:pt idx="0">
                  <c:v>0</c:v>
                </c:pt>
                <c:pt idx="1">
                  <c:v>8</c:v>
                </c:pt>
              </c:numCache>
            </c:numRef>
          </c:val>
        </c:ser>
        <c:gapWidth val="35"/>
        <c:gapDepth val="100"/>
        <c:shape val="cylinder"/>
        <c:axId val="122103680"/>
        <c:axId val="122105216"/>
        <c:axId val="0"/>
      </c:bar3DChart>
      <c:catAx>
        <c:axId val="122103680"/>
        <c:scaling>
          <c:orientation val="minMax"/>
        </c:scaling>
        <c:delete val="1"/>
        <c:axPos val="b"/>
        <c:tickLblPos val="none"/>
        <c:crossAx val="122105216"/>
        <c:crosses val="autoZero"/>
        <c:auto val="1"/>
        <c:lblAlgn val="ctr"/>
        <c:lblOffset val="100"/>
      </c:catAx>
      <c:valAx>
        <c:axId val="122105216"/>
        <c:scaling>
          <c:orientation val="minMax"/>
        </c:scaling>
        <c:delete val="1"/>
        <c:axPos val="l"/>
        <c:numFmt formatCode="General" sourceLinked="1"/>
        <c:tickLblPos val="none"/>
        <c:crossAx val="122103680"/>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AU"/>
  <c:style val="7"/>
  <c:chart>
    <c:view3D>
      <c:rAngAx val="1"/>
    </c:view3D>
    <c:plotArea>
      <c:layout>
        <c:manualLayout>
          <c:layoutTarget val="inner"/>
          <c:xMode val="edge"/>
          <c:yMode val="edge"/>
          <c:x val="3.82882826298322E-2"/>
          <c:y val="0"/>
          <c:w val="0.92980481517864122"/>
          <c:h val="0.93133203321327518"/>
        </c:manualLayout>
      </c:layout>
      <c:bar3DChart>
        <c:barDir val="col"/>
        <c:grouping val="stacked"/>
        <c:ser>
          <c:idx val="0"/>
          <c:order val="0"/>
          <c:tx>
            <c:strRef>
              <c:f>Sheet1!$B$1</c:f>
              <c:strCache>
                <c:ptCount val="1"/>
                <c:pt idx="0">
                  <c:v>Series 1</c:v>
                </c:pt>
              </c:strCache>
            </c:strRef>
          </c:tx>
          <c:cat>
            <c:strRef>
              <c:f>Sheet1!$A$2:$A$3</c:f>
              <c:strCache>
                <c:ptCount val="2"/>
                <c:pt idx="0">
                  <c:v>Purifying Mechanisms</c:v>
                </c:pt>
                <c:pt idx="1">
                  <c:v>Toxic Load</c:v>
                </c:pt>
              </c:strCache>
            </c:strRef>
          </c:cat>
          <c:val>
            <c:numRef>
              <c:f>Sheet1!$B$2:$B$3</c:f>
              <c:numCache>
                <c:formatCode>General</c:formatCode>
                <c:ptCount val="2"/>
                <c:pt idx="0">
                  <c:v>8.8000000000000007</c:v>
                </c:pt>
                <c:pt idx="1">
                  <c:v>0</c:v>
                </c:pt>
              </c:numCache>
            </c:numRef>
          </c:val>
        </c:ser>
        <c:ser>
          <c:idx val="1"/>
          <c:order val="1"/>
          <c:tx>
            <c:strRef>
              <c:f>Sheet1!$C$1</c:f>
              <c:strCache>
                <c:ptCount val="1"/>
                <c:pt idx="0">
                  <c:v>Series 2</c:v>
                </c:pt>
              </c:strCache>
            </c:strRef>
          </c:tx>
          <c:dPt>
            <c:idx val="0"/>
            <c:spPr>
              <a:solidFill>
                <a:schemeClr val="accent5">
                  <a:lumMod val="20000"/>
                  <a:lumOff val="80000"/>
                </a:schemeClr>
              </a:solidFill>
            </c:spPr>
          </c:dPt>
          <c:dPt>
            <c:idx val="1"/>
            <c:spPr>
              <a:solidFill>
                <a:schemeClr val="accent2">
                  <a:lumMod val="75000"/>
                </a:schemeClr>
              </a:solidFill>
            </c:spPr>
          </c:dPt>
          <c:cat>
            <c:strRef>
              <c:f>Sheet1!$A$2:$A$3</c:f>
              <c:strCache>
                <c:ptCount val="2"/>
                <c:pt idx="0">
                  <c:v>Purifying Mechanisms</c:v>
                </c:pt>
                <c:pt idx="1">
                  <c:v>Toxic Load</c:v>
                </c:pt>
              </c:strCache>
            </c:strRef>
          </c:cat>
          <c:val>
            <c:numRef>
              <c:f>Sheet1!$C$2:$C$3</c:f>
              <c:numCache>
                <c:formatCode>General</c:formatCode>
                <c:ptCount val="2"/>
                <c:pt idx="0">
                  <c:v>0</c:v>
                </c:pt>
                <c:pt idx="1">
                  <c:v>2.5</c:v>
                </c:pt>
              </c:numCache>
            </c:numRef>
          </c:val>
        </c:ser>
        <c:ser>
          <c:idx val="2"/>
          <c:order val="2"/>
          <c:tx>
            <c:strRef>
              <c:f>Sheet1!$D$1</c:f>
              <c:strCache>
                <c:ptCount val="1"/>
                <c:pt idx="0">
                  <c:v>Series 3</c:v>
                </c:pt>
              </c:strCache>
            </c:strRef>
          </c:tx>
          <c:spPr>
            <a:solidFill>
              <a:schemeClr val="accent4">
                <a:lumMod val="75000"/>
              </a:schemeClr>
            </a:solidFill>
          </c:spPr>
          <c:cat>
            <c:strRef>
              <c:f>Sheet1!$A$2:$A$3</c:f>
              <c:strCache>
                <c:ptCount val="2"/>
                <c:pt idx="0">
                  <c:v>Purifying Mechanisms</c:v>
                </c:pt>
                <c:pt idx="1">
                  <c:v>Toxic Load</c:v>
                </c:pt>
              </c:strCache>
            </c:strRef>
          </c:cat>
          <c:val>
            <c:numRef>
              <c:f>Sheet1!$D$2:$D$3</c:f>
              <c:numCache>
                <c:formatCode>General</c:formatCode>
                <c:ptCount val="2"/>
                <c:pt idx="0">
                  <c:v>0</c:v>
                </c:pt>
                <c:pt idx="1">
                  <c:v>3.8</c:v>
                </c:pt>
              </c:numCache>
            </c:numRef>
          </c:val>
        </c:ser>
        <c:gapWidth val="35"/>
        <c:gapDepth val="100"/>
        <c:shape val="cylinder"/>
        <c:axId val="122177792"/>
        <c:axId val="122191872"/>
        <c:axId val="0"/>
      </c:bar3DChart>
      <c:catAx>
        <c:axId val="122177792"/>
        <c:scaling>
          <c:orientation val="minMax"/>
        </c:scaling>
        <c:delete val="1"/>
        <c:axPos val="b"/>
        <c:tickLblPos val="none"/>
        <c:crossAx val="122191872"/>
        <c:crosses val="autoZero"/>
        <c:auto val="1"/>
        <c:lblAlgn val="ctr"/>
        <c:lblOffset val="100"/>
      </c:catAx>
      <c:valAx>
        <c:axId val="122191872"/>
        <c:scaling>
          <c:orientation val="minMax"/>
        </c:scaling>
        <c:delete val="1"/>
        <c:axPos val="l"/>
        <c:numFmt formatCode="General" sourceLinked="1"/>
        <c:tickLblPos val="none"/>
        <c:crossAx val="122177792"/>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C8867990-5FB3-8242-9FDE-A71C56D389D2}" type="datetimeFigureOut">
              <a:rPr lang="en-US" smtClean="0"/>
              <a:pPr/>
              <a:t>6/8/2012</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14CD90C-7497-9745-9B9E-919FD3426148}" type="slidenum">
              <a:rPr lang="en-US" smtClean="0"/>
              <a:pPr/>
              <a:t>‹#›</a:t>
            </a:fld>
            <a:endParaRPr lang="en-US"/>
          </a:p>
        </p:txBody>
      </p:sp>
    </p:spTree>
    <p:extLst>
      <p:ext uri="{BB962C8B-B14F-4D97-AF65-F5344CB8AC3E}">
        <p14:creationId xmlns="" xmlns:p14="http://schemas.microsoft.com/office/powerpoint/2010/main" val="345337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C372E95-FF7C-498B-8768-35669D84FE60}" type="datetimeFigureOut">
              <a:rPr lang="en-US" smtClean="0"/>
              <a:pPr/>
              <a:t>6/8/2012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9C643CF-3F7F-4E22-8144-DDA1C6F62F84}" type="slidenum">
              <a:rPr lang="en-US" smtClean="0"/>
              <a:pPr/>
              <a:t>‹#›</a:t>
            </a:fld>
            <a:endParaRPr lang="en-US"/>
          </a:p>
        </p:txBody>
      </p:sp>
    </p:spTree>
    <p:extLst>
      <p:ext uri="{BB962C8B-B14F-4D97-AF65-F5344CB8AC3E}">
        <p14:creationId xmlns="" xmlns:p14="http://schemas.microsoft.com/office/powerpoint/2010/main" val="38598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slide</a:t>
            </a:r>
            <a:endParaRPr lang="en-US" dirty="0"/>
          </a:p>
        </p:txBody>
      </p:sp>
      <p:sp>
        <p:nvSpPr>
          <p:cNvPr id="4" name="Slide Number Placeholder 3"/>
          <p:cNvSpPr>
            <a:spLocks noGrp="1"/>
          </p:cNvSpPr>
          <p:nvPr>
            <p:ph type="sldNum" sz="quarter" idx="10"/>
          </p:nvPr>
        </p:nvSpPr>
        <p:spPr/>
        <p:txBody>
          <a:bodyPr/>
          <a:lstStyle/>
          <a:p>
            <a:fld id="{19C643CF-3F7F-4E22-8144-DDA1C6F62F8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448570" fontAlgn="auto">
              <a:spcBef>
                <a:spcPts val="0"/>
              </a:spcBef>
              <a:spcAft>
                <a:spcPts val="0"/>
              </a:spcAft>
              <a:defRPr/>
            </a:pPr>
            <a:r>
              <a:rPr lang="en-US" dirty="0" smtClean="0"/>
              <a:t>Taken in the evening, </a:t>
            </a:r>
            <a:r>
              <a:rPr lang="en-US" dirty="0" err="1" smtClean="0"/>
              <a:t>ageLOC</a:t>
            </a:r>
            <a:r>
              <a:rPr lang="en-US" dirty="0" smtClean="0"/>
              <a:t> R2 Night optimizes each cell’s natural purification process, helping you start each day refreshed and renewed. Taken in the morning,</a:t>
            </a:r>
            <a:r>
              <a:rPr lang="en-US" baseline="0" dirty="0" smtClean="0"/>
              <a:t> </a:t>
            </a:r>
            <a:r>
              <a:rPr lang="en-US" baseline="0" dirty="0" err="1" smtClean="0"/>
              <a:t>ageLOC</a:t>
            </a:r>
            <a:r>
              <a:rPr lang="en-US" baseline="0" dirty="0" smtClean="0"/>
              <a:t> R2 Day optimizes cellular energy production to help you recharge and take control of a new day. </a:t>
            </a:r>
            <a:endParaRPr lang="en-US" dirty="0" smtClean="0">
              <a:solidFill>
                <a:schemeClr val="bg2">
                  <a:lumMod val="75000"/>
                </a:schemeClr>
              </a:solidFill>
            </a:endParaRP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88950" fontAlgn="base">
              <a:spcBef>
                <a:spcPct val="0"/>
              </a:spcBef>
              <a:spcAft>
                <a:spcPct val="0"/>
              </a:spcAft>
            </a:pPr>
            <a:fld id="{F4ECCD83-D361-4810-996D-EB7242131D3C}" type="slidenum">
              <a:rPr lang="en-US"/>
              <a:pPr defTabSz="488950"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 Wake up each day feeling refreshed and renewed;</a:t>
            </a:r>
            <a:r>
              <a:rPr lang="en-US" baseline="0" dirty="0" smtClean="0"/>
              <a:t> Feel young and energized, full of vitality. Who doesn’t need that?</a:t>
            </a:r>
            <a:endParaRPr lang="en-US" dirty="0"/>
          </a:p>
        </p:txBody>
      </p:sp>
      <p:sp>
        <p:nvSpPr>
          <p:cNvPr id="4" name="Slide Number Placeholder 3"/>
          <p:cNvSpPr>
            <a:spLocks noGrp="1"/>
          </p:cNvSpPr>
          <p:nvPr>
            <p:ph type="sldNum" sz="quarter" idx="10"/>
          </p:nvPr>
        </p:nvSpPr>
        <p:spPr/>
        <p:txBody>
          <a:bodyPr/>
          <a:lstStyle/>
          <a:p>
            <a:fld id="{19C643CF-3F7F-4E22-8144-DDA1C6F62F8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R-Squared</a:t>
            </a:r>
            <a:r>
              <a:rPr lang="en-US" baseline="0" dirty="0" smtClean="0"/>
              <a:t> is unique in the industry because it (1) targets the sources of aging, and (2) combines the synergy of cellular energy and cellular purification for an overall feel young benefit. For example, unlike a colon </a:t>
            </a:r>
            <a:r>
              <a:rPr lang="en-US" sz="1200" kern="1200" baseline="0" dirty="0" smtClean="0">
                <a:solidFill>
                  <a:schemeClr val="tx1"/>
                </a:solidFill>
                <a:latin typeface="+mn-lt"/>
                <a:ea typeface="+mn-ea"/>
                <a:cs typeface="+mn-cs"/>
              </a:rPr>
              <a:t>cleanse, which is limited to the GI tract and only targets some systems and symptoms, we are providing a cellular cleanse, which focuses on the source of toxic burden by targeting the YGC associated with cellular purification. Similarly, common energy boost products provide a temporary “pick-me-up” and then a crash, while R-Squared is focused on raising baseline energy levels over time.</a:t>
            </a:r>
            <a:endParaRPr lang="en-US" dirty="0"/>
          </a:p>
        </p:txBody>
      </p:sp>
      <p:sp>
        <p:nvSpPr>
          <p:cNvPr id="4" name="Slide Number Placeholder 3"/>
          <p:cNvSpPr>
            <a:spLocks noGrp="1"/>
          </p:cNvSpPr>
          <p:nvPr>
            <p:ph type="sldNum" sz="quarter" idx="10"/>
          </p:nvPr>
        </p:nvSpPr>
        <p:spPr/>
        <p:txBody>
          <a:bodyPr/>
          <a:lstStyle/>
          <a:p>
            <a:fld id="{19C643CF-3F7F-4E22-8144-DDA1C6F62F8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target customer for R-Squared? Men and women who</a:t>
            </a:r>
            <a:r>
              <a:rPr lang="en-US" baseline="0" dirty="0" smtClean="0"/>
              <a:t> have ever felt flat, sluggish, and out of tune, and who want to feel young again.</a:t>
            </a:r>
          </a:p>
          <a:p>
            <a:r>
              <a:rPr lang="en-US" baseline="0" dirty="0" smtClean="0"/>
              <a:t>Take six (6) </a:t>
            </a:r>
            <a:r>
              <a:rPr lang="en-US" baseline="0" dirty="0" err="1" smtClean="0"/>
              <a:t>ageLOC</a:t>
            </a:r>
            <a:r>
              <a:rPr lang="en-US" baseline="0" dirty="0" smtClean="0"/>
              <a:t> R2 Day capsules in the morning. Take two (2) </a:t>
            </a:r>
            <a:r>
              <a:rPr lang="en-US" baseline="0" dirty="0" err="1" smtClean="0"/>
              <a:t>ageLOC</a:t>
            </a:r>
            <a:r>
              <a:rPr lang="en-US" baseline="0" dirty="0" smtClean="0"/>
              <a:t> R2 Night capsules in the evening.</a:t>
            </a:r>
            <a:endParaRPr lang="en-US" dirty="0"/>
          </a:p>
        </p:txBody>
      </p:sp>
      <p:sp>
        <p:nvSpPr>
          <p:cNvPr id="4" name="Slide Number Placeholder 3"/>
          <p:cNvSpPr>
            <a:spLocks noGrp="1"/>
          </p:cNvSpPr>
          <p:nvPr>
            <p:ph type="sldNum" sz="quarter" idx="10"/>
          </p:nvPr>
        </p:nvSpPr>
        <p:spPr/>
        <p:txBody>
          <a:bodyPr/>
          <a:lstStyle/>
          <a:p>
            <a:fld id="{19C643CF-3F7F-4E22-8144-DDA1C6F62F8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LifePak</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LifePak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Nano</a:t>
            </a:r>
            <a:r>
              <a:rPr lang="en-US" sz="1200" kern="1200" baseline="0" dirty="0" smtClean="0">
                <a:solidFill>
                  <a:schemeClr val="tx1"/>
                </a:solidFill>
                <a:latin typeface="+mn-lt"/>
                <a:ea typeface="+mn-ea"/>
                <a:cs typeface="+mn-cs"/>
              </a:rPr>
              <a:t> are </a:t>
            </a:r>
            <a:r>
              <a:rPr lang="en-US" sz="1200" kern="1200" dirty="0" smtClean="0">
                <a:solidFill>
                  <a:schemeClr val="tx1"/>
                </a:solidFill>
                <a:latin typeface="+mn-lt"/>
                <a:ea typeface="+mn-ea"/>
                <a:cs typeface="+mn-cs"/>
              </a:rPr>
              <a:t>the perfect companions to </a:t>
            </a:r>
            <a:r>
              <a:rPr lang="en-US" sz="1200" kern="1200" dirty="0" err="1" smtClean="0">
                <a:solidFill>
                  <a:schemeClr val="tx1"/>
                </a:solidFill>
                <a:latin typeface="+mn-lt"/>
                <a:ea typeface="+mn-ea"/>
                <a:cs typeface="+mn-cs"/>
              </a:rPr>
              <a:t>ageLOC</a:t>
            </a:r>
            <a:r>
              <a:rPr lang="en-US" sz="1200" kern="1200" dirty="0" smtClean="0">
                <a:solidFill>
                  <a:schemeClr val="tx1"/>
                </a:solidFill>
                <a:latin typeface="+mn-lt"/>
                <a:ea typeface="+mn-ea"/>
                <a:cs typeface="+mn-cs"/>
              </a:rPr>
              <a:t> 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because optimal gene expression requires good nutrition for cellular purification and cellular energy production. </a:t>
            </a:r>
            <a:r>
              <a:rPr lang="en-US" sz="1200" kern="1200" dirty="0" err="1" smtClean="0">
                <a:solidFill>
                  <a:schemeClr val="tx1"/>
                </a:solidFill>
                <a:latin typeface="+mn-lt"/>
                <a:ea typeface="+mn-ea"/>
                <a:cs typeface="+mn-cs"/>
              </a:rPr>
              <a:t>LifePak</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LifePak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a:t>
            </a:r>
            <a:r>
              <a:rPr lang="en-US" sz="1200" kern="1200" dirty="0" smtClean="0">
                <a:solidFill>
                  <a:schemeClr val="tx1"/>
                </a:solidFill>
                <a:latin typeface="+mn-lt"/>
                <a:ea typeface="+mn-ea"/>
                <a:cs typeface="+mn-cs"/>
              </a:rPr>
              <a:t> provides critical nutrients needed for the body’s purification and energy production systems and for optimal cellular function. It also provides dietary sources of antioxidants for added protection from oxidative stress. </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ageLOC</a:t>
            </a:r>
            <a:r>
              <a:rPr lang="en-US" sz="1200" kern="1200" dirty="0" smtClean="0">
                <a:solidFill>
                  <a:schemeClr val="tx1"/>
                </a:solidFill>
                <a:latin typeface="+mn-lt"/>
                <a:ea typeface="+mn-ea"/>
                <a:cs typeface="+mn-cs"/>
              </a:rPr>
              <a:t>™ Skin Care Products</a:t>
            </a:r>
            <a:r>
              <a:rPr lang="en-US" sz="1200" kern="1200" baseline="0" dirty="0" smtClean="0">
                <a:solidFill>
                  <a:schemeClr val="tx1"/>
                </a:solidFill>
                <a:latin typeface="+mn-lt"/>
                <a:ea typeface="+mn-ea"/>
                <a:cs typeface="+mn-cs"/>
              </a:rPr>
              <a:t> are </a:t>
            </a:r>
            <a:r>
              <a:rPr lang="en-US" sz="1200" kern="1200" dirty="0" smtClean="0">
                <a:solidFill>
                  <a:schemeClr val="tx1"/>
                </a:solidFill>
                <a:latin typeface="+mn-lt"/>
                <a:ea typeface="+mn-ea"/>
                <a:cs typeface="+mn-cs"/>
              </a:rPr>
              <a:t>great companions to </a:t>
            </a:r>
            <a:r>
              <a:rPr lang="en-US" sz="1200" kern="1200" dirty="0" err="1" smtClean="0">
                <a:solidFill>
                  <a:schemeClr val="tx1"/>
                </a:solidFill>
                <a:latin typeface="+mn-lt"/>
                <a:ea typeface="+mn-ea"/>
                <a:cs typeface="+mn-cs"/>
              </a:rPr>
              <a:t>ageLOC</a:t>
            </a:r>
            <a:r>
              <a:rPr lang="en-US" sz="1200" kern="1200" dirty="0" smtClean="0">
                <a:solidFill>
                  <a:schemeClr val="tx1"/>
                </a:solidFill>
                <a:latin typeface="+mn-lt"/>
                <a:ea typeface="+mn-ea"/>
                <a:cs typeface="+mn-cs"/>
              </a:rPr>
              <a:t> 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because resetting YGCs on the outside and the inside delivers a beautiful blend for the look and feel of youth.</a:t>
            </a:r>
          </a:p>
          <a:p>
            <a:endParaRPr lang="en-US" dirty="0"/>
          </a:p>
        </p:txBody>
      </p:sp>
      <p:sp>
        <p:nvSpPr>
          <p:cNvPr id="4" name="Slide Number Placeholder 3"/>
          <p:cNvSpPr>
            <a:spLocks noGrp="1"/>
          </p:cNvSpPr>
          <p:nvPr>
            <p:ph type="sldNum" sz="quarter" idx="10"/>
          </p:nvPr>
        </p:nvSpPr>
        <p:spPr/>
        <p:txBody>
          <a:bodyPr/>
          <a:lstStyle/>
          <a:p>
            <a:fld id="{19C643CF-3F7F-4E22-8144-DDA1C6F62F8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Renew and recharge with </a:t>
            </a:r>
            <a:r>
              <a:rPr lang="en-US" baseline="0" dirty="0" err="1" smtClean="0"/>
              <a:t>ageLOC</a:t>
            </a:r>
            <a:r>
              <a:rPr lang="en-US" baseline="0" dirty="0" smtClean="0"/>
              <a:t> R-Squared</a:t>
            </a:r>
            <a:endParaRPr lang="en-US" dirty="0"/>
          </a:p>
        </p:txBody>
      </p:sp>
      <p:sp>
        <p:nvSpPr>
          <p:cNvPr id="4" name="Slide Number Placeholder 3"/>
          <p:cNvSpPr>
            <a:spLocks noGrp="1"/>
          </p:cNvSpPr>
          <p:nvPr>
            <p:ph type="sldNum" sz="quarter" idx="10"/>
          </p:nvPr>
        </p:nvSpPr>
        <p:spPr/>
        <p:txBody>
          <a:bodyPr/>
          <a:lstStyle/>
          <a:p>
            <a:pPr>
              <a:defRPr/>
            </a:pPr>
            <a:fld id="{EBDDE9F8-06B9-4204-9CB6-EDBCA7658B11}"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two – background on cellular energy and cellular purification</a:t>
            </a:r>
            <a:endParaRPr lang="en-US" dirty="0"/>
          </a:p>
        </p:txBody>
      </p:sp>
      <p:sp>
        <p:nvSpPr>
          <p:cNvPr id="4" name="Slide Number Placeholder 3"/>
          <p:cNvSpPr>
            <a:spLocks noGrp="1"/>
          </p:cNvSpPr>
          <p:nvPr>
            <p:ph type="sldNum" sz="quarter" idx="10"/>
          </p:nvPr>
        </p:nvSpPr>
        <p:spPr/>
        <p:txBody>
          <a:bodyPr/>
          <a:lstStyle/>
          <a:p>
            <a:fld id="{19C643CF-3F7F-4E22-8144-DDA1C6F62F8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solidFill>
                  <a:srgbClr val="FF0000"/>
                </a:solidFill>
              </a:rPr>
              <a:t>The purpose of this slide is to connect youthfulness on its various levels. </a:t>
            </a:r>
          </a:p>
          <a:p>
            <a:r>
              <a:rPr lang="en-US" sz="1200" kern="1200" baseline="0" dirty="0" smtClean="0">
                <a:solidFill>
                  <a:schemeClr val="tx1"/>
                </a:solidFill>
                <a:latin typeface="+mn-lt"/>
                <a:ea typeface="+mn-ea"/>
                <a:cs typeface="+mn-cs"/>
              </a:rPr>
              <a:t>The key to youth is in our genes. As we age, the expression of our genes, or the way our genes communicate with our cells, changes. This can diminish our cells’ ability to function at their peak. The productivity of our cell impacts how we feel. When trillions of our cells feel sluggish, it’s no wonder that we may also feel worn down and tired. </a:t>
            </a:r>
            <a:endParaRPr lang="en-US" b="0" dirty="0"/>
          </a:p>
        </p:txBody>
      </p:sp>
      <p:sp>
        <p:nvSpPr>
          <p:cNvPr id="4" name="Slide Number Placeholder 3"/>
          <p:cNvSpPr>
            <a:spLocks noGrp="1"/>
          </p:cNvSpPr>
          <p:nvPr>
            <p:ph type="sldNum" sz="quarter" idx="10"/>
          </p:nvPr>
        </p:nvSpPr>
        <p:spPr/>
        <p:txBody>
          <a:bodyPr/>
          <a:lstStyle/>
          <a:p>
            <a:fld id="{F0DDAC23-63CE-4857-B5C7-F7FE2AAF9B3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cells function optimally when we are young. However, as we age, our cells do not function as well as in our youth. </a:t>
            </a:r>
            <a:r>
              <a:rPr lang="en-US" sz="1200" kern="1200" baseline="0" dirty="0" smtClean="0">
                <a:solidFill>
                  <a:schemeClr val="tx1"/>
                </a:solidFill>
                <a:latin typeface="+mn-lt"/>
                <a:ea typeface="+mn-ea"/>
                <a:cs typeface="+mn-cs"/>
              </a:rPr>
              <a:t>This aging phenomenon is in part the result of the changing expression of our YGCs related to cellular purification and cellular energy.</a:t>
            </a:r>
            <a:r>
              <a:rPr lang="en-US" dirty="0" smtClean="0"/>
              <a:t> </a:t>
            </a:r>
            <a:r>
              <a:rPr lang="en-US" baseline="0" dirty="0" smtClean="0"/>
              <a:t>ATP is the byproduct of cellular energy production, as our body’s fuel source for energy. Toxins and waste are a byproduct of normal cellular metabolism, and are managed through our cellular purification process.</a:t>
            </a:r>
            <a:endParaRPr lang="en-US" dirty="0"/>
          </a:p>
        </p:txBody>
      </p:sp>
      <p:sp>
        <p:nvSpPr>
          <p:cNvPr id="4" name="Slide Number Placeholder 3"/>
          <p:cNvSpPr>
            <a:spLocks noGrp="1"/>
          </p:cNvSpPr>
          <p:nvPr>
            <p:ph type="sldNum" sz="quarter" idx="10"/>
          </p:nvPr>
        </p:nvSpPr>
        <p:spPr/>
        <p:txBody>
          <a:bodyPr/>
          <a:lstStyle/>
          <a:p>
            <a:fld id="{F0DDAC23-63CE-4857-B5C7-F7FE2AAF9B3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Are you ready to feel and live younger? To remind your body how to act young again? To experience the freedom of your mind and</a:t>
            </a:r>
          </a:p>
          <a:p>
            <a:r>
              <a:rPr lang="en-US" sz="1200" kern="1200" baseline="0" dirty="0" smtClean="0">
                <a:solidFill>
                  <a:schemeClr val="tx1"/>
                </a:solidFill>
                <a:latin typeface="+mn-lt"/>
                <a:ea typeface="+mn-ea"/>
                <a:cs typeface="+mn-cs"/>
              </a:rPr>
              <a:t>body working together at their absolute best? You’re not alone. One noticeable sign of aging is we lose our youthful spark: we begin</a:t>
            </a:r>
          </a:p>
          <a:p>
            <a:r>
              <a:rPr lang="en-US" sz="1200" kern="1200" baseline="0" dirty="0" smtClean="0">
                <a:solidFill>
                  <a:schemeClr val="tx1"/>
                </a:solidFill>
                <a:latin typeface="+mn-lt"/>
                <a:ea typeface="+mn-ea"/>
                <a:cs typeface="+mn-cs"/>
              </a:rPr>
              <a:t>to feel flat, sluggish, and out of tune.</a:t>
            </a:r>
            <a:endParaRPr lang="en-US" dirty="0"/>
          </a:p>
        </p:txBody>
      </p:sp>
      <p:sp>
        <p:nvSpPr>
          <p:cNvPr id="4" name="Slide Number Placeholder 3"/>
          <p:cNvSpPr>
            <a:spLocks noGrp="1"/>
          </p:cNvSpPr>
          <p:nvPr>
            <p:ph type="sldNum" sz="quarter" idx="10"/>
          </p:nvPr>
        </p:nvSpPr>
        <p:spPr/>
        <p:txBody>
          <a:bodyPr/>
          <a:lstStyle/>
          <a:p>
            <a:fld id="{19C643CF-3F7F-4E22-8144-DDA1C6F62F8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target cellular energy production,</a:t>
            </a:r>
            <a:r>
              <a:rPr lang="en-US" baseline="0" dirty="0" smtClean="0"/>
              <a:t> one must focus on the mitochondria. D</a:t>
            </a:r>
            <a:r>
              <a:rPr lang="en-US" sz="1200" kern="1200" baseline="0" dirty="0" smtClean="0">
                <a:solidFill>
                  <a:schemeClr val="tx1"/>
                </a:solidFill>
                <a:latin typeface="+mn-lt"/>
                <a:ea typeface="+mn-ea"/>
                <a:cs typeface="+mn-cs"/>
              </a:rPr>
              <a:t>eep inside each of our cells, as tiny cellular “power plants” called mitochondria convert the energy from our foods into a form of chemical energy (ATP) that fuels our bodies. </a:t>
            </a:r>
            <a:endParaRPr lang="en-US" dirty="0"/>
          </a:p>
        </p:txBody>
      </p:sp>
      <p:sp>
        <p:nvSpPr>
          <p:cNvPr id="4" name="Slide Number Placeholder 3"/>
          <p:cNvSpPr>
            <a:spLocks noGrp="1"/>
          </p:cNvSpPr>
          <p:nvPr>
            <p:ph type="sldNum" sz="quarter" idx="10"/>
          </p:nvPr>
        </p:nvSpPr>
        <p:spPr/>
        <p:txBody>
          <a:bodyPr/>
          <a:lstStyle/>
          <a:p>
            <a:fld id="{F0DDAC23-63CE-4857-B5C7-F7FE2AAF9B3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we age, the efficiency, size, and number of our mitochondria declines and energy production is unable to keep up with our bodies’ demands. </a:t>
            </a:r>
            <a:r>
              <a:rPr lang="en-US" sz="1200" dirty="0" smtClean="0">
                <a:solidFill>
                  <a:srgbClr val="02AAB2"/>
                </a:solidFill>
                <a:latin typeface="Calibri" pitchFamily="34" charset="0"/>
              </a:rPr>
              <a:t>As seen in this graph, mitochondrial activity declined 40% from youth to older age. </a:t>
            </a:r>
            <a:r>
              <a:rPr lang="en-US" sz="1200" kern="1200" baseline="0" dirty="0" smtClean="0">
                <a:solidFill>
                  <a:schemeClr val="tx1"/>
                </a:solidFill>
                <a:latin typeface="+mn-lt"/>
                <a:ea typeface="+mn-ea"/>
                <a:cs typeface="+mn-cs"/>
              </a:rPr>
              <a:t>The loss of vitality as we age is associated with age-related changes in the YGC related to cellular energy production.</a:t>
            </a:r>
            <a:endParaRPr lang="en-US" dirty="0" smtClean="0"/>
          </a:p>
          <a:p>
            <a:pPr eaLnBrk="1" hangingPunct="1">
              <a:defRPr/>
            </a:pPr>
            <a:endParaRPr lang="en-US" dirty="0"/>
          </a:p>
        </p:txBody>
      </p:sp>
      <p:sp>
        <p:nvSpPr>
          <p:cNvPr id="4" name="Slide Number Placeholder 3"/>
          <p:cNvSpPr>
            <a:spLocks noGrp="1"/>
          </p:cNvSpPr>
          <p:nvPr>
            <p:ph type="sldNum" sz="quarter" idx="10"/>
          </p:nvPr>
        </p:nvSpPr>
        <p:spPr/>
        <p:txBody>
          <a:bodyPr/>
          <a:lstStyle/>
          <a:p>
            <a:fld id="{F0DDAC23-63CE-4857-B5C7-F7FE2AAF9B30}"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Our body’s intricate cellular purification system involves multiple pathways and processes within our cells. Rather than focusing on one organ, such as the liver, a focus on the source of purification takes us to the cellular level. While this system is very complex, it can be summarized into three primary functions – (1) removing cellular waste and toxic by-products; (2) protecting cell structures from toxin-induced damage, and (3) repairing cell structures.</a:t>
            </a:r>
            <a:endParaRPr lang="en-US" dirty="0"/>
          </a:p>
        </p:txBody>
      </p:sp>
      <p:sp>
        <p:nvSpPr>
          <p:cNvPr id="4" name="Slide Number Placeholder 3"/>
          <p:cNvSpPr>
            <a:spLocks noGrp="1"/>
          </p:cNvSpPr>
          <p:nvPr>
            <p:ph type="sldNum" sz="quarter" idx="10"/>
          </p:nvPr>
        </p:nvSpPr>
        <p:spPr/>
        <p:txBody>
          <a:bodyPr/>
          <a:lstStyle/>
          <a:p>
            <a:fld id="{F0DDAC23-63CE-4857-B5C7-F7FE2AAF9B30}"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we are young, our cell’s ability to purify exceeds the toxic load. Unfortunately with aging, our bodies become less effective at purifying and our exposure to cellular waste and toxic byproducts increases. </a:t>
            </a:r>
            <a:r>
              <a:rPr lang="en-US" sz="1200" kern="1200" smtClean="0">
                <a:solidFill>
                  <a:schemeClr val="tx1"/>
                </a:solidFill>
                <a:latin typeface="+mn-lt"/>
                <a:ea typeface="+mn-ea"/>
                <a:cs typeface="+mn-cs"/>
              </a:rPr>
              <a:t>As you can see, exposure to environmental toxins is relatively fixed with age, but with age, the internal load increases, which can increase our toxic burden and accelerate the aging process. </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DDAC23-63CE-4857-B5C7-F7FE2AAF9B3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ageLOC</a:t>
            </a:r>
            <a:r>
              <a:rPr lang="en-US" sz="1200" kern="1200" dirty="0" smtClean="0">
                <a:solidFill>
                  <a:schemeClr val="tx1"/>
                </a:solidFill>
                <a:latin typeface="+mn-lt"/>
                <a:ea typeface="+mn-ea"/>
                <a:cs typeface="+mn-cs"/>
              </a:rPr>
              <a:t> science resets the cellular purification and cellular energy production </a:t>
            </a:r>
            <a:r>
              <a:rPr lang="en-US" sz="1200" kern="1200" dirty="0" err="1" smtClean="0">
                <a:solidFill>
                  <a:schemeClr val="tx1"/>
                </a:solidFill>
                <a:latin typeface="+mn-lt"/>
                <a:ea typeface="+mn-ea"/>
                <a:cs typeface="+mn-cs"/>
              </a:rPr>
              <a:t>YGCs</a:t>
            </a:r>
            <a:r>
              <a:rPr lang="en-US" sz="1200" kern="1200" dirty="0" smtClean="0">
                <a:solidFill>
                  <a:schemeClr val="tx1"/>
                </a:solidFill>
                <a:latin typeface="+mn-lt"/>
                <a:ea typeface="+mn-ea"/>
                <a:cs typeface="+mn-cs"/>
              </a:rPr>
              <a:t> toward a more youthful gene expression pattern, which leads to these processes functioning optimally.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DDAC23-63CE-4857-B5C7-F7FE2AAF9B30}"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ceholder 2"/>
          <p:cNvSpPr>
            <a:spLocks noGrp="1" noRot="1" noChangeAspect="1"/>
          </p:cNvSpPr>
          <p:nvPr>
            <p:ph type="sldImg"/>
          </p:nvPr>
        </p:nvSpPr>
        <p:spPr bwMode="auto">
          <a:noFill/>
          <a:ln>
            <a:solidFill>
              <a:srgbClr val="000000"/>
            </a:solidFill>
            <a:miter lim="800000"/>
            <a:headEnd/>
            <a:tailEnd/>
          </a:ln>
        </p:spPr>
      </p:sp>
      <p:sp>
        <p:nvSpPr>
          <p:cNvPr id="573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rPr>
              <a:t>The global over-65 population will double by 2050</a:t>
            </a:r>
          </a:p>
          <a:p>
            <a:endParaRPr lang="en-US" dirty="0"/>
          </a:p>
        </p:txBody>
      </p:sp>
      <p:sp>
        <p:nvSpPr>
          <p:cNvPr id="4" name="Slide Number Placeholder 3"/>
          <p:cNvSpPr>
            <a:spLocks noGrp="1"/>
          </p:cNvSpPr>
          <p:nvPr>
            <p:ph type="sldNum" sz="quarter" idx="10"/>
          </p:nvPr>
        </p:nvSpPr>
        <p:spPr/>
        <p:txBody>
          <a:bodyPr/>
          <a:lstStyle/>
          <a:p>
            <a:fld id="{19C643CF-3F7F-4E22-8144-DDA1C6F62F8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most noticeable</a:t>
            </a:r>
            <a:r>
              <a:rPr lang="en-US" baseline="0" dirty="0" smtClean="0"/>
              <a:t> signs of aging is that we lose our youthful spark: we begin to feel flat, sluggish, and out of tune. Why? </a:t>
            </a:r>
            <a:r>
              <a:rPr lang="en-US" dirty="0" err="1" smtClean="0"/>
              <a:t>Aging’s</a:t>
            </a:r>
            <a:r>
              <a:rPr lang="en-US" dirty="0" smtClean="0"/>
              <a:t> one-two punch is the result of changes</a:t>
            </a:r>
            <a:r>
              <a:rPr lang="en-US" baseline="0" dirty="0" smtClean="0"/>
              <a:t> in YGCs leading to cellular energy production declines and buildup of cellular waste and toxic by products. T</a:t>
            </a:r>
            <a:r>
              <a:rPr lang="en-US" dirty="0" smtClean="0"/>
              <a:t>his affects our ability to feel young. </a:t>
            </a:r>
            <a:endParaRPr lang="en-US" dirty="0"/>
          </a:p>
        </p:txBody>
      </p:sp>
      <p:sp>
        <p:nvSpPr>
          <p:cNvPr id="4" name="Slide Number Placeholder 3"/>
          <p:cNvSpPr>
            <a:spLocks noGrp="1"/>
          </p:cNvSpPr>
          <p:nvPr>
            <p:ph type="sldNum" sz="quarter" idx="10"/>
          </p:nvPr>
        </p:nvSpPr>
        <p:spPr/>
        <p:txBody>
          <a:bodyPr/>
          <a:lstStyle/>
          <a:p>
            <a:pPr>
              <a:defRPr/>
            </a:pPr>
            <a:fld id="{EBDDE9F8-06B9-4204-9CB6-EDBCA7658B11}"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in part due to this</a:t>
            </a:r>
            <a:r>
              <a:rPr lang="en-US" baseline="0" dirty="0" smtClean="0"/>
              <a:t> </a:t>
            </a:r>
            <a:r>
              <a:rPr lang="en-US" dirty="0" smtClean="0"/>
              <a:t>cyclical</a:t>
            </a:r>
            <a:r>
              <a:rPr lang="en-US" baseline="0" dirty="0" smtClean="0"/>
              <a:t> process that leads to internal toxic burden and a loss of vitality. When these processes aren’t working in harmony, they have the potential to impact the other, creating a downward spiral that slows the body’s ability to function well and makes it difficult to feel like we did when we were young</a:t>
            </a:r>
            <a:r>
              <a:rPr lang="en-US" baseline="0" smtClean="0"/>
              <a:t>. </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998833-7DBA-F246-A3A8-CD5DCF29572E}" type="slidenum">
              <a:rPr lang="en-US" smtClean="0"/>
              <a:pPr/>
              <a:t>7</a:t>
            </a:fld>
            <a:endParaRPr lang="en-US"/>
          </a:p>
        </p:txBody>
      </p:sp>
    </p:spTree>
    <p:extLst>
      <p:ext uri="{BB962C8B-B14F-4D97-AF65-F5344CB8AC3E}">
        <p14:creationId xmlns="" xmlns:p14="http://schemas.microsoft.com/office/powerpoint/2010/main" val="180150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where we’ve asked science to step in. Competitors merely address the signs and symptoms of aging, such as an aging appearance or reduced wellness. </a:t>
            </a:r>
            <a:r>
              <a:rPr lang="en-US" baseline="0" dirty="0" err="1" smtClean="0"/>
              <a:t>ageLOC</a:t>
            </a:r>
            <a:r>
              <a:rPr lang="en-US" baseline="0" dirty="0" smtClean="0"/>
              <a:t> Science targets the sources of aging (genes), not just the symptoms.</a:t>
            </a:r>
            <a:endParaRPr lang="en-US" dirty="0"/>
          </a:p>
        </p:txBody>
      </p:sp>
      <p:sp>
        <p:nvSpPr>
          <p:cNvPr id="4" name="Slide Number Placeholder 3"/>
          <p:cNvSpPr>
            <a:spLocks noGrp="1"/>
          </p:cNvSpPr>
          <p:nvPr>
            <p:ph type="sldNum" sz="quarter" idx="10"/>
          </p:nvPr>
        </p:nvSpPr>
        <p:spPr/>
        <p:txBody>
          <a:bodyPr/>
          <a:lstStyle/>
          <a:p>
            <a:fld id="{F561B1F0-6488-4E50-A41F-37F0ED94307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ageLOC</a:t>
            </a:r>
            <a:r>
              <a:rPr lang="en-US" baseline="0" dirty="0" smtClean="0"/>
              <a:t> R2 is a powerful product combination that works by targeting and resetting the YGCs related to cellular energy production and cellular purification.</a:t>
            </a:r>
            <a:endParaRPr lang="en-US" dirty="0"/>
          </a:p>
        </p:txBody>
      </p:sp>
      <p:sp>
        <p:nvSpPr>
          <p:cNvPr id="4" name="Slide Number Placeholder 3"/>
          <p:cNvSpPr>
            <a:spLocks noGrp="1"/>
          </p:cNvSpPr>
          <p:nvPr>
            <p:ph type="sldNum" sz="quarter" idx="10"/>
          </p:nvPr>
        </p:nvSpPr>
        <p:spPr/>
        <p:txBody>
          <a:bodyPr/>
          <a:lstStyle/>
          <a:p>
            <a:pPr>
              <a:defRPr/>
            </a:pPr>
            <a:fld id="{EBDDE9F8-06B9-4204-9CB6-EDBCA7658B11}"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Starting today, you have the power to feel young again. </a:t>
            </a:r>
            <a:endParaRPr lang="en-US" dirty="0"/>
          </a:p>
        </p:txBody>
      </p:sp>
      <p:sp>
        <p:nvSpPr>
          <p:cNvPr id="4" name="Slide Number Placeholder 3"/>
          <p:cNvSpPr>
            <a:spLocks noGrp="1"/>
          </p:cNvSpPr>
          <p:nvPr>
            <p:ph type="sldNum" sz="quarter" idx="10"/>
          </p:nvPr>
        </p:nvSpPr>
        <p:spPr/>
        <p:txBody>
          <a:bodyPr/>
          <a:lstStyle/>
          <a:p>
            <a:pPr>
              <a:defRPr/>
            </a:pPr>
            <a:fld id="{EBDDE9F8-06B9-4204-9CB6-EDBCA7658B11}"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err="1" smtClean="0">
                <a:solidFill>
                  <a:schemeClr val="tx1"/>
                </a:solidFill>
                <a:latin typeface="+mn-lt"/>
                <a:ea typeface="+mn-ea"/>
                <a:cs typeface="+mn-cs"/>
              </a:rPr>
              <a:t>ageLOC</a:t>
            </a:r>
            <a:r>
              <a:rPr lang="en-US" sz="1200" b="0" kern="1200" baseline="0" dirty="0" smtClean="0">
                <a:solidFill>
                  <a:schemeClr val="tx1"/>
                </a:solidFill>
                <a:latin typeface="+mn-lt"/>
                <a:ea typeface="+mn-ea"/>
                <a:cs typeface="+mn-cs"/>
              </a:rPr>
              <a:t> R-Squared targets the source of aging </a:t>
            </a:r>
            <a:r>
              <a:rPr lang="en-US" sz="1200" kern="1200" baseline="0" dirty="0" smtClean="0">
                <a:solidFill>
                  <a:schemeClr val="tx1"/>
                </a:solidFill>
                <a:latin typeface="+mn-lt"/>
                <a:ea typeface="+mn-ea"/>
                <a:cs typeface="+mn-cs"/>
              </a:rPr>
              <a:t>to retune and reset your youth—helping you to feel healthier, younger, and more vibrant than you have in years. </a:t>
            </a:r>
            <a:r>
              <a:rPr lang="en-US" sz="1200" b="0" kern="1200" baseline="0" dirty="0" smtClean="0">
                <a:solidFill>
                  <a:schemeClr val="tx1"/>
                </a:solidFill>
                <a:latin typeface="+mn-lt"/>
                <a:ea typeface="+mn-ea"/>
                <a:cs typeface="+mn-cs"/>
              </a:rPr>
              <a:t>If you want to feel younger longer, you need </a:t>
            </a:r>
            <a:r>
              <a:rPr lang="en-US" sz="1200" b="0" kern="1200" baseline="0" dirty="0" err="1" smtClean="0">
                <a:solidFill>
                  <a:schemeClr val="tx1"/>
                </a:solidFill>
                <a:latin typeface="+mn-lt"/>
                <a:ea typeface="+mn-ea"/>
                <a:cs typeface="+mn-cs"/>
              </a:rPr>
              <a:t>ageLOC</a:t>
            </a:r>
            <a:r>
              <a:rPr lang="en-US" sz="1200" b="0" kern="1200" baseline="0" dirty="0" smtClean="0">
                <a:solidFill>
                  <a:schemeClr val="tx1"/>
                </a:solidFill>
                <a:latin typeface="+mn-lt"/>
                <a:ea typeface="+mn-ea"/>
                <a:cs typeface="+mn-cs"/>
              </a:rPr>
              <a:t> R-Squared. </a:t>
            </a:r>
            <a:endParaRPr lang="en-US" b="0" dirty="0"/>
          </a:p>
        </p:txBody>
      </p:sp>
      <p:sp>
        <p:nvSpPr>
          <p:cNvPr id="4" name="Slide Number Placeholder 3"/>
          <p:cNvSpPr>
            <a:spLocks noGrp="1"/>
          </p:cNvSpPr>
          <p:nvPr>
            <p:ph type="sldNum" sz="quarter" idx="10"/>
          </p:nvPr>
        </p:nvSpPr>
        <p:spPr/>
        <p:txBody>
          <a:bodyPr/>
          <a:lstStyle/>
          <a:p>
            <a:pPr>
              <a:defRPr/>
            </a:pPr>
            <a:fld id="{EBDDE9F8-06B9-4204-9CB6-EDBCA7658B11}"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90E98B4-CD30-40A2-A1CC-EFFF8B5E7F37}" type="datetimeFigureOut">
              <a:rPr lang="zh-TW" altLang="en-US" smtClean="0"/>
              <a:pPr/>
              <a:t>2012/6/8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0DBE82B-DF07-48F9-838F-FCE72B476084}" type="slidenum">
              <a:rPr lang="zh-TW" altLang="en-US" smtClean="0"/>
              <a:pPr/>
              <a:t>‹#›</a:t>
            </a:fld>
            <a:endParaRPr lang="zh-TW"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geloc logo revised R horiz.eps"/>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6792116" y="6187259"/>
            <a:ext cx="1978143" cy="376573"/>
          </a:xfrm>
          <a:prstGeom prst="rect">
            <a:avLst/>
          </a:prstGeom>
        </p:spPr>
      </p:pic>
      <p:pic>
        <p:nvPicPr>
          <p:cNvPr id="8" name="Picture 7" descr="ageloc rings2.wmf"/>
          <p:cNvPicPr>
            <a:picLocks noChangeAspect="1"/>
          </p:cNvPicPr>
          <p:nvPr userDrawn="1"/>
        </p:nvPicPr>
        <p:blipFill>
          <a:blip r:embed="rId14" cstate="print"/>
          <a:stretch>
            <a:fillRect/>
          </a:stretch>
        </p:blipFill>
        <p:spPr>
          <a:xfrm>
            <a:off x="0" y="369845"/>
            <a:ext cx="1593850" cy="859938"/>
          </a:xfrm>
          <a:prstGeom prst="rect">
            <a:avLst/>
          </a:prstGeom>
        </p:spPr>
      </p:pic>
      <p:sp>
        <p:nvSpPr>
          <p:cNvPr id="9" name="Rectangle 8"/>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E98B4-CD30-40A2-A1CC-EFFF8B5E7F37}" type="datetimeFigureOut">
              <a:rPr lang="zh-TW" altLang="en-US" smtClean="0"/>
              <a:pPr/>
              <a:t>2012/6/8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BE82B-DF07-48F9-838F-FCE72B47608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06" y="1792826"/>
            <a:ext cx="4892040" cy="2701280"/>
          </a:xfrm>
        </p:spPr>
        <p:txBody>
          <a:bodyPr>
            <a:normAutofit/>
          </a:bodyPr>
          <a:lstStyle/>
          <a:p>
            <a:pPr algn="l"/>
            <a:r>
              <a:rPr lang="en-US" b="1" dirty="0" smtClean="0">
                <a:solidFill>
                  <a:srgbClr val="006181"/>
                </a:solidFill>
                <a:latin typeface="Arial" pitchFamily="34" charset="0"/>
                <a:cs typeface="Arial" pitchFamily="34" charset="0"/>
              </a:rPr>
              <a:t>AGELOC R</a:t>
            </a:r>
            <a:r>
              <a:rPr lang="en-US" b="1" baseline="30000" dirty="0" smtClean="0">
                <a:solidFill>
                  <a:srgbClr val="006181"/>
                </a:solidFill>
                <a:latin typeface="Arial" pitchFamily="34" charset="0"/>
                <a:cs typeface="Arial" pitchFamily="34" charset="0"/>
              </a:rPr>
              <a:t>2</a:t>
            </a:r>
            <a:r>
              <a:rPr lang="en-US" b="1" dirty="0" smtClean="0">
                <a:solidFill>
                  <a:srgbClr val="006181"/>
                </a:solidFill>
                <a:latin typeface="Arial" pitchFamily="34" charset="0"/>
                <a:cs typeface="Arial" pitchFamily="34" charset="0"/>
              </a:rPr>
              <a:t> </a:t>
            </a:r>
            <a:endParaRPr lang="en-US" sz="2800" dirty="0">
              <a:solidFill>
                <a:schemeClr val="tx1">
                  <a:lumMod val="65000"/>
                  <a:lumOff val="35000"/>
                </a:schemeClr>
              </a:solidFill>
              <a:latin typeface="Arial"/>
              <a:cs typeface="Arial"/>
            </a:endParaRPr>
          </a:p>
        </p:txBody>
      </p:sp>
      <p:sp>
        <p:nvSpPr>
          <p:cNvPr id="5" name="Subtitle 2"/>
          <p:cNvSpPr txBox="1">
            <a:spLocks/>
          </p:cNvSpPr>
          <p:nvPr/>
        </p:nvSpPr>
        <p:spPr>
          <a:xfrm>
            <a:off x="693174" y="3945193"/>
            <a:ext cx="64008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chemeClr val="tx1">
                  <a:lumMod val="65000"/>
                  <a:lumOff val="35000"/>
                </a:schemeClr>
              </a:solidFill>
              <a:latin typeface="Arial" pitchFamily="34" charset="0"/>
              <a:cs typeface="Arial" pitchFamily="34" charset="0"/>
            </a:endParaRPr>
          </a:p>
        </p:txBody>
      </p:sp>
      <p:pic>
        <p:nvPicPr>
          <p:cNvPr id="9" name="Picture 8"/>
          <p:cNvPicPr>
            <a:picLocks noChangeAspect="1"/>
          </p:cNvPicPr>
          <p:nvPr/>
        </p:nvPicPr>
        <p:blipFill>
          <a:blip r:embed="rId3" cstate="print"/>
          <a:stretch>
            <a:fillRect/>
          </a:stretch>
        </p:blipFill>
        <p:spPr>
          <a:xfrm>
            <a:off x="6331101" y="618067"/>
            <a:ext cx="2160965" cy="4972050"/>
          </a:xfrm>
          <a:prstGeom prst="rect">
            <a:avLst/>
          </a:prstGeom>
        </p:spPr>
      </p:pic>
      <p:pic>
        <p:nvPicPr>
          <p:cNvPr id="11" name="Picture 10"/>
          <p:cNvPicPr>
            <a:picLocks noChangeAspect="1"/>
          </p:cNvPicPr>
          <p:nvPr/>
        </p:nvPicPr>
        <p:blipFill>
          <a:blip r:embed="rId4" cstate="print"/>
          <a:stretch>
            <a:fillRect/>
          </a:stretch>
        </p:blipFill>
        <p:spPr>
          <a:xfrm>
            <a:off x="228600" y="5428828"/>
            <a:ext cx="1803400" cy="108204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10105626.jpg"/>
          <p:cNvPicPr>
            <a:picLocks noChangeAspect="1"/>
          </p:cNvPicPr>
          <p:nvPr/>
        </p:nvPicPr>
        <p:blipFill>
          <a:blip r:embed="rId3" cstate="email"/>
          <a:srcRect/>
          <a:stretch>
            <a:fillRect/>
          </a:stretch>
        </p:blipFill>
        <p:spPr>
          <a:xfrm>
            <a:off x="0" y="0"/>
            <a:ext cx="9144000" cy="6858000"/>
          </a:xfrm>
          <a:prstGeom prst="rect">
            <a:avLst/>
          </a:prstGeom>
          <a:noFill/>
          <a:ln>
            <a:noFill/>
          </a:ln>
        </p:spPr>
      </p:pic>
      <p:sp>
        <p:nvSpPr>
          <p:cNvPr id="44033" name="Title 1"/>
          <p:cNvSpPr>
            <a:spLocks noGrp="1"/>
          </p:cNvSpPr>
          <p:nvPr>
            <p:ph type="title"/>
          </p:nvPr>
        </p:nvSpPr>
        <p:spPr>
          <a:xfrm>
            <a:off x="4038600" y="353022"/>
            <a:ext cx="5168464" cy="1467592"/>
          </a:xfrm>
        </p:spPr>
        <p:txBody>
          <a:bodyPr anchor="t">
            <a:noAutofit/>
          </a:bodyPr>
          <a:lstStyle/>
          <a:p>
            <a:pPr algn="l" eaLnBrk="1" hangingPunct="1"/>
            <a:r>
              <a:rPr lang="en-US" sz="2800" dirty="0" smtClean="0">
                <a:solidFill>
                  <a:schemeClr val="bg1"/>
                </a:solidFill>
                <a:latin typeface="Arial" pitchFamily="34" charset="0"/>
                <a:cs typeface="Arial" pitchFamily="34" charset="0"/>
              </a:rPr>
              <a:t>STARTING TODAY,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YOU HAVE THE </a:t>
            </a:r>
            <a:r>
              <a:rPr lang="en-US" sz="2800" b="1" dirty="0" smtClean="0">
                <a:solidFill>
                  <a:schemeClr val="bg1"/>
                </a:solidFill>
                <a:latin typeface="Arial" pitchFamily="34" charset="0"/>
                <a:cs typeface="Arial" pitchFamily="34" charset="0"/>
              </a:rPr>
              <a:t>POWER</a:t>
            </a:r>
            <a:r>
              <a:rPr lang="en-US" sz="2800" dirty="0" smtClean="0">
                <a:solidFill>
                  <a:schemeClr val="bg1"/>
                </a:solidFill>
                <a:latin typeface="Arial" pitchFamily="34" charset="0"/>
                <a:cs typeface="Arial" pitchFamily="34" charset="0"/>
              </a:rPr>
              <a:t>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 </a:t>
            </a:r>
            <a:r>
              <a:rPr lang="en-US" sz="2800" b="1" dirty="0" smtClean="0">
                <a:solidFill>
                  <a:schemeClr val="bg1"/>
                </a:solidFill>
                <a:latin typeface="Arial" pitchFamily="34" charset="0"/>
                <a:cs typeface="Arial" pitchFamily="34" charset="0"/>
              </a:rPr>
              <a:t>FEEL YOUNG AGAIN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64708" y="884420"/>
            <a:ext cx="824459" cy="145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37266" y="431800"/>
            <a:ext cx="7306733" cy="711200"/>
          </a:xfrm>
        </p:spPr>
        <p:txBody>
          <a:bodyPr rtlCol="0" anchor="t">
            <a:normAutofit/>
          </a:bodyPr>
          <a:lstStyle/>
          <a:p>
            <a:pPr algn="l" eaLnBrk="1" fontAlgn="auto" hangingPunct="1">
              <a:spcAft>
                <a:spcPts val="0"/>
              </a:spcAft>
              <a:defRPr/>
            </a:pPr>
            <a:r>
              <a:rPr lang="en-US" sz="3200" b="1" dirty="0" smtClean="0">
                <a:solidFill>
                  <a:srgbClr val="008AB0"/>
                </a:solidFill>
                <a:latin typeface="Arial" pitchFamily="34" charset="0"/>
                <a:cs typeface="Arial" pitchFamily="34" charset="0"/>
              </a:rPr>
              <a:t>INTRODUCING AGELOC R</a:t>
            </a:r>
            <a:r>
              <a:rPr lang="en-US" sz="3200" b="1" baseline="30000" dirty="0" smtClean="0">
                <a:solidFill>
                  <a:srgbClr val="008AB0"/>
                </a:solidFill>
                <a:latin typeface="Arial" pitchFamily="34" charset="0"/>
                <a:cs typeface="Arial" pitchFamily="34" charset="0"/>
              </a:rPr>
              <a:t>2</a:t>
            </a:r>
            <a:endParaRPr lang="en-US" sz="3200" b="1" dirty="0">
              <a:solidFill>
                <a:srgbClr val="008AB0"/>
              </a:solidFill>
              <a:latin typeface="Arial" pitchFamily="34" charset="0"/>
              <a:cs typeface="Arial" pitchFamily="34" charset="0"/>
            </a:endParaRPr>
          </a:p>
        </p:txBody>
      </p:sp>
      <p:pic>
        <p:nvPicPr>
          <p:cNvPr id="6" name="Picture 5"/>
          <p:cNvPicPr>
            <a:picLocks noChangeAspect="1"/>
          </p:cNvPicPr>
          <p:nvPr/>
        </p:nvPicPr>
        <p:blipFill>
          <a:blip r:embed="rId3" cstate="print"/>
          <a:stretch>
            <a:fillRect/>
          </a:stretch>
        </p:blipFill>
        <p:spPr>
          <a:xfrm>
            <a:off x="3368159" y="1459783"/>
            <a:ext cx="2067441" cy="4756866"/>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4282058" y="3703644"/>
            <a:ext cx="4367743" cy="1569701"/>
            <a:chOff x="3906334" y="4427543"/>
            <a:chExt cx="4743468" cy="1569701"/>
          </a:xfrm>
        </p:grpSpPr>
        <p:sp>
          <p:nvSpPr>
            <p:cNvPr id="13" name="Left Arrow 12"/>
            <p:cNvSpPr/>
            <p:nvPr/>
          </p:nvSpPr>
          <p:spPr>
            <a:xfrm flipV="1">
              <a:off x="3906334" y="4427543"/>
              <a:ext cx="4743468" cy="1569701"/>
            </a:xfrm>
            <a:prstGeom prst="leftArrow">
              <a:avLst/>
            </a:prstGeom>
            <a:solidFill>
              <a:srgbClr val="008AB0"/>
            </a:solidFill>
            <a:ln>
              <a:solidFill>
                <a:srgbClr val="008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72400" y="4835256"/>
              <a:ext cx="861189" cy="7559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9"/>
          <p:cNvGrpSpPr/>
          <p:nvPr/>
        </p:nvGrpSpPr>
        <p:grpSpPr>
          <a:xfrm flipV="1">
            <a:off x="4244453" y="1607152"/>
            <a:ext cx="4367743" cy="1569701"/>
            <a:chOff x="3906334" y="4427543"/>
            <a:chExt cx="4743468" cy="1569701"/>
          </a:xfrm>
        </p:grpSpPr>
        <p:sp>
          <p:nvSpPr>
            <p:cNvPr id="21" name="Left Arrow 20"/>
            <p:cNvSpPr/>
            <p:nvPr/>
          </p:nvSpPr>
          <p:spPr>
            <a:xfrm flipV="1">
              <a:off x="3906334" y="4427543"/>
              <a:ext cx="4743468" cy="1569701"/>
            </a:xfrm>
            <a:prstGeom prst="leftArrow">
              <a:avLst/>
            </a:prstGeom>
            <a:solidFill>
              <a:srgbClr val="008AB0"/>
            </a:solidFill>
            <a:ln>
              <a:solidFill>
                <a:srgbClr val="008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72400" y="4835256"/>
              <a:ext cx="861189" cy="7559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4"/>
          <p:cNvSpPr>
            <a:spLocks noGrp="1"/>
          </p:cNvSpPr>
          <p:nvPr>
            <p:ph type="title" idx="4294967295"/>
          </p:nvPr>
        </p:nvSpPr>
        <p:spPr>
          <a:xfrm>
            <a:off x="251520" y="76200"/>
            <a:ext cx="8686800" cy="1066800"/>
          </a:xfrm>
        </p:spPr>
        <p:txBody>
          <a:bodyPr rtlCol="0">
            <a:normAutofit/>
          </a:bodyPr>
          <a:lstStyle/>
          <a:p>
            <a:pPr defTabSz="489833" fontAlgn="auto">
              <a:spcAft>
                <a:spcPts val="0"/>
              </a:spcAft>
              <a:defRPr/>
            </a:pPr>
            <a:r>
              <a:rPr lang="en-US" sz="3200" b="1" dirty="0" smtClean="0">
                <a:solidFill>
                  <a:srgbClr val="008AB0"/>
                </a:solidFill>
                <a:latin typeface="Arial" pitchFamily="34" charset="0"/>
                <a:cs typeface="Arial" pitchFamily="34" charset="0"/>
              </a:rPr>
              <a:t>AGELOC R</a:t>
            </a:r>
            <a:r>
              <a:rPr lang="en-US" sz="3200" b="1" baseline="30000" dirty="0" smtClean="0">
                <a:solidFill>
                  <a:srgbClr val="008AB0"/>
                </a:solidFill>
                <a:latin typeface="Arial" pitchFamily="34" charset="0"/>
                <a:cs typeface="Arial" pitchFamily="34" charset="0"/>
              </a:rPr>
              <a:t>2</a:t>
            </a:r>
            <a:endParaRPr lang="en-US" sz="3200" b="1" baseline="30000" dirty="0">
              <a:solidFill>
                <a:srgbClr val="008AB0"/>
              </a:solidFill>
              <a:latin typeface="Arial" pitchFamily="34" charset="0"/>
              <a:cs typeface="Arial" pitchFamily="34" charset="0"/>
            </a:endParaRPr>
          </a:p>
        </p:txBody>
      </p:sp>
      <p:sp>
        <p:nvSpPr>
          <p:cNvPr id="14" name="TextBox 13"/>
          <p:cNvSpPr txBox="1"/>
          <p:nvPr/>
        </p:nvSpPr>
        <p:spPr>
          <a:xfrm rot="21569502">
            <a:off x="4868571" y="2008738"/>
            <a:ext cx="3073786" cy="769441"/>
          </a:xfrm>
          <a:prstGeom prst="rect">
            <a:avLst/>
          </a:prstGeom>
          <a:noFill/>
        </p:spPr>
        <p:txBody>
          <a:bodyPr wrap="square" rtlCol="0">
            <a:spAutoFit/>
          </a:bodyPr>
          <a:lstStyle/>
          <a:p>
            <a:pPr algn="ctr"/>
            <a:r>
              <a:rPr lang="en-US" sz="2200" b="1" dirty="0" smtClean="0">
                <a:solidFill>
                  <a:schemeClr val="bg1"/>
                </a:solidFill>
                <a:latin typeface="Arial" pitchFamily="34" charset="0"/>
                <a:cs typeface="Arial" pitchFamily="34" charset="0"/>
              </a:rPr>
              <a:t>Cellular Purification and Cleansing</a:t>
            </a:r>
            <a:endParaRPr lang="en-US" sz="2200" b="1" dirty="0">
              <a:solidFill>
                <a:schemeClr val="bg1"/>
              </a:solidFill>
              <a:latin typeface="Arial" pitchFamily="34" charset="0"/>
              <a:cs typeface="Arial" pitchFamily="34" charset="0"/>
            </a:endParaRPr>
          </a:p>
        </p:txBody>
      </p:sp>
      <p:sp>
        <p:nvSpPr>
          <p:cNvPr id="16" name="TextBox 15"/>
          <p:cNvSpPr txBox="1"/>
          <p:nvPr/>
        </p:nvSpPr>
        <p:spPr>
          <a:xfrm>
            <a:off x="5066283" y="4072137"/>
            <a:ext cx="2759938" cy="769441"/>
          </a:xfrm>
          <a:prstGeom prst="rect">
            <a:avLst/>
          </a:prstGeom>
          <a:noFill/>
        </p:spPr>
        <p:txBody>
          <a:bodyPr wrap="square" rtlCol="0">
            <a:spAutoFit/>
          </a:bodyPr>
          <a:lstStyle/>
          <a:p>
            <a:pPr algn="ctr"/>
            <a:r>
              <a:rPr lang="en-US" sz="2200" b="1" dirty="0" smtClean="0">
                <a:solidFill>
                  <a:schemeClr val="bg1"/>
                </a:solidFill>
                <a:latin typeface="Arial" pitchFamily="34" charset="0"/>
                <a:cs typeface="Arial" pitchFamily="34" charset="0"/>
              </a:rPr>
              <a:t>Physical, Mental </a:t>
            </a:r>
          </a:p>
          <a:p>
            <a:pPr algn="ctr"/>
            <a:r>
              <a:rPr lang="en-US" sz="2200" b="1" dirty="0" smtClean="0">
                <a:solidFill>
                  <a:schemeClr val="bg1"/>
                </a:solidFill>
                <a:latin typeface="Arial" pitchFamily="34" charset="0"/>
                <a:cs typeface="Arial" pitchFamily="34" charset="0"/>
              </a:rPr>
              <a:t>&amp; Sexual Vitality</a:t>
            </a:r>
            <a:endParaRPr lang="en-US" sz="2200" b="1" dirty="0">
              <a:solidFill>
                <a:schemeClr val="bg1"/>
              </a:solidFill>
              <a:latin typeface="Arial" pitchFamily="34" charset="0"/>
              <a:cs typeface="Arial" pitchFamily="34" charset="0"/>
            </a:endParaRPr>
          </a:p>
        </p:txBody>
      </p:sp>
      <p:sp>
        <p:nvSpPr>
          <p:cNvPr id="27" name="TextBox 26"/>
          <p:cNvSpPr txBox="1"/>
          <p:nvPr/>
        </p:nvSpPr>
        <p:spPr>
          <a:xfrm rot="21569502">
            <a:off x="5382785" y="1310792"/>
            <a:ext cx="2856371" cy="707886"/>
          </a:xfrm>
          <a:prstGeom prst="rect">
            <a:avLst/>
          </a:prstGeom>
          <a:noFill/>
        </p:spPr>
        <p:txBody>
          <a:bodyPr wrap="square" rtlCol="0">
            <a:spAutoFit/>
          </a:bodyPr>
          <a:lstStyle/>
          <a:p>
            <a:pPr algn="ctr"/>
            <a:r>
              <a:rPr lang="en-US" sz="4000" b="1" dirty="0" smtClean="0">
                <a:solidFill>
                  <a:srgbClr val="008AB0"/>
                </a:solidFill>
                <a:latin typeface="Arial" pitchFamily="34" charset="0"/>
                <a:cs typeface="Arial" pitchFamily="34" charset="0"/>
              </a:rPr>
              <a:t>NIGHT</a:t>
            </a:r>
            <a:endParaRPr lang="en-US" sz="4000" b="1" dirty="0">
              <a:solidFill>
                <a:srgbClr val="008AB0"/>
              </a:solidFill>
              <a:latin typeface="Arial" pitchFamily="34" charset="0"/>
              <a:cs typeface="Arial" pitchFamily="34" charset="0"/>
            </a:endParaRPr>
          </a:p>
        </p:txBody>
      </p:sp>
      <p:sp>
        <p:nvSpPr>
          <p:cNvPr id="28" name="TextBox 27"/>
          <p:cNvSpPr txBox="1"/>
          <p:nvPr/>
        </p:nvSpPr>
        <p:spPr>
          <a:xfrm rot="21596605">
            <a:off x="5275090" y="3410837"/>
            <a:ext cx="3173398" cy="707886"/>
          </a:xfrm>
          <a:prstGeom prst="rect">
            <a:avLst/>
          </a:prstGeom>
          <a:noFill/>
        </p:spPr>
        <p:txBody>
          <a:bodyPr wrap="square" rtlCol="0">
            <a:spAutoFit/>
          </a:bodyPr>
          <a:lstStyle/>
          <a:p>
            <a:pPr algn="ctr"/>
            <a:r>
              <a:rPr lang="en-US" sz="4000" b="1" dirty="0" smtClean="0">
                <a:solidFill>
                  <a:srgbClr val="008AB0"/>
                </a:solidFill>
                <a:latin typeface="Arial" pitchFamily="34" charset="0"/>
                <a:cs typeface="Arial" pitchFamily="34" charset="0"/>
              </a:rPr>
              <a:t>DAY</a:t>
            </a:r>
            <a:endParaRPr lang="en-US" sz="4000" b="1" dirty="0">
              <a:solidFill>
                <a:srgbClr val="008AB0"/>
              </a:solidFill>
              <a:latin typeface="Arial" pitchFamily="34" charset="0"/>
              <a:cs typeface="Arial" pitchFamily="34" charset="0"/>
            </a:endParaRPr>
          </a:p>
        </p:txBody>
      </p:sp>
      <p:sp>
        <p:nvSpPr>
          <p:cNvPr id="18" name="Moon 17"/>
          <p:cNvSpPr/>
          <p:nvPr/>
        </p:nvSpPr>
        <p:spPr>
          <a:xfrm>
            <a:off x="7980325" y="2119719"/>
            <a:ext cx="441434" cy="536027"/>
          </a:xfrm>
          <a:prstGeom prst="moon">
            <a:avLst>
              <a:gd name="adj" fmla="val 3465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n 22"/>
          <p:cNvSpPr/>
          <p:nvPr/>
        </p:nvSpPr>
        <p:spPr>
          <a:xfrm>
            <a:off x="7915617" y="4175189"/>
            <a:ext cx="636141" cy="622888"/>
          </a:xfrm>
          <a:prstGeom prst="sun">
            <a:avLst>
              <a:gd name="adj" fmla="val 2861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a:blip r:embed="rId3" cstate="print"/>
          <a:srcRect/>
          <a:stretch>
            <a:fillRect/>
          </a:stretch>
        </p:blipFill>
        <p:spPr bwMode="auto">
          <a:xfrm>
            <a:off x="396240" y="1341120"/>
            <a:ext cx="3154680" cy="51358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Yoga Beach.jpg"/>
          <p:cNvPicPr>
            <a:picLocks noChangeAspect="1"/>
          </p:cNvPicPr>
          <p:nvPr/>
        </p:nvPicPr>
        <p:blipFill>
          <a:blip r:embed="rId3" cstate="email">
            <a:lum bright="7000" contrast="-7000"/>
          </a:blip>
          <a:srcRect/>
          <a:stretch>
            <a:fillRect/>
          </a:stretch>
        </p:blipFill>
        <p:spPr bwMode="auto">
          <a:xfrm>
            <a:off x="-108520" y="-168112"/>
            <a:ext cx="4717667" cy="7026112"/>
          </a:xfrm>
          <a:prstGeom prst="rect">
            <a:avLst/>
          </a:prstGeom>
          <a:noFill/>
          <a:ln w="9525">
            <a:noFill/>
            <a:miter lim="800000"/>
            <a:headEnd/>
            <a:tailEnd/>
          </a:ln>
        </p:spPr>
      </p:pic>
      <p:pic>
        <p:nvPicPr>
          <p:cNvPr id="6" name="Picture 2"/>
          <p:cNvPicPr>
            <a:picLocks noChangeAspect="1" noChangeArrowheads="1"/>
          </p:cNvPicPr>
          <p:nvPr/>
        </p:nvPicPr>
        <p:blipFill>
          <a:blip r:embed="rId4" cstate="email">
            <a:lum bright="28000"/>
          </a:blip>
          <a:srcRect/>
          <a:stretch>
            <a:fillRect/>
          </a:stretch>
        </p:blipFill>
        <p:spPr bwMode="auto">
          <a:xfrm>
            <a:off x="4497280" y="-54930"/>
            <a:ext cx="4799934" cy="6912930"/>
          </a:xfrm>
          <a:prstGeom prst="rect">
            <a:avLst/>
          </a:prstGeom>
          <a:noFill/>
          <a:ln w="9525">
            <a:noFill/>
            <a:miter lim="800000"/>
            <a:headEnd/>
            <a:tailEnd/>
          </a:ln>
        </p:spPr>
      </p:pic>
      <p:sp>
        <p:nvSpPr>
          <p:cNvPr id="3" name="Content Placeholder 2"/>
          <p:cNvSpPr>
            <a:spLocks noGrp="1"/>
          </p:cNvSpPr>
          <p:nvPr>
            <p:ph idx="1"/>
          </p:nvPr>
        </p:nvSpPr>
        <p:spPr>
          <a:xfrm>
            <a:off x="5385461" y="436418"/>
            <a:ext cx="3022270" cy="1701140"/>
          </a:xfrm>
        </p:spPr>
        <p:txBody>
          <a:bodyPr/>
          <a:lstStyle/>
          <a:p>
            <a:pPr indent="1588" algn="ctr">
              <a:buNone/>
            </a:pPr>
            <a:r>
              <a:rPr lang="en-US" sz="2800" dirty="0" smtClean="0">
                <a:solidFill>
                  <a:schemeClr val="bg1"/>
                </a:solidFill>
                <a:latin typeface="Arial" pitchFamily="34" charset="0"/>
                <a:cs typeface="Arial" pitchFamily="34" charset="0"/>
              </a:rPr>
              <a:t>Feel young and energized, full of vitality</a:t>
            </a:r>
          </a:p>
        </p:txBody>
      </p:sp>
      <p:sp>
        <p:nvSpPr>
          <p:cNvPr id="4" name="Content Placeholder 2"/>
          <p:cNvSpPr txBox="1">
            <a:spLocks/>
          </p:cNvSpPr>
          <p:nvPr/>
        </p:nvSpPr>
        <p:spPr bwMode="auto">
          <a:xfrm>
            <a:off x="539552" y="3140968"/>
            <a:ext cx="3360718" cy="2101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1588" algn="ctr" defTabSz="914400" rtl="0" eaLnBrk="0" fontAlgn="base" latinLnBrk="0" hangingPunct="0">
              <a:lnSpc>
                <a:spcPct val="100000"/>
              </a:lnSpc>
              <a:spcBef>
                <a:spcPct val="20000"/>
              </a:spcBef>
              <a:spcAft>
                <a:spcPct val="0"/>
              </a:spcAft>
              <a:buClrTx/>
              <a:buSzTx/>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ＭＳ Ｐゴシック" pitchFamily="-72" charset="-128"/>
                <a:cs typeface="Arial" pitchFamily="34" charset="0"/>
              </a:rPr>
              <a:t>Wake up each day feeling refreshed and renewed</a:t>
            </a:r>
            <a:endParaRPr kumimoji="0" lang="en-US" sz="2800" b="0" i="0" u="none" strike="noStrike" kern="1200" cap="none" spc="0" normalizeH="0" baseline="0" noProof="0" dirty="0">
              <a:ln>
                <a:noFill/>
              </a:ln>
              <a:solidFill>
                <a:schemeClr val="tx1">
                  <a:lumMod val="65000"/>
                  <a:lumOff val="35000"/>
                </a:schemeClr>
              </a:solidFill>
              <a:effectLst/>
              <a:uLnTx/>
              <a:uFillTx/>
              <a:latin typeface="Arial" pitchFamily="34" charset="0"/>
              <a:ea typeface="ＭＳ Ｐゴシック" pitchFamily="-72" charset="-128"/>
              <a:cs typeface="Arial" pitchFamily="34" charset="0"/>
            </a:endParaRPr>
          </a:p>
        </p:txBody>
      </p:sp>
      <p:sp>
        <p:nvSpPr>
          <p:cNvPr id="7" name="TextBox 6"/>
          <p:cNvSpPr txBox="1"/>
          <p:nvPr/>
        </p:nvSpPr>
        <p:spPr>
          <a:xfrm rot="21569502">
            <a:off x="897103" y="505448"/>
            <a:ext cx="2856371" cy="584775"/>
          </a:xfrm>
          <a:prstGeom prst="rect">
            <a:avLst/>
          </a:prstGeom>
          <a:noFill/>
        </p:spPr>
        <p:txBody>
          <a:bodyPr wrap="square" rtlCol="0">
            <a:spAutoFit/>
          </a:bodyPr>
          <a:lstStyle/>
          <a:p>
            <a:pPr algn="ctr"/>
            <a:r>
              <a:rPr lang="en-US" sz="3200" b="1" dirty="0" smtClean="0">
                <a:solidFill>
                  <a:srgbClr val="008AB0"/>
                </a:solidFill>
                <a:latin typeface="Arial" pitchFamily="34" charset="0"/>
                <a:cs typeface="Arial" pitchFamily="34" charset="0"/>
              </a:rPr>
              <a:t>RENEWED</a:t>
            </a:r>
            <a:endParaRPr lang="en-US" sz="3200" b="1" dirty="0">
              <a:solidFill>
                <a:srgbClr val="008AB0"/>
              </a:solidFill>
              <a:latin typeface="Arial" pitchFamily="34" charset="0"/>
              <a:cs typeface="Arial" pitchFamily="34" charset="0"/>
            </a:endParaRPr>
          </a:p>
        </p:txBody>
      </p:sp>
      <p:sp>
        <p:nvSpPr>
          <p:cNvPr id="8" name="TextBox 7"/>
          <p:cNvSpPr txBox="1"/>
          <p:nvPr/>
        </p:nvSpPr>
        <p:spPr>
          <a:xfrm rot="21569502">
            <a:off x="5157217" y="5871114"/>
            <a:ext cx="3191184" cy="584775"/>
          </a:xfrm>
          <a:prstGeom prst="rect">
            <a:avLst/>
          </a:prstGeom>
          <a:noFill/>
        </p:spPr>
        <p:txBody>
          <a:bodyPr wrap="square" rtlCol="0">
            <a:spAutoFit/>
          </a:bodyPr>
          <a:lstStyle/>
          <a:p>
            <a:pPr algn="ctr"/>
            <a:r>
              <a:rPr lang="en-US" sz="3200" b="1" dirty="0" smtClean="0">
                <a:solidFill>
                  <a:srgbClr val="008AB0"/>
                </a:solidFill>
                <a:latin typeface="Arial" pitchFamily="34" charset="0"/>
                <a:cs typeface="Arial" pitchFamily="34" charset="0"/>
              </a:rPr>
              <a:t>RECHARGED</a:t>
            </a:r>
            <a:endParaRPr lang="en-US" sz="3200" b="1" dirty="0">
              <a:solidFill>
                <a:srgbClr val="008AB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733" y="465667"/>
            <a:ext cx="6841067" cy="951970"/>
          </a:xfrm>
        </p:spPr>
        <p:txBody>
          <a:bodyPr anchor="t">
            <a:normAutofit/>
          </a:bodyPr>
          <a:lstStyle/>
          <a:p>
            <a:pPr algn="l"/>
            <a:r>
              <a:rPr lang="en-US" sz="3200" b="1" dirty="0" smtClean="0">
                <a:solidFill>
                  <a:srgbClr val="008AB0"/>
                </a:solidFill>
                <a:latin typeface="Arial" pitchFamily="34" charset="0"/>
                <a:cs typeface="Arial" pitchFamily="34" charset="0"/>
              </a:rPr>
              <a:t>PRODUCT ADVANTAGE</a:t>
            </a:r>
            <a:endParaRPr lang="en-US" sz="32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837266" y="1427673"/>
            <a:ext cx="6849533" cy="1996440"/>
          </a:xfrm>
        </p:spPr>
        <p:txBody>
          <a:bodyPr>
            <a:noAutofit/>
          </a:bodyPr>
          <a:lstStyle/>
          <a:p>
            <a:pPr lvl="0">
              <a:buNone/>
            </a:pPr>
            <a:r>
              <a:rPr lang="en-US" sz="2600" dirty="0" smtClean="0">
                <a:solidFill>
                  <a:schemeClr val="tx1">
                    <a:lumMod val="65000"/>
                    <a:lumOff val="35000"/>
                  </a:schemeClr>
                </a:solidFill>
                <a:latin typeface="Arial" pitchFamily="34" charset="0"/>
                <a:cs typeface="Arial" pitchFamily="34" charset="0"/>
              </a:rPr>
              <a:t>Targets the sources of aging rather than</a:t>
            </a:r>
          </a:p>
          <a:p>
            <a:pPr lvl="0">
              <a:buNone/>
            </a:pPr>
            <a:r>
              <a:rPr lang="en-US" sz="2600" dirty="0" smtClean="0">
                <a:solidFill>
                  <a:schemeClr val="tx1">
                    <a:lumMod val="65000"/>
                    <a:lumOff val="35000"/>
                  </a:schemeClr>
                </a:solidFill>
                <a:latin typeface="Arial" pitchFamily="34" charset="0"/>
                <a:cs typeface="Arial" pitchFamily="34" charset="0"/>
              </a:rPr>
              <a:t>the symptoms, for example:</a:t>
            </a:r>
            <a:br>
              <a:rPr lang="en-US" sz="2600" dirty="0" smtClean="0">
                <a:solidFill>
                  <a:schemeClr val="tx1">
                    <a:lumMod val="65000"/>
                    <a:lumOff val="35000"/>
                  </a:schemeClr>
                </a:solidFill>
                <a:latin typeface="Arial" pitchFamily="34" charset="0"/>
                <a:cs typeface="Arial" pitchFamily="34" charset="0"/>
              </a:rPr>
            </a:br>
            <a:endParaRPr lang="en-US" sz="1000" dirty="0" smtClean="0">
              <a:solidFill>
                <a:schemeClr val="tx1">
                  <a:lumMod val="65000"/>
                  <a:lumOff val="35000"/>
                </a:schemeClr>
              </a:solidFill>
              <a:latin typeface="Arial" pitchFamily="34" charset="0"/>
              <a:cs typeface="Arial" pitchFamily="34" charset="0"/>
            </a:endParaRPr>
          </a:p>
          <a:p>
            <a:pPr lvl="1"/>
            <a:r>
              <a:rPr lang="en-US" sz="2200" b="1" dirty="0" smtClean="0">
                <a:solidFill>
                  <a:schemeClr val="tx1">
                    <a:lumMod val="65000"/>
                    <a:lumOff val="35000"/>
                  </a:schemeClr>
                </a:solidFill>
                <a:latin typeface="Arial" pitchFamily="34" charset="0"/>
                <a:cs typeface="Arial" pitchFamily="34" charset="0"/>
              </a:rPr>
              <a:t>Cellular cleanse </a:t>
            </a:r>
            <a:r>
              <a:rPr lang="en-US" sz="2200" dirty="0" smtClean="0">
                <a:solidFill>
                  <a:schemeClr val="tx1">
                    <a:lumMod val="65000"/>
                    <a:lumOff val="35000"/>
                  </a:schemeClr>
                </a:solidFill>
                <a:latin typeface="Arial" pitchFamily="34" charset="0"/>
                <a:cs typeface="Arial" pitchFamily="34" charset="0"/>
              </a:rPr>
              <a:t>vs. colon cleanse products</a:t>
            </a:r>
          </a:p>
          <a:p>
            <a:pPr lvl="1"/>
            <a:r>
              <a:rPr lang="en-US" sz="2200" b="1" dirty="0" smtClean="0">
                <a:solidFill>
                  <a:schemeClr val="tx1">
                    <a:lumMod val="65000"/>
                    <a:lumOff val="35000"/>
                  </a:schemeClr>
                </a:solidFill>
                <a:latin typeface="Arial" pitchFamily="34" charset="0"/>
                <a:cs typeface="Arial" pitchFamily="34" charset="0"/>
              </a:rPr>
              <a:t>Raise baseline energy levels </a:t>
            </a:r>
            <a:r>
              <a:rPr lang="en-US" sz="2200" dirty="0" smtClean="0">
                <a:solidFill>
                  <a:schemeClr val="tx1">
                    <a:lumMod val="65000"/>
                    <a:lumOff val="35000"/>
                  </a:schemeClr>
                </a:solidFill>
                <a:latin typeface="Arial" pitchFamily="34" charset="0"/>
                <a:cs typeface="Arial" pitchFamily="34" charset="0"/>
              </a:rPr>
              <a:t>vs. temporary energy boost products</a:t>
            </a:r>
          </a:p>
        </p:txBody>
      </p:sp>
      <p:pic>
        <p:nvPicPr>
          <p:cNvPr id="6" name="Picture 5" descr="Target Illustration p3.pdf"/>
          <p:cNvPicPr>
            <a:picLocks noChangeAspect="1"/>
          </p:cNvPicPr>
          <p:nvPr/>
        </p:nvPicPr>
        <p:blipFill>
          <a:blip r:embed="rId3" cstate="print"/>
          <a:srcRect l="2659" t="4662" r="7016" b="13083"/>
          <a:stretch>
            <a:fillRect/>
          </a:stretch>
        </p:blipFill>
        <p:spPr>
          <a:xfrm>
            <a:off x="169332" y="3615267"/>
            <a:ext cx="4098067" cy="2937933"/>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732" y="474132"/>
            <a:ext cx="6841067" cy="943505"/>
          </a:xfrm>
        </p:spPr>
        <p:txBody>
          <a:bodyPr anchor="t">
            <a:normAutofit/>
          </a:bodyPr>
          <a:lstStyle/>
          <a:p>
            <a:pPr algn="l"/>
            <a:r>
              <a:rPr lang="en-US" sz="3200" b="1" dirty="0" smtClean="0">
                <a:solidFill>
                  <a:srgbClr val="008AB0"/>
                </a:solidFill>
                <a:latin typeface="Arial" pitchFamily="34" charset="0"/>
                <a:cs typeface="Arial" pitchFamily="34" charset="0"/>
              </a:rPr>
              <a:t>RECOMMENDED USE</a:t>
            </a:r>
            <a:endParaRPr lang="en-US" sz="32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930400" y="1495215"/>
            <a:ext cx="5850467" cy="1142999"/>
          </a:xfrm>
        </p:spPr>
        <p:txBody>
          <a:bodyPr anchor="t">
            <a:normAutofit fontScale="92500" lnSpcReduction="20000"/>
          </a:bodyPr>
          <a:lstStyle/>
          <a:p>
            <a:pPr>
              <a:buNone/>
            </a:pPr>
            <a:r>
              <a:rPr lang="en-US" sz="2600" dirty="0" smtClean="0">
                <a:solidFill>
                  <a:schemeClr val="tx1">
                    <a:lumMod val="65000"/>
                    <a:lumOff val="35000"/>
                  </a:schemeClr>
                </a:solidFill>
                <a:latin typeface="Arial" pitchFamily="34" charset="0"/>
                <a:cs typeface="Arial" pitchFamily="34" charset="0"/>
              </a:rPr>
              <a:t>For men and women who have ever felt</a:t>
            </a:r>
          </a:p>
          <a:p>
            <a:pPr>
              <a:buNone/>
            </a:pPr>
            <a:r>
              <a:rPr lang="en-US" sz="2600" dirty="0" smtClean="0">
                <a:solidFill>
                  <a:schemeClr val="tx1">
                    <a:lumMod val="65000"/>
                    <a:lumOff val="35000"/>
                  </a:schemeClr>
                </a:solidFill>
                <a:latin typeface="Arial" pitchFamily="34" charset="0"/>
                <a:cs typeface="Arial" pitchFamily="34" charset="0"/>
              </a:rPr>
              <a:t>flat, sluggish, and out of tune, and who</a:t>
            </a:r>
          </a:p>
          <a:p>
            <a:pPr>
              <a:buNone/>
            </a:pPr>
            <a:r>
              <a:rPr lang="en-US" sz="2600" dirty="0" smtClean="0">
                <a:solidFill>
                  <a:schemeClr val="tx1">
                    <a:lumMod val="65000"/>
                    <a:lumOff val="35000"/>
                  </a:schemeClr>
                </a:solidFill>
                <a:latin typeface="Arial" pitchFamily="34" charset="0"/>
                <a:cs typeface="Arial" pitchFamily="34" charset="0"/>
              </a:rPr>
              <a:t>want to feel young again.</a:t>
            </a:r>
          </a:p>
          <a:p>
            <a:pPr>
              <a:buNone/>
            </a:pPr>
            <a:endParaRPr lang="en-US" sz="2600" dirty="0" smtClean="0">
              <a:solidFill>
                <a:schemeClr val="tx1">
                  <a:lumMod val="65000"/>
                  <a:lumOff val="35000"/>
                </a:schemeClr>
              </a:solidFill>
              <a:latin typeface="Arial" pitchFamily="34" charset="0"/>
              <a:cs typeface="Arial" pitchFamily="34" charset="0"/>
            </a:endParaRPr>
          </a:p>
        </p:txBody>
      </p:sp>
      <p:sp>
        <p:nvSpPr>
          <p:cNvPr id="6" name="Content Placeholder 2"/>
          <p:cNvSpPr txBox="1">
            <a:spLocks/>
          </p:cNvSpPr>
          <p:nvPr/>
        </p:nvSpPr>
        <p:spPr>
          <a:xfrm>
            <a:off x="1901616" y="3246120"/>
            <a:ext cx="6675120" cy="2423159"/>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600" b="1" noProof="0" dirty="0" err="1" smtClean="0">
                <a:solidFill>
                  <a:schemeClr val="tx1">
                    <a:lumMod val="65000"/>
                    <a:lumOff val="35000"/>
                  </a:schemeClr>
                </a:solidFill>
                <a:latin typeface="Arial" pitchFamily="34" charset="0"/>
                <a:cs typeface="Arial" pitchFamily="34" charset="0"/>
              </a:rPr>
              <a:t>ageLOC</a:t>
            </a:r>
            <a:r>
              <a:rPr lang="en-US" sz="2600" b="1" noProof="0" dirty="0" smtClean="0">
                <a:solidFill>
                  <a:schemeClr val="tx1">
                    <a:lumMod val="65000"/>
                    <a:lumOff val="35000"/>
                  </a:schemeClr>
                </a:solidFill>
                <a:latin typeface="Arial" pitchFamily="34" charset="0"/>
                <a:cs typeface="Arial" pitchFamily="34" charset="0"/>
              </a:rPr>
              <a:t> R</a:t>
            </a:r>
            <a:r>
              <a:rPr lang="en-US" sz="2600" b="1" baseline="30000" noProof="0" dirty="0" smtClean="0">
                <a:solidFill>
                  <a:schemeClr val="tx1">
                    <a:lumMod val="65000"/>
                    <a:lumOff val="35000"/>
                  </a:schemeClr>
                </a:solidFill>
                <a:latin typeface="Arial" pitchFamily="34" charset="0"/>
                <a:cs typeface="Arial" pitchFamily="34" charset="0"/>
              </a:rPr>
              <a:t>2</a:t>
            </a:r>
            <a:r>
              <a:rPr lang="en-US" sz="2600" b="1" noProof="0" dirty="0" smtClean="0">
                <a:solidFill>
                  <a:schemeClr val="tx1">
                    <a:lumMod val="65000"/>
                    <a:lumOff val="35000"/>
                  </a:schemeClr>
                </a:solidFill>
                <a:latin typeface="Arial" pitchFamily="34" charset="0"/>
                <a:cs typeface="Arial" pitchFamily="34" charset="0"/>
              </a:rPr>
              <a:t> Night</a:t>
            </a:r>
            <a:endParaRPr kumimoji="0" lang="en-US" sz="26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600" dirty="0" smtClean="0">
                <a:solidFill>
                  <a:schemeClr val="tx1">
                    <a:lumMod val="65000"/>
                    <a:lumOff val="35000"/>
                  </a:schemeClr>
                </a:solidFill>
                <a:latin typeface="Arial" pitchFamily="34" charset="0"/>
                <a:cs typeface="Arial" pitchFamily="34" charset="0"/>
              </a:rPr>
              <a:t>	</a:t>
            </a:r>
            <a:r>
              <a:rPr kumimoji="0" lang="en-US" sz="26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Take two (2) capsules in the evening</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6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6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600" b="1" i="0" u="none" strike="noStrike" kern="1200" cap="none" spc="0" normalizeH="0" baseline="0" noProof="0" dirty="0" err="1" smtClean="0">
                <a:ln>
                  <a:noFill/>
                </a:ln>
                <a:solidFill>
                  <a:schemeClr val="tx1">
                    <a:lumMod val="65000"/>
                    <a:lumOff val="35000"/>
                  </a:schemeClr>
                </a:solidFill>
                <a:effectLst/>
                <a:uLnTx/>
                <a:uFillTx/>
                <a:latin typeface="Arial" pitchFamily="34" charset="0"/>
                <a:ea typeface="+mn-ea"/>
                <a:cs typeface="Arial" pitchFamily="34" charset="0"/>
              </a:rPr>
              <a:t>ageLOC</a:t>
            </a:r>
            <a:r>
              <a:rPr kumimoji="0" lang="en-US" sz="26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R</a:t>
            </a:r>
            <a:r>
              <a:rPr kumimoji="0" lang="en-US" sz="2600" b="1" i="0" u="none" strike="noStrike" kern="1200" cap="none" spc="0" normalizeH="0" baseline="30000" noProof="0" dirty="0" smtClean="0">
                <a:ln>
                  <a:noFill/>
                </a:ln>
                <a:solidFill>
                  <a:schemeClr val="tx1">
                    <a:lumMod val="65000"/>
                    <a:lumOff val="35000"/>
                  </a:schemeClr>
                </a:solidFill>
                <a:effectLst/>
                <a:uLnTx/>
                <a:uFillTx/>
                <a:latin typeface="Arial" pitchFamily="34" charset="0"/>
                <a:ea typeface="+mn-ea"/>
                <a:cs typeface="Arial" pitchFamily="34" charset="0"/>
              </a:rPr>
              <a:t>2</a:t>
            </a:r>
            <a:r>
              <a:rPr kumimoji="0" lang="en-US" sz="26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 Day</a:t>
            </a:r>
          </a:p>
          <a:p>
            <a:pPr marL="342900" marR="0" lvl="0" indent="-342900" algn="l" defTabSz="914400" rtl="0" eaLnBrk="1" fontAlgn="auto" latinLnBrk="0" hangingPunct="1">
              <a:lnSpc>
                <a:spcPct val="100000"/>
              </a:lnSpc>
              <a:spcBef>
                <a:spcPct val="20000"/>
              </a:spcBef>
              <a:spcAft>
                <a:spcPts val="0"/>
              </a:spcAft>
              <a:buClrTx/>
              <a:buSzTx/>
              <a:tabLst/>
              <a:defRPr/>
            </a:pPr>
            <a:r>
              <a:rPr lang="en-US" sz="2600" dirty="0" smtClean="0">
                <a:solidFill>
                  <a:schemeClr val="tx1">
                    <a:lumMod val="65000"/>
                    <a:lumOff val="35000"/>
                  </a:schemeClr>
                </a:solidFill>
                <a:latin typeface="Arial" pitchFamily="34" charset="0"/>
                <a:cs typeface="Arial" pitchFamily="34" charset="0"/>
              </a:rPr>
              <a:t>	</a:t>
            </a:r>
            <a:r>
              <a:rPr kumimoji="0" lang="en-US" sz="26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Take six (6) capsules in the morning</a:t>
            </a:r>
            <a:endParaRPr kumimoji="0" lang="en-US" sz="26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7" name="Rectangle 6"/>
          <p:cNvSpPr/>
          <p:nvPr/>
        </p:nvSpPr>
        <p:spPr>
          <a:xfrm flipV="1">
            <a:off x="912428" y="3247661"/>
            <a:ext cx="792975" cy="7559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V="1">
            <a:off x="897188" y="4680221"/>
            <a:ext cx="792975" cy="7559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p:cNvSpPr/>
          <p:nvPr/>
        </p:nvSpPr>
        <p:spPr>
          <a:xfrm>
            <a:off x="1249336" y="3354159"/>
            <a:ext cx="441434" cy="536027"/>
          </a:xfrm>
          <a:prstGeom prst="moon">
            <a:avLst>
              <a:gd name="adj" fmla="val 3465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p:nvSpPr>
        <p:spPr>
          <a:xfrm>
            <a:off x="1132135" y="4739069"/>
            <a:ext cx="636141" cy="622888"/>
          </a:xfrm>
          <a:prstGeom prst="sun">
            <a:avLst>
              <a:gd name="adj" fmla="val 2861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837266" y="254296"/>
            <a:ext cx="6758093" cy="1143000"/>
          </a:xfrm>
        </p:spPr>
        <p:txBody>
          <a:bodyPr anchor="t">
            <a:normAutofit/>
          </a:bodyPr>
          <a:lstStyle/>
          <a:p>
            <a:pPr algn="l"/>
            <a:r>
              <a:rPr lang="en-US" sz="3200" b="1" dirty="0" smtClean="0">
                <a:solidFill>
                  <a:srgbClr val="008AB0"/>
                </a:solidFill>
                <a:latin typeface="Arial" pitchFamily="34" charset="0"/>
                <a:cs typeface="Arial" pitchFamily="34" charset="0"/>
              </a:rPr>
              <a:t>LIFEPAK—THE PERFECT COMPANION</a:t>
            </a:r>
            <a:endParaRPr lang="en-US" sz="3200" b="1" dirty="0">
              <a:solidFill>
                <a:schemeClr val="bg2">
                  <a:lumMod val="75000"/>
                </a:schemeClr>
              </a:solidFill>
              <a:latin typeface="Arial" pitchFamily="34" charset="0"/>
              <a:cs typeface="Arial" pitchFamily="34" charset="0"/>
            </a:endParaRPr>
          </a:p>
        </p:txBody>
      </p:sp>
      <p:sp>
        <p:nvSpPr>
          <p:cNvPr id="18" name="Content Placeholder 17"/>
          <p:cNvSpPr>
            <a:spLocks noGrp="1"/>
          </p:cNvSpPr>
          <p:nvPr>
            <p:ph idx="1"/>
          </p:nvPr>
        </p:nvSpPr>
        <p:spPr>
          <a:xfrm>
            <a:off x="497841" y="1748324"/>
            <a:ext cx="5699760" cy="4419600"/>
          </a:xfrm>
        </p:spPr>
        <p:txBody>
          <a:bodyPr>
            <a:normAutofit/>
          </a:bodyPr>
          <a:lstStyle/>
          <a:p>
            <a:r>
              <a:rPr lang="en-US" sz="2600" dirty="0" smtClean="0">
                <a:solidFill>
                  <a:schemeClr val="tx1">
                    <a:lumMod val="65000"/>
                    <a:lumOff val="35000"/>
                  </a:schemeClr>
                </a:solidFill>
                <a:latin typeface="Arial" pitchFamily="34" charset="0"/>
                <a:cs typeface="Arial" pitchFamily="34" charset="0"/>
              </a:rPr>
              <a:t>Must have nutritional foundation for optimal gene expression</a:t>
            </a:r>
          </a:p>
          <a:p>
            <a:pPr lvl="1"/>
            <a:r>
              <a:rPr lang="en-US" sz="2200" dirty="0" err="1" smtClean="0">
                <a:solidFill>
                  <a:schemeClr val="tx1">
                    <a:lumMod val="65000"/>
                    <a:lumOff val="35000"/>
                  </a:schemeClr>
                </a:solidFill>
                <a:latin typeface="Arial" pitchFamily="34" charset="0"/>
                <a:cs typeface="Arial" pitchFamily="34" charset="0"/>
              </a:rPr>
              <a:t>LifePak</a:t>
            </a:r>
            <a:r>
              <a:rPr lang="en-US" sz="2200" baseline="30000" dirty="0" smtClean="0">
                <a:solidFill>
                  <a:schemeClr val="tx1">
                    <a:lumMod val="65000"/>
                    <a:lumOff val="35000"/>
                  </a:schemeClr>
                </a:solidFill>
                <a:latin typeface="Arial" pitchFamily="34" charset="0"/>
                <a:cs typeface="Arial" pitchFamily="34" charset="0"/>
              </a:rPr>
              <a:t>®</a:t>
            </a:r>
            <a:r>
              <a:rPr lang="en-US" sz="2200" dirty="0" smtClean="0">
                <a:solidFill>
                  <a:schemeClr val="tx1">
                    <a:lumMod val="65000"/>
                    <a:lumOff val="35000"/>
                  </a:schemeClr>
                </a:solidFill>
                <a:latin typeface="Arial" pitchFamily="34" charset="0"/>
                <a:cs typeface="Arial" pitchFamily="34" charset="0"/>
              </a:rPr>
              <a:t> provides that foundation</a:t>
            </a:r>
          </a:p>
          <a:p>
            <a:pPr lvl="1"/>
            <a:endParaRPr lang="en-US" sz="1100" dirty="0" smtClean="0">
              <a:solidFill>
                <a:schemeClr val="tx1">
                  <a:lumMod val="65000"/>
                  <a:lumOff val="35000"/>
                </a:schemeClr>
              </a:solidFill>
              <a:latin typeface="Arial" pitchFamily="34" charset="0"/>
              <a:cs typeface="Arial" pitchFamily="34" charset="0"/>
            </a:endParaRPr>
          </a:p>
          <a:p>
            <a:r>
              <a:rPr lang="en-US" sz="2600" dirty="0" smtClean="0">
                <a:solidFill>
                  <a:schemeClr val="tx1">
                    <a:lumMod val="65000"/>
                    <a:lumOff val="35000"/>
                  </a:schemeClr>
                </a:solidFill>
                <a:latin typeface="Arial" pitchFamily="34" charset="0"/>
                <a:cs typeface="Arial" pitchFamily="34" charset="0"/>
              </a:rPr>
              <a:t>Nutrients critical for cellular purification and cellular energy</a:t>
            </a:r>
          </a:p>
          <a:p>
            <a:endParaRPr lang="en-US" sz="1400" dirty="0" smtClean="0">
              <a:solidFill>
                <a:schemeClr val="tx1">
                  <a:lumMod val="65000"/>
                  <a:lumOff val="35000"/>
                </a:schemeClr>
              </a:solidFill>
              <a:latin typeface="Arial" pitchFamily="34" charset="0"/>
              <a:cs typeface="Arial" pitchFamily="34" charset="0"/>
            </a:endParaRPr>
          </a:p>
          <a:p>
            <a:r>
              <a:rPr lang="en-US" sz="2600" dirty="0" smtClean="0">
                <a:solidFill>
                  <a:schemeClr val="tx1">
                    <a:lumMod val="65000"/>
                    <a:lumOff val="35000"/>
                  </a:schemeClr>
                </a:solidFill>
                <a:latin typeface="Arial" pitchFamily="34" charset="0"/>
                <a:cs typeface="Arial" pitchFamily="34" charset="0"/>
              </a:rPr>
              <a:t>Dietary antioxidants for added protection from oxidative stress</a:t>
            </a:r>
          </a:p>
        </p:txBody>
      </p:sp>
      <p:pic>
        <p:nvPicPr>
          <p:cNvPr id="5" name="Picture 4" descr="DIG0501255_Silo.png"/>
          <p:cNvPicPr>
            <a:picLocks noChangeAspect="1"/>
          </p:cNvPicPr>
          <p:nvPr/>
        </p:nvPicPr>
        <p:blipFill>
          <a:blip r:embed="rId3" cstate="print"/>
          <a:srcRect/>
          <a:stretch>
            <a:fillRect/>
          </a:stretch>
        </p:blipFill>
        <p:spPr>
          <a:xfrm>
            <a:off x="6572729" y="3752626"/>
            <a:ext cx="2098831" cy="1882588"/>
          </a:xfrm>
          <a:prstGeom prst="rect">
            <a:avLst/>
          </a:prstGeom>
        </p:spPr>
      </p:pic>
      <p:pic>
        <p:nvPicPr>
          <p:cNvPr id="6" name="Picture 5" descr="LP Nano.jpg"/>
          <p:cNvPicPr>
            <a:picLocks noChangeAspect="1"/>
          </p:cNvPicPr>
          <p:nvPr/>
        </p:nvPicPr>
        <p:blipFill>
          <a:blip r:embed="rId4" cstate="print"/>
          <a:srcRect/>
          <a:stretch>
            <a:fillRect/>
          </a:stretch>
        </p:blipFill>
        <p:spPr>
          <a:xfrm>
            <a:off x="6220295" y="1527790"/>
            <a:ext cx="2375065" cy="1988691"/>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M10200026.shadow with R2.psd"/>
          <p:cNvPicPr>
            <a:picLocks noChangeAspect="1"/>
          </p:cNvPicPr>
          <p:nvPr/>
        </p:nvPicPr>
        <p:blipFill>
          <a:blip r:embed="rId3" cstate="print"/>
          <a:srcRect l="5470" b="7588"/>
          <a:stretch>
            <a:fillRect/>
          </a:stretch>
        </p:blipFill>
        <p:spPr>
          <a:xfrm>
            <a:off x="0" y="1840786"/>
            <a:ext cx="5994400" cy="4847881"/>
          </a:xfrm>
          <a:prstGeom prst="rect">
            <a:avLst/>
          </a:prstGeom>
        </p:spPr>
      </p:pic>
      <p:sp>
        <p:nvSpPr>
          <p:cNvPr id="2" name="Title 1"/>
          <p:cNvSpPr>
            <a:spLocks noGrp="1"/>
          </p:cNvSpPr>
          <p:nvPr>
            <p:ph type="title"/>
          </p:nvPr>
        </p:nvSpPr>
        <p:spPr>
          <a:xfrm>
            <a:off x="1854200" y="491066"/>
            <a:ext cx="6832600" cy="926571"/>
          </a:xfrm>
        </p:spPr>
        <p:txBody>
          <a:bodyPr anchor="t">
            <a:normAutofit/>
          </a:bodyPr>
          <a:lstStyle/>
          <a:p>
            <a:pPr algn="l"/>
            <a:r>
              <a:rPr lang="en-US" sz="3200" b="1" dirty="0" smtClean="0">
                <a:solidFill>
                  <a:srgbClr val="008AB0"/>
                </a:solidFill>
                <a:latin typeface="Arial" pitchFamily="34" charset="0"/>
                <a:cs typeface="Arial" pitchFamily="34" charset="0"/>
              </a:rPr>
              <a:t>AGELOC</a:t>
            </a:r>
            <a:endParaRPr lang="en-US" sz="32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073399" y="1244600"/>
            <a:ext cx="5237479" cy="2226733"/>
          </a:xfrm>
        </p:spPr>
        <p:txBody>
          <a:bodyPr anchor="t">
            <a:normAutofit fontScale="92500"/>
          </a:bodyPr>
          <a:lstStyle/>
          <a:p>
            <a:pPr lvl="0">
              <a:buNone/>
            </a:pPr>
            <a:r>
              <a:rPr lang="en-US" dirty="0" smtClean="0">
                <a:solidFill>
                  <a:schemeClr val="tx1">
                    <a:lumMod val="65000"/>
                    <a:lumOff val="35000"/>
                  </a:schemeClr>
                </a:solidFill>
              </a:rPr>
              <a:t>    Resetting YGCs on the </a:t>
            </a:r>
            <a:r>
              <a:rPr lang="en-US" b="1" dirty="0" smtClean="0">
                <a:solidFill>
                  <a:schemeClr val="tx1">
                    <a:lumMod val="65000"/>
                    <a:lumOff val="35000"/>
                  </a:schemeClr>
                </a:solidFill>
              </a:rPr>
              <a:t>outside</a:t>
            </a:r>
            <a:r>
              <a:rPr lang="en-US" dirty="0" smtClean="0">
                <a:solidFill>
                  <a:schemeClr val="tx1">
                    <a:lumMod val="65000"/>
                    <a:lumOff val="35000"/>
                  </a:schemeClr>
                </a:solidFill>
              </a:rPr>
              <a:t> and the </a:t>
            </a:r>
            <a:r>
              <a:rPr lang="en-US" b="1" dirty="0" smtClean="0">
                <a:solidFill>
                  <a:schemeClr val="tx1">
                    <a:lumMod val="65000"/>
                    <a:lumOff val="35000"/>
                  </a:schemeClr>
                </a:solidFill>
              </a:rPr>
              <a:t>inside</a:t>
            </a:r>
            <a:r>
              <a:rPr lang="en-US" dirty="0" smtClean="0">
                <a:solidFill>
                  <a:schemeClr val="tx1">
                    <a:lumMod val="65000"/>
                    <a:lumOff val="35000"/>
                  </a:schemeClr>
                </a:solidFill>
              </a:rPr>
              <a:t> delivers a beautiful blend for the look and feel of youth.</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64708" y="884420"/>
            <a:ext cx="824459" cy="145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0867" y="2057401"/>
            <a:ext cx="3462867" cy="2390398"/>
          </a:xfrm>
          <a:prstGeom prst="rect">
            <a:avLst/>
          </a:prstGeom>
          <a:solidFill>
            <a:schemeClr val="bg1"/>
          </a:solidFill>
        </p:spPr>
        <p:txBody>
          <a:bodyPr wrap="square" rtlCol="0" anchor="t">
            <a:spAutoFit/>
          </a:bodyPr>
          <a:lstStyle/>
          <a:p>
            <a:r>
              <a:rPr lang="en-US" sz="3200" b="1" dirty="0" smtClean="0">
                <a:solidFill>
                  <a:srgbClr val="008AB0"/>
                </a:solidFill>
                <a:latin typeface="Arial" pitchFamily="34" charset="0"/>
                <a:cs typeface="Arial" pitchFamily="34" charset="0"/>
              </a:rPr>
              <a:t>AGELOC R</a:t>
            </a:r>
            <a:r>
              <a:rPr lang="en-US" sz="3200" b="1" baseline="30000" dirty="0" smtClean="0">
                <a:solidFill>
                  <a:srgbClr val="008AB0"/>
                </a:solidFill>
                <a:latin typeface="Arial" pitchFamily="34" charset="0"/>
                <a:cs typeface="Arial" pitchFamily="34" charset="0"/>
              </a:rPr>
              <a:t>2</a:t>
            </a:r>
          </a:p>
          <a:p>
            <a:endParaRPr lang="en-US" sz="3200" b="1" baseline="30000" dirty="0" smtClean="0">
              <a:solidFill>
                <a:srgbClr val="008AB0"/>
              </a:solidFill>
              <a:latin typeface="Arial" pitchFamily="34" charset="0"/>
              <a:cs typeface="Arial" pitchFamily="34" charset="0"/>
            </a:endParaRPr>
          </a:p>
          <a:p>
            <a:r>
              <a:rPr lang="en-US" sz="3200" b="1" dirty="0" smtClean="0">
                <a:solidFill>
                  <a:schemeClr val="tx1">
                    <a:lumMod val="50000"/>
                    <a:lumOff val="50000"/>
                  </a:schemeClr>
                </a:solidFill>
                <a:latin typeface="Arial" pitchFamily="34" charset="0"/>
                <a:cs typeface="Arial" pitchFamily="34" charset="0"/>
              </a:rPr>
              <a:t>Renew and</a:t>
            </a:r>
          </a:p>
          <a:p>
            <a:r>
              <a:rPr lang="en-US" sz="3200" b="1" dirty="0" smtClean="0">
                <a:solidFill>
                  <a:schemeClr val="tx1">
                    <a:lumMod val="50000"/>
                    <a:lumOff val="50000"/>
                  </a:schemeClr>
                </a:solidFill>
                <a:latin typeface="Arial" pitchFamily="34" charset="0"/>
                <a:cs typeface="Arial" pitchFamily="34" charset="0"/>
              </a:rPr>
              <a:t>Recharge</a:t>
            </a:r>
          </a:p>
          <a:p>
            <a:r>
              <a:rPr lang="en-US" sz="3200" b="1" dirty="0" smtClean="0">
                <a:solidFill>
                  <a:schemeClr val="tx1">
                    <a:lumMod val="50000"/>
                    <a:lumOff val="50000"/>
                  </a:schemeClr>
                </a:solidFill>
                <a:latin typeface="Arial" pitchFamily="34" charset="0"/>
                <a:cs typeface="Arial" pitchFamily="34" charset="0"/>
              </a:rPr>
              <a:t>your life. </a:t>
            </a:r>
          </a:p>
        </p:txBody>
      </p:sp>
      <p:pic>
        <p:nvPicPr>
          <p:cNvPr id="6" name="Picture 5"/>
          <p:cNvPicPr>
            <a:picLocks noChangeAspect="1"/>
          </p:cNvPicPr>
          <p:nvPr/>
        </p:nvPicPr>
        <p:blipFill>
          <a:blip r:embed="rId3" cstate="print"/>
          <a:stretch>
            <a:fillRect/>
          </a:stretch>
        </p:blipFill>
        <p:spPr>
          <a:xfrm>
            <a:off x="2455334" y="431800"/>
            <a:ext cx="2470068" cy="56832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052" y="2831286"/>
            <a:ext cx="7772400" cy="1470025"/>
          </a:xfrm>
        </p:spPr>
        <p:txBody>
          <a:bodyPr/>
          <a:lstStyle/>
          <a:p>
            <a:pPr algn="l"/>
            <a:r>
              <a:rPr lang="en-US" sz="3200" dirty="0" smtClean="0">
                <a:solidFill>
                  <a:schemeClr val="tx1">
                    <a:lumMod val="65000"/>
                    <a:lumOff val="35000"/>
                  </a:schemeClr>
                </a:solidFill>
                <a:latin typeface="Arial" pitchFamily="34" charset="0"/>
                <a:cs typeface="Arial" pitchFamily="34" charset="0"/>
              </a:rPr>
              <a:t>SECTION TWO</a:t>
            </a:r>
            <a:endParaRPr lang="en-US" sz="3200" dirty="0">
              <a:solidFill>
                <a:schemeClr val="tx1">
                  <a:lumMod val="65000"/>
                  <a:lumOff val="35000"/>
                </a:schemeClr>
              </a:solidFill>
              <a:latin typeface="Arial" pitchFamily="34" charset="0"/>
              <a:cs typeface="Arial" pitchFamily="34" charset="0"/>
            </a:endParaRPr>
          </a:p>
        </p:txBody>
      </p:sp>
      <p:sp>
        <p:nvSpPr>
          <p:cNvPr id="3" name="Subtitle 2"/>
          <p:cNvSpPr>
            <a:spLocks noGrp="1"/>
          </p:cNvSpPr>
          <p:nvPr>
            <p:ph type="subTitle" idx="1"/>
          </p:nvPr>
        </p:nvSpPr>
        <p:spPr>
          <a:xfrm>
            <a:off x="678426" y="3886200"/>
            <a:ext cx="8259095" cy="1752600"/>
          </a:xfrm>
        </p:spPr>
        <p:txBody>
          <a:bodyPr/>
          <a:lstStyle/>
          <a:p>
            <a:pPr algn="l"/>
            <a:r>
              <a:rPr lang="en-US" sz="2400" dirty="0" smtClean="0">
                <a:latin typeface="Arial" pitchFamily="34" charset="0"/>
                <a:cs typeface="Arial" pitchFamily="34" charset="0"/>
              </a:rPr>
              <a:t>BACKGROUND ON CELLULAR ENERGY PRODUCTION </a:t>
            </a:r>
            <a:br>
              <a:rPr lang="en-US" sz="2400" dirty="0" smtClean="0">
                <a:latin typeface="Arial" pitchFamily="34" charset="0"/>
                <a:cs typeface="Arial" pitchFamily="34" charset="0"/>
              </a:rPr>
            </a:br>
            <a:r>
              <a:rPr lang="en-US" sz="2400" dirty="0" smtClean="0">
                <a:latin typeface="Arial" pitchFamily="34" charset="0"/>
                <a:cs typeface="Arial" pitchFamily="34" charset="0"/>
              </a:rPr>
              <a:t>AND CELLULAR PURIFICATION</a:t>
            </a:r>
            <a:endParaRPr lang="en-US"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M11104654.white.jpg"/>
          <p:cNvPicPr>
            <a:picLocks noChangeAspect="1"/>
          </p:cNvPicPr>
          <p:nvPr/>
        </p:nvPicPr>
        <p:blipFill>
          <a:blip r:embed="rId3" cstate="print"/>
          <a:srcRect/>
          <a:stretch>
            <a:fillRect/>
          </a:stretch>
        </p:blipFill>
        <p:spPr>
          <a:xfrm>
            <a:off x="0" y="8467"/>
            <a:ext cx="5588000" cy="6680200"/>
          </a:xfrm>
          <a:prstGeom prst="rect">
            <a:avLst/>
          </a:prstGeom>
        </p:spPr>
      </p:pic>
      <p:sp>
        <p:nvSpPr>
          <p:cNvPr id="39937" name="Rectangle 2"/>
          <p:cNvSpPr>
            <a:spLocks noGrp="1" noChangeArrowheads="1"/>
          </p:cNvSpPr>
          <p:nvPr>
            <p:ph type="ctrTitle"/>
          </p:nvPr>
        </p:nvSpPr>
        <p:spPr>
          <a:xfrm>
            <a:off x="5472545" y="823603"/>
            <a:ext cx="2638522" cy="3121864"/>
          </a:xfrm>
        </p:spPr>
        <p:txBody>
          <a:bodyPr rtlCol="0" anchor="t">
            <a:noAutofit/>
          </a:bodyPr>
          <a:lstStyle/>
          <a:p>
            <a:pPr algn="l">
              <a:defRPr/>
            </a:pPr>
            <a:r>
              <a:rPr lang="en-US" sz="2800" dirty="0" smtClean="0">
                <a:solidFill>
                  <a:schemeClr val="tx1">
                    <a:lumMod val="65000"/>
                    <a:lumOff val="35000"/>
                  </a:schemeClr>
                </a:solidFill>
                <a:latin typeface="Arial" pitchFamily="34" charset="0"/>
                <a:cs typeface="Arial" pitchFamily="34" charset="0"/>
              </a:rPr>
              <a:t>Are you ready to feel and live younger? </a:t>
            </a:r>
            <a:br>
              <a:rPr lang="en-US" sz="2800" dirty="0" smtClean="0">
                <a:solidFill>
                  <a:schemeClr val="tx1">
                    <a:lumMod val="65000"/>
                    <a:lumOff val="35000"/>
                  </a:schemeClr>
                </a:solidFill>
                <a:latin typeface="Arial" pitchFamily="34" charset="0"/>
                <a:cs typeface="Arial" pitchFamily="34" charset="0"/>
              </a:rPr>
            </a:br>
            <a:r>
              <a:rPr lang="en-US" sz="2800" dirty="0" smtClean="0">
                <a:solidFill>
                  <a:schemeClr val="tx1">
                    <a:lumMod val="65000"/>
                    <a:lumOff val="35000"/>
                  </a:schemeClr>
                </a:solidFill>
                <a:latin typeface="Arial" pitchFamily="34" charset="0"/>
                <a:cs typeface="Arial" pitchFamily="34" charset="0"/>
              </a:rPr>
              <a:t/>
            </a:r>
            <a:br>
              <a:rPr lang="en-US" sz="2800" dirty="0" smtClean="0">
                <a:solidFill>
                  <a:schemeClr val="tx1">
                    <a:lumMod val="65000"/>
                    <a:lumOff val="35000"/>
                  </a:schemeClr>
                </a:solidFill>
                <a:latin typeface="Arial" pitchFamily="34" charset="0"/>
                <a:cs typeface="Arial" pitchFamily="34" charset="0"/>
              </a:rPr>
            </a:br>
            <a:r>
              <a:rPr lang="en-US" sz="2800" dirty="0" smtClean="0">
                <a:solidFill>
                  <a:schemeClr val="tx1">
                    <a:lumMod val="65000"/>
                    <a:lumOff val="35000"/>
                  </a:schemeClr>
                </a:solidFill>
                <a:latin typeface="Arial" pitchFamily="34" charset="0"/>
                <a:cs typeface="Arial" pitchFamily="34" charset="0"/>
              </a:rPr>
              <a:t>To remind your body to act young again?</a:t>
            </a:r>
          </a:p>
        </p:txBody>
      </p:sp>
      <p:sp>
        <p:nvSpPr>
          <p:cNvPr id="6" name="Rectangle 2"/>
          <p:cNvSpPr txBox="1">
            <a:spLocks noChangeArrowheads="1"/>
          </p:cNvSpPr>
          <p:nvPr/>
        </p:nvSpPr>
        <p:spPr>
          <a:xfrm>
            <a:off x="4580467" y="3860799"/>
            <a:ext cx="4563533" cy="186266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8AB0"/>
                </a:solidFill>
                <a:effectLst/>
                <a:uLnTx/>
                <a:uFillTx/>
                <a:latin typeface="Arial" pitchFamily="34" charset="0"/>
                <a:ea typeface="+mj-ea"/>
                <a:cs typeface="Arial" pitchFamily="34" charset="0"/>
              </a:rPr>
              <a:t>You’re Not Alone…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fade">
                                      <p:cBhvr>
                                        <p:cTn id="7" dur="500"/>
                                        <p:tgtEl>
                                          <p:spTgt spid="399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Diagonal Corner Rectangle 26"/>
          <p:cNvSpPr/>
          <p:nvPr/>
        </p:nvSpPr>
        <p:spPr>
          <a:xfrm>
            <a:off x="350196" y="4698455"/>
            <a:ext cx="8469550" cy="1284052"/>
          </a:xfrm>
          <a:prstGeom prst="round2DiagRect">
            <a:avLst/>
          </a:prstGeom>
          <a:gradFill>
            <a:gsLst>
              <a:gs pos="50000">
                <a:srgbClr val="AEC87A"/>
              </a:gs>
              <a:gs pos="0">
                <a:schemeClr val="accent3">
                  <a:lumMod val="40000"/>
                  <a:lumOff val="6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a:off x="350196" y="3255522"/>
            <a:ext cx="8469549" cy="1384568"/>
          </a:xfrm>
          <a:prstGeom prst="round2DiagRect">
            <a:avLst/>
          </a:prstGeom>
          <a:gradFill>
            <a:gsLst>
              <a:gs pos="50000">
                <a:srgbClr val="8181FF"/>
              </a:gs>
              <a:gs pos="0">
                <a:schemeClr val="accent1">
                  <a:lumMod val="40000"/>
                  <a:lumOff val="6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a:off x="330740" y="1322957"/>
            <a:ext cx="8482520" cy="1877438"/>
          </a:xfrm>
          <a:prstGeom prst="round2DiagRect">
            <a:avLst/>
          </a:prstGeom>
          <a:gradFill>
            <a:gsLst>
              <a:gs pos="50000">
                <a:srgbClr val="FFD85B"/>
              </a:gs>
              <a:gs pos="0">
                <a:srgbClr val="FFEBFA"/>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87795" y="176981"/>
            <a:ext cx="5294670" cy="584775"/>
          </a:xfrm>
          <a:prstGeom prst="rect">
            <a:avLst/>
          </a:prstGeom>
          <a:noFill/>
        </p:spPr>
        <p:txBody>
          <a:bodyPr wrap="square" rtlCol="0">
            <a:spAutoFit/>
          </a:bodyPr>
          <a:lstStyle/>
          <a:p>
            <a:r>
              <a:rPr lang="en-US" sz="3200" b="1" dirty="0" smtClean="0">
                <a:solidFill>
                  <a:srgbClr val="008AB0"/>
                </a:solidFill>
                <a:latin typeface="Arial" pitchFamily="34" charset="0"/>
                <a:cs typeface="Arial" pitchFamily="34" charset="0"/>
              </a:rPr>
              <a:t>YOUTHFULNESS</a:t>
            </a:r>
            <a:endParaRPr lang="en-US" sz="3200" b="1" dirty="0">
              <a:latin typeface="Arial" pitchFamily="34" charset="0"/>
              <a:cs typeface="Arial" pitchFamily="34" charset="0"/>
            </a:endParaRPr>
          </a:p>
        </p:txBody>
      </p:sp>
      <p:sp>
        <p:nvSpPr>
          <p:cNvPr id="7" name="Rectangle 6"/>
          <p:cNvSpPr/>
          <p:nvPr/>
        </p:nvSpPr>
        <p:spPr>
          <a:xfrm>
            <a:off x="1947633" y="707285"/>
            <a:ext cx="5805311" cy="523220"/>
          </a:xfrm>
          <a:prstGeom prst="rect">
            <a:avLst/>
          </a:prstGeom>
        </p:spPr>
        <p:txBody>
          <a:bodyPr wrap="square">
            <a:spAutoFit/>
          </a:bodyPr>
          <a:lstStyle/>
          <a:p>
            <a:r>
              <a:rPr lang="en-US" sz="2800" i="1" dirty="0" smtClean="0">
                <a:solidFill>
                  <a:schemeClr val="tx1">
                    <a:lumMod val="65000"/>
                    <a:lumOff val="35000"/>
                  </a:schemeClr>
                </a:solidFill>
                <a:latin typeface="Arial" pitchFamily="34" charset="0"/>
                <a:cs typeface="Arial" pitchFamily="34" charset="0"/>
              </a:rPr>
              <a:t>From Genes to Cells to Organisms</a:t>
            </a:r>
            <a:endParaRPr lang="en-US" sz="2800" i="1" dirty="0">
              <a:solidFill>
                <a:schemeClr val="tx1">
                  <a:lumMod val="65000"/>
                  <a:lumOff val="35000"/>
                </a:schemeClr>
              </a:solidFill>
              <a:latin typeface="Arial" pitchFamily="34" charset="0"/>
              <a:cs typeface="Arial" pitchFamily="34" charset="0"/>
            </a:endParaRPr>
          </a:p>
        </p:txBody>
      </p:sp>
      <p:sp>
        <p:nvSpPr>
          <p:cNvPr id="42" name="Rectangle 41"/>
          <p:cNvSpPr/>
          <p:nvPr/>
        </p:nvSpPr>
        <p:spPr>
          <a:xfrm>
            <a:off x="252920" y="1167314"/>
            <a:ext cx="2324910" cy="5000017"/>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5068" y="1365873"/>
            <a:ext cx="1985207" cy="369332"/>
          </a:xfrm>
          <a:prstGeom prst="rect">
            <a:avLst/>
          </a:prstGeom>
          <a:noFill/>
        </p:spPr>
        <p:txBody>
          <a:bodyPr wrap="square" rtlCol="0">
            <a:spAutoFit/>
          </a:bodyPr>
          <a:lstStyle/>
          <a:p>
            <a:r>
              <a:rPr lang="en-US" dirty="0" smtClean="0">
                <a:solidFill>
                  <a:schemeClr val="tx1">
                    <a:lumMod val="65000"/>
                    <a:lumOff val="35000"/>
                  </a:schemeClr>
                </a:solidFill>
                <a:latin typeface="Arial" pitchFamily="34" charset="0"/>
                <a:cs typeface="Arial" pitchFamily="34" charset="0"/>
              </a:rPr>
              <a:t>Organisms Level</a:t>
            </a:r>
            <a:endParaRPr lang="en-US" dirty="0">
              <a:solidFill>
                <a:schemeClr val="tx1">
                  <a:lumMod val="65000"/>
                  <a:lumOff val="35000"/>
                </a:schemeClr>
              </a:solidFill>
              <a:latin typeface="Arial" pitchFamily="34" charset="0"/>
              <a:cs typeface="Arial" pitchFamily="34" charset="0"/>
            </a:endParaRPr>
          </a:p>
        </p:txBody>
      </p:sp>
      <p:sp>
        <p:nvSpPr>
          <p:cNvPr id="13" name="TextBox 12"/>
          <p:cNvSpPr txBox="1"/>
          <p:nvPr/>
        </p:nvSpPr>
        <p:spPr>
          <a:xfrm>
            <a:off x="684746" y="4724395"/>
            <a:ext cx="1630433" cy="369332"/>
          </a:xfrm>
          <a:prstGeom prst="rect">
            <a:avLst/>
          </a:prstGeom>
          <a:noFill/>
        </p:spPr>
        <p:txBody>
          <a:bodyPr wrap="square" rtlCol="0">
            <a:spAutoFit/>
          </a:bodyPr>
          <a:lstStyle/>
          <a:p>
            <a:r>
              <a:rPr lang="en-US" dirty="0" smtClean="0">
                <a:solidFill>
                  <a:schemeClr val="tx1">
                    <a:lumMod val="65000"/>
                    <a:lumOff val="35000"/>
                  </a:schemeClr>
                </a:solidFill>
                <a:latin typeface="Arial" pitchFamily="34" charset="0"/>
                <a:cs typeface="Arial" pitchFamily="34" charset="0"/>
              </a:rPr>
              <a:t>Genetic Level</a:t>
            </a:r>
            <a:endParaRPr lang="en-US" dirty="0">
              <a:solidFill>
                <a:schemeClr val="tx1">
                  <a:lumMod val="65000"/>
                  <a:lumOff val="35000"/>
                </a:schemeClr>
              </a:solidFill>
              <a:latin typeface="Arial" pitchFamily="34" charset="0"/>
              <a:cs typeface="Arial" pitchFamily="34" charset="0"/>
            </a:endParaRPr>
          </a:p>
        </p:txBody>
      </p:sp>
      <p:sp>
        <p:nvSpPr>
          <p:cNvPr id="14" name="TextBox 13"/>
          <p:cNvSpPr txBox="1"/>
          <p:nvPr/>
        </p:nvSpPr>
        <p:spPr>
          <a:xfrm>
            <a:off x="659957" y="3332267"/>
            <a:ext cx="1712259" cy="369332"/>
          </a:xfrm>
          <a:prstGeom prst="rect">
            <a:avLst/>
          </a:prstGeom>
          <a:noFill/>
        </p:spPr>
        <p:txBody>
          <a:bodyPr wrap="square" rtlCol="0">
            <a:spAutoFit/>
          </a:bodyPr>
          <a:lstStyle/>
          <a:p>
            <a:r>
              <a:rPr lang="en-US" dirty="0" smtClean="0">
                <a:solidFill>
                  <a:schemeClr val="tx1">
                    <a:lumMod val="65000"/>
                    <a:lumOff val="35000"/>
                  </a:schemeClr>
                </a:solidFill>
                <a:latin typeface="Arial" pitchFamily="34" charset="0"/>
                <a:cs typeface="Arial" pitchFamily="34" charset="0"/>
              </a:rPr>
              <a:t>Cellular Level</a:t>
            </a:r>
            <a:endParaRPr lang="en-US" dirty="0">
              <a:solidFill>
                <a:schemeClr val="tx1">
                  <a:lumMod val="65000"/>
                  <a:lumOff val="35000"/>
                </a:schemeClr>
              </a:solidFill>
              <a:latin typeface="Arial" pitchFamily="34" charset="0"/>
              <a:cs typeface="Arial" pitchFamily="34" charset="0"/>
            </a:endParaRPr>
          </a:p>
        </p:txBody>
      </p:sp>
      <p:sp>
        <p:nvSpPr>
          <p:cNvPr id="16" name="TextBox 15"/>
          <p:cNvSpPr txBox="1"/>
          <p:nvPr/>
        </p:nvSpPr>
        <p:spPr>
          <a:xfrm>
            <a:off x="4268726" y="1928550"/>
            <a:ext cx="3046474" cy="523220"/>
          </a:xfrm>
          <a:prstGeom prst="rect">
            <a:avLst/>
          </a:prstGeom>
          <a:noFill/>
        </p:spPr>
        <p:txBody>
          <a:bodyPr wrap="square" rtlCol="0">
            <a:spAutoFit/>
          </a:bodyPr>
          <a:lstStyle/>
          <a:p>
            <a:r>
              <a:rPr lang="en-US" sz="2800" dirty="0" smtClean="0">
                <a:solidFill>
                  <a:schemeClr val="tx1">
                    <a:lumMod val="65000"/>
                    <a:lumOff val="35000"/>
                  </a:schemeClr>
                </a:solidFill>
                <a:latin typeface="Arial" pitchFamily="34" charset="0"/>
                <a:cs typeface="Arial" pitchFamily="34" charset="0"/>
              </a:rPr>
              <a:t>Youthful feeling</a:t>
            </a:r>
            <a:endParaRPr lang="en-US" sz="2800" dirty="0">
              <a:solidFill>
                <a:schemeClr val="tx1">
                  <a:lumMod val="65000"/>
                  <a:lumOff val="35000"/>
                </a:schemeClr>
              </a:solidFill>
              <a:latin typeface="Arial" pitchFamily="34" charset="0"/>
              <a:cs typeface="Arial" pitchFamily="34" charset="0"/>
            </a:endParaRPr>
          </a:p>
        </p:txBody>
      </p:sp>
      <p:sp>
        <p:nvSpPr>
          <p:cNvPr id="17" name="TextBox 16"/>
          <p:cNvSpPr txBox="1"/>
          <p:nvPr/>
        </p:nvSpPr>
        <p:spPr>
          <a:xfrm>
            <a:off x="3714821" y="3645769"/>
            <a:ext cx="4291042" cy="523220"/>
          </a:xfrm>
          <a:prstGeom prst="rect">
            <a:avLst/>
          </a:prstGeom>
          <a:noFill/>
        </p:spPr>
        <p:txBody>
          <a:bodyPr wrap="square" rtlCol="0">
            <a:spAutoFit/>
          </a:bodyPr>
          <a:lstStyle/>
          <a:p>
            <a:r>
              <a:rPr lang="en-US" sz="2800" dirty="0" smtClean="0">
                <a:solidFill>
                  <a:schemeClr val="tx1">
                    <a:lumMod val="65000"/>
                    <a:lumOff val="35000"/>
                  </a:schemeClr>
                </a:solidFill>
                <a:latin typeface="Arial" pitchFamily="34" charset="0"/>
                <a:cs typeface="Arial" pitchFamily="34" charset="0"/>
              </a:rPr>
              <a:t>Productivity of the cell</a:t>
            </a:r>
          </a:p>
        </p:txBody>
      </p:sp>
      <p:sp>
        <p:nvSpPr>
          <p:cNvPr id="18" name="TextBox 17"/>
          <p:cNvSpPr txBox="1"/>
          <p:nvPr/>
        </p:nvSpPr>
        <p:spPr>
          <a:xfrm>
            <a:off x="2986778" y="5022328"/>
            <a:ext cx="5719483" cy="523220"/>
          </a:xfrm>
          <a:prstGeom prst="rect">
            <a:avLst/>
          </a:prstGeom>
          <a:noFill/>
        </p:spPr>
        <p:txBody>
          <a:bodyPr wrap="square" rtlCol="0">
            <a:spAutoFit/>
          </a:bodyPr>
          <a:lstStyle/>
          <a:p>
            <a:r>
              <a:rPr lang="en-US" sz="2800" dirty="0" smtClean="0">
                <a:solidFill>
                  <a:schemeClr val="tx1">
                    <a:lumMod val="65000"/>
                    <a:lumOff val="35000"/>
                  </a:schemeClr>
                </a:solidFill>
                <a:latin typeface="Arial" pitchFamily="34" charset="0"/>
                <a:cs typeface="Arial" pitchFamily="34" charset="0"/>
              </a:rPr>
              <a:t>YGCs expressed at youthful levels</a:t>
            </a:r>
            <a:endParaRPr lang="en-US" sz="2800" dirty="0">
              <a:solidFill>
                <a:schemeClr val="tx1">
                  <a:lumMod val="65000"/>
                  <a:lumOff val="35000"/>
                </a:schemeClr>
              </a:solidFill>
              <a:latin typeface="Arial" pitchFamily="34" charset="0"/>
              <a:cs typeface="Arial" pitchFamily="34" charset="0"/>
            </a:endParaRPr>
          </a:p>
        </p:txBody>
      </p:sp>
      <p:pic>
        <p:nvPicPr>
          <p:cNvPr id="20" name="Picture 6" descr="reishi inside cell"/>
          <p:cNvPicPr>
            <a:picLocks noChangeAspect="1" noChangeArrowheads="1"/>
          </p:cNvPicPr>
          <p:nvPr/>
        </p:nvPicPr>
        <p:blipFill>
          <a:blip r:embed="rId3" cstate="print"/>
          <a:srcRect/>
          <a:stretch>
            <a:fillRect/>
          </a:stretch>
        </p:blipFill>
        <p:spPr bwMode="auto">
          <a:xfrm rot="5400000">
            <a:off x="1033178" y="3522775"/>
            <a:ext cx="801364" cy="1199796"/>
          </a:xfrm>
          <a:prstGeom prst="rect">
            <a:avLst/>
          </a:prstGeom>
          <a:noFill/>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lum bright="9000" contrast="-33000"/>
          </a:blip>
          <a:srcRect/>
          <a:stretch>
            <a:fillRect/>
          </a:stretch>
        </p:blipFill>
        <p:spPr bwMode="auto">
          <a:xfrm>
            <a:off x="1148152" y="1721789"/>
            <a:ext cx="466928" cy="1400783"/>
          </a:xfrm>
          <a:prstGeom prst="rect">
            <a:avLst/>
          </a:prstGeom>
          <a:noFill/>
          <a:ln w="9525">
            <a:noFill/>
            <a:miter lim="800000"/>
            <a:headEnd/>
            <a:tailEnd/>
          </a:ln>
        </p:spPr>
      </p:pic>
      <p:grpSp>
        <p:nvGrpSpPr>
          <p:cNvPr id="2" name="Group 37"/>
          <p:cNvGrpSpPr>
            <a:grpSpLocks noChangeAspect="1"/>
          </p:cNvGrpSpPr>
          <p:nvPr/>
        </p:nvGrpSpPr>
        <p:grpSpPr>
          <a:xfrm>
            <a:off x="856886" y="5087562"/>
            <a:ext cx="1160147" cy="797669"/>
            <a:chOff x="904671" y="1275225"/>
            <a:chExt cx="6832231" cy="4697559"/>
          </a:xfrm>
        </p:grpSpPr>
        <p:sp>
          <p:nvSpPr>
            <p:cNvPr id="39" name="Rectangle 38"/>
            <p:cNvSpPr/>
            <p:nvPr/>
          </p:nvSpPr>
          <p:spPr>
            <a:xfrm>
              <a:off x="924128" y="1303508"/>
              <a:ext cx="6809361" cy="4669276"/>
            </a:xfrm>
            <a:prstGeom prst="rect">
              <a:avLst/>
            </a:prstGeom>
            <a:gradFill>
              <a:gsLst>
                <a:gs pos="0">
                  <a:srgbClr val="FFC000"/>
                </a:gs>
                <a:gs pos="100000">
                  <a:srgbClr val="FFFF0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04671" y="1275225"/>
              <a:ext cx="6832231" cy="4697558"/>
            </a:xfrm>
            <a:prstGeom prst="rect">
              <a:avLst/>
            </a:prstGeom>
            <a:noFill/>
            <a:ln w="9525">
              <a:noFill/>
              <a:miter lim="800000"/>
              <a:headEnd/>
              <a:tailEnd/>
            </a:ln>
          </p:spPr>
        </p:pic>
      </p:grpSp>
      <p:sp>
        <p:nvSpPr>
          <p:cNvPr id="43" name="Up Arrow 42"/>
          <p:cNvSpPr/>
          <p:nvPr/>
        </p:nvSpPr>
        <p:spPr>
          <a:xfrm>
            <a:off x="5369667" y="4179647"/>
            <a:ext cx="661481" cy="956557"/>
          </a:xfrm>
          <a:prstGeom prst="upArrow">
            <a:avLst>
              <a:gd name="adj1" fmla="val 50000"/>
              <a:gd name="adj2" fmla="val 72868"/>
            </a:avLst>
          </a:prstGeom>
          <a:gradFill flip="none" rotWithShape="1">
            <a:gsLst>
              <a:gs pos="100000">
                <a:srgbClr val="969696">
                  <a:alpha val="0"/>
                </a:srgbClr>
              </a:gs>
              <a:gs pos="30000">
                <a:schemeClr val="bg1">
                  <a:lumMod val="65000"/>
                </a:schemeClr>
              </a:gs>
              <a:gs pos="64999">
                <a:schemeClr val="bg1">
                  <a:lumMod val="75000"/>
                </a:schemeClr>
              </a:gs>
              <a:gs pos="85000">
                <a:schemeClr val="bg1">
                  <a:lumMod val="75000"/>
                  <a:alpha val="68000"/>
                </a:schemeClr>
              </a:gs>
              <a:gs pos="100000">
                <a:schemeClr val="bg1">
                  <a:lumMod val="65000"/>
                  <a:alpha val="0"/>
                </a:schemeClr>
              </a:gs>
            </a:gsLst>
            <a:lin ang="5400000" scaled="1"/>
            <a:tileRect/>
          </a:gradFill>
          <a:ln>
            <a:gradFill>
              <a:gsLst>
                <a:gs pos="0">
                  <a:schemeClr val="bg1">
                    <a:lumMod val="85000"/>
                  </a:schemeClr>
                </a:gs>
                <a:gs pos="50000">
                  <a:schemeClr val="tx1">
                    <a:lumMod val="65000"/>
                    <a:lumOff val="35000"/>
                  </a:schemeClr>
                </a:gs>
                <a:gs pos="100000">
                  <a:schemeClr val="bg1">
                    <a:lumMod val="65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a:off x="5376152" y="2519465"/>
            <a:ext cx="661481" cy="1154348"/>
          </a:xfrm>
          <a:prstGeom prst="upArrow">
            <a:avLst>
              <a:gd name="adj1" fmla="val 50000"/>
              <a:gd name="adj2" fmla="val 78750"/>
            </a:avLst>
          </a:prstGeom>
          <a:gradFill flip="none" rotWithShape="1">
            <a:gsLst>
              <a:gs pos="100000">
                <a:srgbClr val="969696">
                  <a:alpha val="0"/>
                </a:srgbClr>
              </a:gs>
              <a:gs pos="30000">
                <a:schemeClr val="bg1">
                  <a:lumMod val="65000"/>
                </a:schemeClr>
              </a:gs>
              <a:gs pos="64999">
                <a:schemeClr val="bg1">
                  <a:lumMod val="75000"/>
                </a:schemeClr>
              </a:gs>
              <a:gs pos="85000">
                <a:schemeClr val="bg1">
                  <a:lumMod val="75000"/>
                  <a:alpha val="68000"/>
                </a:schemeClr>
              </a:gs>
              <a:gs pos="100000">
                <a:schemeClr val="bg1">
                  <a:lumMod val="65000"/>
                  <a:alpha val="0"/>
                </a:schemeClr>
              </a:gs>
            </a:gsLst>
            <a:lin ang="5400000" scaled="1"/>
            <a:tileRect/>
          </a:gradFill>
          <a:ln>
            <a:gradFill>
              <a:gsLst>
                <a:gs pos="0">
                  <a:schemeClr val="bg1">
                    <a:lumMod val="85000"/>
                  </a:schemeClr>
                </a:gs>
                <a:gs pos="50000">
                  <a:schemeClr val="tx1">
                    <a:lumMod val="65000"/>
                    <a:lumOff val="35000"/>
                  </a:schemeClr>
                </a:gs>
                <a:gs pos="100000">
                  <a:schemeClr val="bg1">
                    <a:lumMod val="65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ie 218"/>
          <p:cNvSpPr/>
          <p:nvPr/>
        </p:nvSpPr>
        <p:spPr>
          <a:xfrm>
            <a:off x="5907403" y="4199762"/>
            <a:ext cx="142875" cy="142875"/>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Rectangle 83"/>
          <p:cNvSpPr/>
          <p:nvPr/>
        </p:nvSpPr>
        <p:spPr>
          <a:xfrm>
            <a:off x="1858296" y="345858"/>
            <a:ext cx="6990735" cy="584775"/>
          </a:xfrm>
          <a:prstGeom prst="rect">
            <a:avLst/>
          </a:prstGeom>
        </p:spPr>
        <p:txBody>
          <a:bodyPr wrap="square">
            <a:spAutoFit/>
          </a:bodyPr>
          <a:lstStyle/>
          <a:p>
            <a:r>
              <a:rPr lang="en-US" sz="3200" b="1" dirty="0" smtClean="0">
                <a:solidFill>
                  <a:srgbClr val="008AB0"/>
                </a:solidFill>
                <a:latin typeface="Arial" pitchFamily="34" charset="0"/>
                <a:cs typeface="Arial" pitchFamily="34" charset="0"/>
              </a:rPr>
              <a:t>YOUTHFUL CELLULAR FUNCTION</a:t>
            </a:r>
            <a:endParaRPr lang="en-US" sz="3200" b="1" dirty="0" smtClean="0">
              <a:latin typeface="Arial" pitchFamily="34" charset="0"/>
              <a:cs typeface="Arial" pitchFamily="34" charset="0"/>
            </a:endParaRPr>
          </a:p>
        </p:txBody>
      </p:sp>
      <p:sp>
        <p:nvSpPr>
          <p:cNvPr id="115" name="TextBox 114"/>
          <p:cNvSpPr txBox="1"/>
          <p:nvPr/>
        </p:nvSpPr>
        <p:spPr>
          <a:xfrm>
            <a:off x="218331" y="1441249"/>
            <a:ext cx="4206186" cy="577850"/>
          </a:xfrm>
          <a:prstGeom prst="rect">
            <a:avLst/>
          </a:prstGeom>
          <a:noFill/>
        </p:spPr>
        <p:txBody>
          <a:bodyPr wrap="square" rtlCol="0">
            <a:spAutoFit/>
          </a:bodyPr>
          <a:lstStyle/>
          <a:p>
            <a:pPr>
              <a:lnSpc>
                <a:spcPct val="150000"/>
              </a:lnSpc>
            </a:pPr>
            <a:r>
              <a:rPr lang="en-US" sz="2400" b="1" dirty="0" smtClean="0">
                <a:solidFill>
                  <a:schemeClr val="tx1">
                    <a:lumMod val="65000"/>
                    <a:lumOff val="35000"/>
                  </a:schemeClr>
                </a:solidFill>
                <a:latin typeface="Arial" pitchFamily="34" charset="0"/>
                <a:cs typeface="Arial" pitchFamily="34" charset="0"/>
              </a:rPr>
              <a:t>Cellular Energy Production</a:t>
            </a:r>
          </a:p>
        </p:txBody>
      </p:sp>
      <p:pic>
        <p:nvPicPr>
          <p:cNvPr id="15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89917" y="3183110"/>
            <a:ext cx="2494094" cy="2514510"/>
          </a:xfrm>
          <a:prstGeom prst="rect">
            <a:avLst/>
          </a:prstGeom>
          <a:noFill/>
          <a:ln w="9525">
            <a:noFill/>
            <a:miter lim="800000"/>
            <a:headEnd/>
            <a:tailEnd/>
          </a:ln>
        </p:spPr>
      </p:pic>
      <p:sp>
        <p:nvSpPr>
          <p:cNvPr id="166" name="Trapezoid 165"/>
          <p:cNvSpPr/>
          <p:nvPr/>
        </p:nvSpPr>
        <p:spPr>
          <a:xfrm rot="10957810">
            <a:off x="6892220" y="2825895"/>
            <a:ext cx="1318460" cy="2165277"/>
          </a:xfrm>
          <a:prstGeom prst="trapezoid">
            <a:avLst>
              <a:gd name="adj" fmla="val 36025"/>
            </a:avLst>
          </a:prstGeom>
          <a:gradFill flip="none" rotWithShape="1">
            <a:gsLst>
              <a:gs pos="50000">
                <a:schemeClr val="tx2">
                  <a:lumMod val="20000"/>
                  <a:lumOff val="80000"/>
                  <a:alpha val="63000"/>
                </a:schemeClr>
              </a:gs>
              <a:gs pos="92000">
                <a:schemeClr val="bg1">
                  <a:alpha val="56000"/>
                </a:schemeClr>
              </a:gs>
            </a:gsLst>
            <a:lin ang="16200000" scaled="1"/>
            <a:tileRect/>
          </a:gradFill>
          <a:ln>
            <a:gradFill>
              <a:gsLst>
                <a:gs pos="0">
                  <a:srgbClr val="FF0000"/>
                </a:gs>
                <a:gs pos="84000">
                  <a:schemeClr val="accent1">
                    <a:lumMod val="20000"/>
                    <a:lumOff val="80000"/>
                  </a:schemeClr>
                </a:gs>
                <a:gs pos="100000">
                  <a:schemeClr val="accent1">
                    <a:lumMod val="20000"/>
                    <a:lumOff val="8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91264" y="4744402"/>
            <a:ext cx="431322" cy="419098"/>
          </a:xfrm>
          <a:prstGeom prst="rect">
            <a:avLst/>
          </a:prstGeom>
          <a:noFill/>
          <a:ln w="9525">
            <a:noFill/>
            <a:miter lim="800000"/>
            <a:headEnd/>
            <a:tailEnd/>
          </a:ln>
        </p:spPr>
      </p:pic>
      <p:sp>
        <p:nvSpPr>
          <p:cNvPr id="163" name="Oval 162"/>
          <p:cNvSpPr>
            <a:spLocks noChangeAspect="1"/>
          </p:cNvSpPr>
          <p:nvPr/>
        </p:nvSpPr>
        <p:spPr>
          <a:xfrm>
            <a:off x="7297016" y="4739109"/>
            <a:ext cx="414774" cy="399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00677" y="2197200"/>
            <a:ext cx="1411605" cy="1371600"/>
          </a:xfrm>
          <a:prstGeom prst="rect">
            <a:avLst/>
          </a:prstGeom>
          <a:noFill/>
          <a:ln w="9525">
            <a:noFill/>
            <a:miter lim="800000"/>
            <a:headEnd/>
            <a:tailEnd/>
          </a:ln>
        </p:spPr>
      </p:pic>
      <p:sp>
        <p:nvSpPr>
          <p:cNvPr id="168" name="Oval 167"/>
          <p:cNvSpPr/>
          <p:nvPr/>
        </p:nvSpPr>
        <p:spPr>
          <a:xfrm>
            <a:off x="6920283" y="2231705"/>
            <a:ext cx="1328468" cy="128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6549396" y="1921187"/>
            <a:ext cx="1084472" cy="1199388"/>
          </a:xfrm>
          <a:custGeom>
            <a:avLst/>
            <a:gdLst>
              <a:gd name="connsiteX0" fmla="*/ 0 w 2587625"/>
              <a:gd name="connsiteY0" fmla="*/ 432593 h 2301875"/>
              <a:gd name="connsiteX1" fmla="*/ 681037 w 2587625"/>
              <a:gd name="connsiteY1" fmla="*/ 65881 h 2301875"/>
              <a:gd name="connsiteX2" fmla="*/ 762000 w 2587625"/>
              <a:gd name="connsiteY2" fmla="*/ 37306 h 2301875"/>
              <a:gd name="connsiteX3" fmla="*/ 781050 w 2587625"/>
              <a:gd name="connsiteY3" fmla="*/ 65881 h 2301875"/>
              <a:gd name="connsiteX4" fmla="*/ 795337 w 2587625"/>
              <a:gd name="connsiteY4" fmla="*/ 189706 h 2301875"/>
              <a:gd name="connsiteX5" fmla="*/ 800100 w 2587625"/>
              <a:gd name="connsiteY5" fmla="*/ 213518 h 2301875"/>
              <a:gd name="connsiteX6" fmla="*/ 1104900 w 2587625"/>
              <a:gd name="connsiteY6" fmla="*/ 294481 h 2301875"/>
              <a:gd name="connsiteX7" fmla="*/ 1619250 w 2587625"/>
              <a:gd name="connsiteY7" fmla="*/ 542131 h 2301875"/>
              <a:gd name="connsiteX8" fmla="*/ 1928812 w 2587625"/>
              <a:gd name="connsiteY8" fmla="*/ 780256 h 2301875"/>
              <a:gd name="connsiteX9" fmla="*/ 2138362 w 2587625"/>
              <a:gd name="connsiteY9" fmla="*/ 1004093 h 2301875"/>
              <a:gd name="connsiteX10" fmla="*/ 2309812 w 2587625"/>
              <a:gd name="connsiteY10" fmla="*/ 1261268 h 2301875"/>
              <a:gd name="connsiteX11" fmla="*/ 2452687 w 2587625"/>
              <a:gd name="connsiteY11" fmla="*/ 1532731 h 2301875"/>
              <a:gd name="connsiteX12" fmla="*/ 2519362 w 2587625"/>
              <a:gd name="connsiteY12" fmla="*/ 1756568 h 2301875"/>
              <a:gd name="connsiteX13" fmla="*/ 2552700 w 2587625"/>
              <a:gd name="connsiteY13" fmla="*/ 1975643 h 2301875"/>
              <a:gd name="connsiteX14" fmla="*/ 2566987 w 2587625"/>
              <a:gd name="connsiteY14" fmla="*/ 2175668 h 2301875"/>
              <a:gd name="connsiteX15" fmla="*/ 2571750 w 2587625"/>
              <a:gd name="connsiteY15" fmla="*/ 2266156 h 2301875"/>
              <a:gd name="connsiteX16" fmla="*/ 2471737 w 2587625"/>
              <a:gd name="connsiteY16" fmla="*/ 1961356 h 2301875"/>
              <a:gd name="connsiteX17" fmla="*/ 2262187 w 2587625"/>
              <a:gd name="connsiteY17" fmla="*/ 1608931 h 2301875"/>
              <a:gd name="connsiteX18" fmla="*/ 2014537 w 2587625"/>
              <a:gd name="connsiteY18" fmla="*/ 1332706 h 2301875"/>
              <a:gd name="connsiteX19" fmla="*/ 1704975 w 2587625"/>
              <a:gd name="connsiteY19" fmla="*/ 1085056 h 2301875"/>
              <a:gd name="connsiteX20" fmla="*/ 1433512 w 2587625"/>
              <a:gd name="connsiteY20" fmla="*/ 932656 h 2301875"/>
              <a:gd name="connsiteX21" fmla="*/ 1262062 w 2587625"/>
              <a:gd name="connsiteY21" fmla="*/ 856456 h 2301875"/>
              <a:gd name="connsiteX22" fmla="*/ 995362 w 2587625"/>
              <a:gd name="connsiteY22" fmla="*/ 770731 h 2301875"/>
              <a:gd name="connsiteX23" fmla="*/ 904875 w 2587625"/>
              <a:gd name="connsiteY23" fmla="*/ 742156 h 2301875"/>
              <a:gd name="connsiteX24" fmla="*/ 881062 w 2587625"/>
              <a:gd name="connsiteY24" fmla="*/ 742156 h 2301875"/>
              <a:gd name="connsiteX25" fmla="*/ 857250 w 2587625"/>
              <a:gd name="connsiteY25" fmla="*/ 742156 h 2301875"/>
              <a:gd name="connsiteX26" fmla="*/ 881062 w 2587625"/>
              <a:gd name="connsiteY26" fmla="*/ 894556 h 2301875"/>
              <a:gd name="connsiteX27" fmla="*/ 881062 w 2587625"/>
              <a:gd name="connsiteY27" fmla="*/ 918368 h 2301875"/>
              <a:gd name="connsiteX28" fmla="*/ 666750 w 2587625"/>
              <a:gd name="connsiteY28" fmla="*/ 799306 h 2301875"/>
              <a:gd name="connsiteX29" fmla="*/ 0 w 2587625"/>
              <a:gd name="connsiteY29" fmla="*/ 432593 h 230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87625" h="2301875">
                <a:moveTo>
                  <a:pt x="0" y="432593"/>
                </a:moveTo>
                <a:lnTo>
                  <a:pt x="681037" y="65881"/>
                </a:lnTo>
                <a:cubicBezTo>
                  <a:pt x="808037" y="0"/>
                  <a:pt x="745331" y="37306"/>
                  <a:pt x="762000" y="37306"/>
                </a:cubicBezTo>
                <a:cubicBezTo>
                  <a:pt x="778669" y="37306"/>
                  <a:pt x="775494" y="40481"/>
                  <a:pt x="781050" y="65881"/>
                </a:cubicBezTo>
                <a:cubicBezTo>
                  <a:pt x="786606" y="91281"/>
                  <a:pt x="792162" y="165100"/>
                  <a:pt x="795337" y="189706"/>
                </a:cubicBezTo>
                <a:cubicBezTo>
                  <a:pt x="798512" y="214312"/>
                  <a:pt x="748506" y="196056"/>
                  <a:pt x="800100" y="213518"/>
                </a:cubicBezTo>
                <a:cubicBezTo>
                  <a:pt x="851694" y="230980"/>
                  <a:pt x="968375" y="239712"/>
                  <a:pt x="1104900" y="294481"/>
                </a:cubicBezTo>
                <a:cubicBezTo>
                  <a:pt x="1241425" y="349250"/>
                  <a:pt x="1481931" y="461169"/>
                  <a:pt x="1619250" y="542131"/>
                </a:cubicBezTo>
                <a:cubicBezTo>
                  <a:pt x="1756569" y="623094"/>
                  <a:pt x="1842293" y="703262"/>
                  <a:pt x="1928812" y="780256"/>
                </a:cubicBezTo>
                <a:cubicBezTo>
                  <a:pt x="2015331" y="857250"/>
                  <a:pt x="2074862" y="923924"/>
                  <a:pt x="2138362" y="1004093"/>
                </a:cubicBezTo>
                <a:cubicBezTo>
                  <a:pt x="2201862" y="1084262"/>
                  <a:pt x="2257425" y="1173162"/>
                  <a:pt x="2309812" y="1261268"/>
                </a:cubicBezTo>
                <a:cubicBezTo>
                  <a:pt x="2362199" y="1349374"/>
                  <a:pt x="2417762" y="1450181"/>
                  <a:pt x="2452687" y="1532731"/>
                </a:cubicBezTo>
                <a:cubicBezTo>
                  <a:pt x="2487612" y="1615281"/>
                  <a:pt x="2502693" y="1682749"/>
                  <a:pt x="2519362" y="1756568"/>
                </a:cubicBezTo>
                <a:cubicBezTo>
                  <a:pt x="2536031" y="1830387"/>
                  <a:pt x="2544763" y="1905793"/>
                  <a:pt x="2552700" y="1975643"/>
                </a:cubicBezTo>
                <a:cubicBezTo>
                  <a:pt x="2560637" y="2045493"/>
                  <a:pt x="2563812" y="2127249"/>
                  <a:pt x="2566987" y="2175668"/>
                </a:cubicBezTo>
                <a:cubicBezTo>
                  <a:pt x="2570162" y="2224087"/>
                  <a:pt x="2587625" y="2301875"/>
                  <a:pt x="2571750" y="2266156"/>
                </a:cubicBezTo>
                <a:cubicBezTo>
                  <a:pt x="2555875" y="2230437"/>
                  <a:pt x="2523331" y="2070894"/>
                  <a:pt x="2471737" y="1961356"/>
                </a:cubicBezTo>
                <a:cubicBezTo>
                  <a:pt x="2420143" y="1851819"/>
                  <a:pt x="2338387" y="1713706"/>
                  <a:pt x="2262187" y="1608931"/>
                </a:cubicBezTo>
                <a:cubicBezTo>
                  <a:pt x="2185987" y="1504156"/>
                  <a:pt x="2107406" y="1420018"/>
                  <a:pt x="2014537" y="1332706"/>
                </a:cubicBezTo>
                <a:cubicBezTo>
                  <a:pt x="1921668" y="1245394"/>
                  <a:pt x="1801813" y="1151731"/>
                  <a:pt x="1704975" y="1085056"/>
                </a:cubicBezTo>
                <a:cubicBezTo>
                  <a:pt x="1608138" y="1018381"/>
                  <a:pt x="1507331" y="970756"/>
                  <a:pt x="1433512" y="932656"/>
                </a:cubicBezTo>
                <a:cubicBezTo>
                  <a:pt x="1359693" y="894556"/>
                  <a:pt x="1335087" y="883444"/>
                  <a:pt x="1262062" y="856456"/>
                </a:cubicBezTo>
                <a:cubicBezTo>
                  <a:pt x="1189037" y="829469"/>
                  <a:pt x="995362" y="770731"/>
                  <a:pt x="995362" y="770731"/>
                </a:cubicBezTo>
                <a:cubicBezTo>
                  <a:pt x="935831" y="751681"/>
                  <a:pt x="923925" y="746918"/>
                  <a:pt x="904875" y="742156"/>
                </a:cubicBezTo>
                <a:cubicBezTo>
                  <a:pt x="885825" y="737394"/>
                  <a:pt x="881062" y="742156"/>
                  <a:pt x="881062" y="742156"/>
                </a:cubicBezTo>
                <a:cubicBezTo>
                  <a:pt x="873125" y="742156"/>
                  <a:pt x="857250" y="716756"/>
                  <a:pt x="857250" y="742156"/>
                </a:cubicBezTo>
                <a:cubicBezTo>
                  <a:pt x="857250" y="767556"/>
                  <a:pt x="877093" y="865187"/>
                  <a:pt x="881062" y="894556"/>
                </a:cubicBezTo>
                <a:cubicBezTo>
                  <a:pt x="885031" y="923925"/>
                  <a:pt x="916781" y="934243"/>
                  <a:pt x="881062" y="918368"/>
                </a:cubicBezTo>
                <a:cubicBezTo>
                  <a:pt x="845343" y="902493"/>
                  <a:pt x="666750" y="799306"/>
                  <a:pt x="666750" y="799306"/>
                </a:cubicBezTo>
                <a:lnTo>
                  <a:pt x="0" y="432593"/>
                </a:lnTo>
                <a:close/>
              </a:path>
            </a:pathLst>
          </a:custGeom>
          <a:gradFill flip="none" rotWithShape="1">
            <a:gsLst>
              <a:gs pos="50000">
                <a:srgbClr val="FF00FF"/>
              </a:gs>
              <a:gs pos="92000">
                <a:srgbClr val="FFFF00">
                  <a:alpha val="18000"/>
                </a:srgbClr>
              </a:gs>
            </a:gsLst>
            <a:lin ang="2700000" scaled="1"/>
            <a:tileRect/>
          </a:gradFill>
          <a:ln>
            <a:gradFill>
              <a:gsLst>
                <a:gs pos="0">
                  <a:schemeClr val="accent1">
                    <a:tint val="66000"/>
                    <a:satMod val="160000"/>
                    <a:alpha val="0"/>
                  </a:schemeClr>
                </a:gs>
                <a:gs pos="50000">
                  <a:srgbClr val="FF00FF">
                    <a:alpha val="38000"/>
                  </a:srgbClr>
                </a:gs>
                <a:gs pos="100000">
                  <a:srgbClr val="FF00FF">
                    <a:alpha val="18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10563442">
            <a:off x="6747981" y="4970505"/>
            <a:ext cx="57151" cy="51655"/>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13085559">
            <a:off x="6502077" y="4571291"/>
            <a:ext cx="66418" cy="68991"/>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rot="14131654">
            <a:off x="5954423" y="4221565"/>
            <a:ext cx="64830" cy="6732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ie 213"/>
          <p:cNvSpPr/>
          <p:nvPr/>
        </p:nvSpPr>
        <p:spPr>
          <a:xfrm rot="20384272">
            <a:off x="6413430" y="4177523"/>
            <a:ext cx="77602" cy="115071"/>
          </a:xfrm>
          <a:prstGeom prst="pie">
            <a:avLst>
              <a:gd name="adj1" fmla="val 94008"/>
              <a:gd name="adj2" fmla="val 18047759"/>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Pie 214"/>
          <p:cNvSpPr/>
          <p:nvPr/>
        </p:nvSpPr>
        <p:spPr>
          <a:xfrm rot="14215759">
            <a:off x="6208573" y="4357855"/>
            <a:ext cx="142904" cy="120171"/>
          </a:xfrm>
          <a:prstGeom prst="pie">
            <a:avLst>
              <a:gd name="adj1" fmla="val 414294"/>
              <a:gd name="adj2" fmla="val 174135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Pie 217"/>
          <p:cNvSpPr/>
          <p:nvPr/>
        </p:nvSpPr>
        <p:spPr>
          <a:xfrm rot="9858623">
            <a:off x="6583897" y="4473255"/>
            <a:ext cx="121883" cy="105635"/>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Pie 219"/>
          <p:cNvSpPr/>
          <p:nvPr/>
        </p:nvSpPr>
        <p:spPr>
          <a:xfrm rot="14566336">
            <a:off x="6128855" y="4187859"/>
            <a:ext cx="133350" cy="123825"/>
          </a:xfrm>
          <a:prstGeom prst="pie">
            <a:avLst>
              <a:gd name="adj1" fmla="val 20916914"/>
              <a:gd name="adj2" fmla="val 1684706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Pie 220"/>
          <p:cNvSpPr/>
          <p:nvPr/>
        </p:nvSpPr>
        <p:spPr>
          <a:xfrm rot="19549448">
            <a:off x="6310761" y="4255829"/>
            <a:ext cx="115215" cy="138114"/>
          </a:xfrm>
          <a:prstGeom prst="pie">
            <a:avLst>
              <a:gd name="adj1" fmla="val 2253618"/>
              <a:gd name="adj2" fmla="val 1824762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Pie 221"/>
          <p:cNvSpPr/>
          <p:nvPr/>
        </p:nvSpPr>
        <p:spPr>
          <a:xfrm rot="369086">
            <a:off x="6254814" y="4095706"/>
            <a:ext cx="100231" cy="95423"/>
          </a:xfrm>
          <a:prstGeom prst="pie">
            <a:avLst>
              <a:gd name="adj1" fmla="val 12262707"/>
              <a:gd name="adj2" fmla="val 8699007"/>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Isosceles Triangle 245"/>
          <p:cNvSpPr/>
          <p:nvPr/>
        </p:nvSpPr>
        <p:spPr>
          <a:xfrm rot="14131654">
            <a:off x="6394301" y="4695216"/>
            <a:ext cx="76395" cy="6385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Isosceles Triangle 248"/>
          <p:cNvSpPr/>
          <p:nvPr/>
        </p:nvSpPr>
        <p:spPr>
          <a:xfrm rot="377658">
            <a:off x="6601966" y="4512908"/>
            <a:ext cx="79560" cy="5503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rot="12152339">
            <a:off x="6161455" y="4657050"/>
            <a:ext cx="75923"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251"/>
          <p:cNvSpPr/>
          <p:nvPr/>
        </p:nvSpPr>
        <p:spPr>
          <a:xfrm rot="13085559">
            <a:off x="6274256" y="4749358"/>
            <a:ext cx="47326" cy="88372"/>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Isosceles Triangle 252"/>
          <p:cNvSpPr/>
          <p:nvPr/>
        </p:nvSpPr>
        <p:spPr>
          <a:xfrm rot="13085559">
            <a:off x="6517143" y="4663631"/>
            <a:ext cx="47326" cy="88372"/>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Isosceles Triangle 253"/>
          <p:cNvSpPr/>
          <p:nvPr/>
        </p:nvSpPr>
        <p:spPr>
          <a:xfrm rot="13085559">
            <a:off x="6434608" y="4943826"/>
            <a:ext cx="79560" cy="5503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Isosceles Triangle 254"/>
          <p:cNvSpPr/>
          <p:nvPr/>
        </p:nvSpPr>
        <p:spPr>
          <a:xfrm rot="13085559">
            <a:off x="6135241" y="4548626"/>
            <a:ext cx="79560" cy="5503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Isosceles Triangle 257"/>
          <p:cNvSpPr/>
          <p:nvPr/>
        </p:nvSpPr>
        <p:spPr>
          <a:xfrm rot="14431969" flipH="1">
            <a:off x="5873127" y="4565104"/>
            <a:ext cx="53370"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Isosceles Triangle 258"/>
          <p:cNvSpPr/>
          <p:nvPr/>
        </p:nvSpPr>
        <p:spPr>
          <a:xfrm rot="13085559" flipH="1">
            <a:off x="6220514" y="4110933"/>
            <a:ext cx="55812" cy="51848"/>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3085559" flipH="1">
            <a:off x="6260079" y="4258375"/>
            <a:ext cx="45719" cy="65960"/>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p:cNvSpPr/>
          <p:nvPr/>
        </p:nvSpPr>
        <p:spPr>
          <a:xfrm rot="13085559" flipH="1">
            <a:off x="6860727" y="4995197"/>
            <a:ext cx="45719" cy="83254"/>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rot="13085559">
            <a:off x="6575776" y="4860575"/>
            <a:ext cx="79560" cy="5503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p:cNvSpPr/>
          <p:nvPr/>
        </p:nvSpPr>
        <p:spPr>
          <a:xfrm rot="14747908" flipH="1">
            <a:off x="6124927" y="4212526"/>
            <a:ext cx="71030" cy="7132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Isosceles Triangle 268"/>
          <p:cNvSpPr/>
          <p:nvPr/>
        </p:nvSpPr>
        <p:spPr>
          <a:xfrm rot="11135402" flipH="1">
            <a:off x="6310662" y="4884031"/>
            <a:ext cx="63064" cy="5225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3085559" flipH="1">
            <a:off x="6428936" y="4195657"/>
            <a:ext cx="55812" cy="51848"/>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rot="12152339" flipH="1">
            <a:off x="6415709" y="4486362"/>
            <a:ext cx="62205" cy="10367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rot="13085559" flipH="1">
            <a:off x="6348187" y="5194210"/>
            <a:ext cx="45719" cy="65960"/>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Isosceles Triangle 272"/>
          <p:cNvSpPr/>
          <p:nvPr/>
        </p:nvSpPr>
        <p:spPr>
          <a:xfrm rot="13085559" flipH="1">
            <a:off x="6358285" y="4273677"/>
            <a:ext cx="45719" cy="83254"/>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rot="13085559">
            <a:off x="6207849" y="4389112"/>
            <a:ext cx="88860" cy="5559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ie 279"/>
          <p:cNvSpPr/>
          <p:nvPr/>
        </p:nvSpPr>
        <p:spPr>
          <a:xfrm>
            <a:off x="6448038" y="5468565"/>
            <a:ext cx="142875" cy="142875"/>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Pie 280"/>
          <p:cNvSpPr/>
          <p:nvPr/>
        </p:nvSpPr>
        <p:spPr>
          <a:xfrm rot="20384272">
            <a:off x="7851212" y="5023630"/>
            <a:ext cx="77602" cy="115071"/>
          </a:xfrm>
          <a:prstGeom prst="pie">
            <a:avLst>
              <a:gd name="adj1" fmla="val 94008"/>
              <a:gd name="adj2" fmla="val 18047759"/>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Pie 281"/>
          <p:cNvSpPr/>
          <p:nvPr/>
        </p:nvSpPr>
        <p:spPr>
          <a:xfrm rot="14215759">
            <a:off x="7120144" y="5523142"/>
            <a:ext cx="142904" cy="120171"/>
          </a:xfrm>
          <a:prstGeom prst="pie">
            <a:avLst>
              <a:gd name="adj1" fmla="val 414294"/>
              <a:gd name="adj2" fmla="val 174135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Pie 282"/>
          <p:cNvSpPr/>
          <p:nvPr/>
        </p:nvSpPr>
        <p:spPr>
          <a:xfrm rot="9858623">
            <a:off x="7202169" y="5120956"/>
            <a:ext cx="121883" cy="105635"/>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Pie 283"/>
          <p:cNvSpPr/>
          <p:nvPr/>
        </p:nvSpPr>
        <p:spPr>
          <a:xfrm rot="14566336">
            <a:off x="6893776" y="4154073"/>
            <a:ext cx="133350" cy="123825"/>
          </a:xfrm>
          <a:prstGeom prst="pie">
            <a:avLst>
              <a:gd name="adj1" fmla="val 20916914"/>
              <a:gd name="adj2" fmla="val 1684706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Pie 284"/>
          <p:cNvSpPr/>
          <p:nvPr/>
        </p:nvSpPr>
        <p:spPr>
          <a:xfrm rot="19549448">
            <a:off x="6109524" y="5084684"/>
            <a:ext cx="115215" cy="138114"/>
          </a:xfrm>
          <a:prstGeom prst="pie">
            <a:avLst>
              <a:gd name="adj1" fmla="val 2253618"/>
              <a:gd name="adj2" fmla="val 1824762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Pie 285"/>
          <p:cNvSpPr/>
          <p:nvPr/>
        </p:nvSpPr>
        <p:spPr>
          <a:xfrm rot="369086">
            <a:off x="7925508" y="4553627"/>
            <a:ext cx="100231" cy="95423"/>
          </a:xfrm>
          <a:prstGeom prst="pie">
            <a:avLst>
              <a:gd name="adj1" fmla="val 12262707"/>
              <a:gd name="adj2" fmla="val 8699007"/>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Oval 286"/>
          <p:cNvSpPr/>
          <p:nvPr/>
        </p:nvSpPr>
        <p:spPr>
          <a:xfrm>
            <a:off x="5491627" y="3787185"/>
            <a:ext cx="1449238" cy="1052422"/>
          </a:xfrm>
          <a:prstGeom prst="ellipse">
            <a:avLst/>
          </a:prstGeom>
          <a:gradFill flip="none" rotWithShape="1">
            <a:gsLst>
              <a:gs pos="27000">
                <a:srgbClr val="FFC000">
                  <a:alpha val="17000"/>
                </a:srgbClr>
              </a:gs>
              <a:gs pos="100000">
                <a:schemeClr val="accent5">
                  <a:lumMod val="7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6030395">
            <a:off x="4812340" y="3497708"/>
            <a:ext cx="1266392" cy="1626228"/>
          </a:xfrm>
          <a:prstGeom prst="trapezoid">
            <a:avLst>
              <a:gd name="adj" fmla="val 28784"/>
            </a:avLst>
          </a:prstGeom>
          <a:gradFill flip="none" rotWithShape="1">
            <a:gsLst>
              <a:gs pos="50000">
                <a:schemeClr val="tx2">
                  <a:lumMod val="20000"/>
                  <a:lumOff val="80000"/>
                  <a:alpha val="63000"/>
                </a:schemeClr>
              </a:gs>
              <a:gs pos="92000">
                <a:schemeClr val="bg1">
                  <a:alpha val="56000"/>
                </a:schemeClr>
              </a:gs>
            </a:gsLst>
            <a:lin ang="16200000" scaled="1"/>
            <a:tileRect/>
          </a:gradFill>
          <a:ln>
            <a:gradFill>
              <a:gsLst>
                <a:gs pos="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76236" y="3486121"/>
            <a:ext cx="1337672" cy="1315439"/>
          </a:xfrm>
          <a:prstGeom prst="rect">
            <a:avLst/>
          </a:prstGeom>
          <a:noFill/>
          <a:ln w="9525">
            <a:noFill/>
            <a:miter lim="800000"/>
            <a:headEnd/>
            <a:tailEnd/>
          </a:ln>
        </p:spPr>
      </p:pic>
      <p:pic>
        <p:nvPicPr>
          <p:cNvPr id="28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74497" y="4198605"/>
            <a:ext cx="573894" cy="564356"/>
          </a:xfrm>
          <a:prstGeom prst="rect">
            <a:avLst/>
          </a:prstGeom>
          <a:noFill/>
          <a:ln w="9525">
            <a:noFill/>
            <a:miter lim="800000"/>
            <a:headEnd/>
            <a:tailEnd/>
          </a:ln>
        </p:spPr>
      </p:pic>
      <p:sp>
        <p:nvSpPr>
          <p:cNvPr id="290" name="Oval 289"/>
          <p:cNvSpPr/>
          <p:nvPr/>
        </p:nvSpPr>
        <p:spPr>
          <a:xfrm>
            <a:off x="3888873" y="3492179"/>
            <a:ext cx="1328468" cy="128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flipH="1">
            <a:off x="5971425" y="4189933"/>
            <a:ext cx="577971" cy="5607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Explosion 1 291"/>
          <p:cNvSpPr/>
          <p:nvPr/>
        </p:nvSpPr>
        <p:spPr>
          <a:xfrm>
            <a:off x="5876540" y="1929812"/>
            <a:ext cx="698740" cy="612476"/>
          </a:xfrm>
          <a:prstGeom prst="irregularSeal1">
            <a:avLst/>
          </a:prstGeom>
          <a:gradFill flip="none" rotWithShape="1">
            <a:gsLst>
              <a:gs pos="27000">
                <a:srgbClr val="FFFF00"/>
              </a:gs>
              <a:gs pos="100000">
                <a:srgbClr val="FFC000"/>
              </a:gs>
            </a:gsLst>
            <a:lin ang="2700000" scaled="1"/>
            <a:tileRect/>
          </a:gradFill>
          <a:ln w="3175">
            <a:gradFill flip="none" rotWithShape="1">
              <a:gsLst>
                <a:gs pos="50000">
                  <a:srgbClr val="FFC000"/>
                </a:gs>
                <a:gs pos="100000">
                  <a:srgbClr val="FFFF00"/>
                </a:gs>
              </a:gsLst>
              <a:lin ang="2700000" scaled="1"/>
              <a:tileRect/>
            </a:gradFill>
          </a:ln>
          <a:scene3d>
            <a:camera prst="orthographicFront"/>
            <a:lightRig rig="contrasting" dir="t"/>
          </a:scene3d>
          <a:sp3d>
            <a:bevelT w="69850" h="101600"/>
            <a:bevelB w="196850" h="165100"/>
            <a:extrusionClr>
              <a:schemeClr val="accent6">
                <a:lumMod val="40000"/>
                <a:lumOff val="60000"/>
              </a:schemeClr>
            </a:extrusionClr>
            <a:contourClr>
              <a:schemeClr val="accent1">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5943687" y="2048382"/>
            <a:ext cx="718869" cy="307777"/>
          </a:xfrm>
          <a:prstGeom prst="rect">
            <a:avLst/>
          </a:prstGeom>
          <a:noFill/>
        </p:spPr>
        <p:txBody>
          <a:bodyPr wrap="square" rtlCol="0">
            <a:spAutoFit/>
          </a:bodyPr>
          <a:lstStyle/>
          <a:p>
            <a:r>
              <a:rPr lang="en-US" sz="1400" dirty="0" smtClean="0">
                <a:latin typeface="Arial" pitchFamily="34" charset="0"/>
                <a:cs typeface="Arial" pitchFamily="34" charset="0"/>
              </a:rPr>
              <a:t>ATP</a:t>
            </a:r>
            <a:endParaRPr lang="en-US" sz="1400" dirty="0">
              <a:latin typeface="Arial" pitchFamily="34" charset="0"/>
              <a:cs typeface="Arial" pitchFamily="34" charset="0"/>
            </a:endParaRPr>
          </a:p>
        </p:txBody>
      </p:sp>
      <p:sp>
        <p:nvSpPr>
          <p:cNvPr id="294" name="TextBox 293"/>
          <p:cNvSpPr txBox="1"/>
          <p:nvPr/>
        </p:nvSpPr>
        <p:spPr>
          <a:xfrm>
            <a:off x="660803" y="2554996"/>
            <a:ext cx="3262270" cy="577850"/>
          </a:xfrm>
          <a:prstGeom prst="rect">
            <a:avLst/>
          </a:prstGeom>
          <a:noFill/>
        </p:spPr>
        <p:txBody>
          <a:bodyPr wrap="square" rtlCol="0">
            <a:spAutoFit/>
          </a:bodyPr>
          <a:lstStyle/>
          <a:p>
            <a:pPr>
              <a:lnSpc>
                <a:spcPct val="150000"/>
              </a:lnSpc>
            </a:pPr>
            <a:r>
              <a:rPr lang="en-US" sz="2400" b="1" dirty="0" smtClean="0">
                <a:solidFill>
                  <a:schemeClr val="tx1">
                    <a:lumMod val="65000"/>
                    <a:lumOff val="35000"/>
                  </a:schemeClr>
                </a:solidFill>
                <a:latin typeface="Arial" pitchFamily="34" charset="0"/>
                <a:cs typeface="Arial" pitchFamily="34" charset="0"/>
              </a:rPr>
              <a:t>Cellular Purification</a:t>
            </a:r>
          </a:p>
        </p:txBody>
      </p:sp>
      <p:sp>
        <p:nvSpPr>
          <p:cNvPr id="310" name="TextBox 309"/>
          <p:cNvSpPr txBox="1"/>
          <p:nvPr/>
        </p:nvSpPr>
        <p:spPr>
          <a:xfrm>
            <a:off x="3787460" y="4915631"/>
            <a:ext cx="2008094" cy="738664"/>
          </a:xfrm>
          <a:prstGeom prst="rect">
            <a:avLst/>
          </a:prstGeom>
          <a:noFill/>
        </p:spPr>
        <p:txBody>
          <a:bodyPr wrap="square" rtlCol="0">
            <a:spAutoFit/>
          </a:bodyPr>
          <a:lstStyle/>
          <a:p>
            <a:r>
              <a:rPr lang="en-US" sz="1400" b="1" i="1" dirty="0" smtClean="0">
                <a:latin typeface="Arial"/>
                <a:cs typeface="Arial"/>
              </a:rPr>
              <a:t>Toxins &amp; waste:               </a:t>
            </a:r>
            <a:r>
              <a:rPr lang="en-US" sz="1400" i="1" dirty="0" smtClean="0">
                <a:latin typeface="Arial"/>
                <a:cs typeface="Arial"/>
              </a:rPr>
              <a:t>a byproduct of normal cellular metabolism</a:t>
            </a:r>
            <a:endParaRPr lang="en-US" sz="1400" i="1" dirty="0">
              <a:latin typeface="Arial"/>
              <a:cs typeface="Arial"/>
            </a:endParaRPr>
          </a:p>
        </p:txBody>
      </p:sp>
      <p:sp>
        <p:nvSpPr>
          <p:cNvPr id="320" name="Oval 319"/>
          <p:cNvSpPr/>
          <p:nvPr/>
        </p:nvSpPr>
        <p:spPr>
          <a:xfrm rot="11373429">
            <a:off x="5024217" y="2966492"/>
            <a:ext cx="65995" cy="6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onut 327"/>
          <p:cNvSpPr/>
          <p:nvPr/>
        </p:nvSpPr>
        <p:spPr>
          <a:xfrm>
            <a:off x="4783061" y="4041861"/>
            <a:ext cx="442912" cy="452437"/>
          </a:xfrm>
          <a:prstGeom prst="donut">
            <a:avLst>
              <a:gd name="adj" fmla="val 672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1873046" y="1843548"/>
            <a:ext cx="501445" cy="923330"/>
          </a:xfrm>
          <a:prstGeom prst="rect">
            <a:avLst/>
          </a:prstGeom>
          <a:noFill/>
        </p:spPr>
        <p:txBody>
          <a:bodyPr wrap="square" rtlCol="0">
            <a:spAutoFit/>
          </a:bodyPr>
          <a:lstStyle/>
          <a:p>
            <a:r>
              <a:rPr lang="en-US" sz="5400" b="1" dirty="0" smtClean="0">
                <a:solidFill>
                  <a:schemeClr val="tx1">
                    <a:lumMod val="65000"/>
                    <a:lumOff val="35000"/>
                  </a:schemeClr>
                </a:solidFill>
              </a:rPr>
              <a:t>+</a:t>
            </a:r>
            <a:endParaRPr lang="en-US" sz="5400" b="1" dirty="0">
              <a:solidFill>
                <a:schemeClr val="tx1">
                  <a:lumMod val="65000"/>
                  <a:lumOff val="35000"/>
                </a:schemeClr>
              </a:solidFill>
            </a:endParaRPr>
          </a:p>
        </p:txBody>
      </p:sp>
      <p:sp>
        <p:nvSpPr>
          <p:cNvPr id="62" name="TextBox 61"/>
          <p:cNvSpPr txBox="1"/>
          <p:nvPr/>
        </p:nvSpPr>
        <p:spPr>
          <a:xfrm>
            <a:off x="6815796" y="1203953"/>
            <a:ext cx="2008094" cy="738664"/>
          </a:xfrm>
          <a:prstGeom prst="rect">
            <a:avLst/>
          </a:prstGeom>
          <a:noFill/>
        </p:spPr>
        <p:txBody>
          <a:bodyPr wrap="square" rtlCol="0">
            <a:spAutoFit/>
          </a:bodyPr>
          <a:lstStyle/>
          <a:p>
            <a:r>
              <a:rPr lang="en-US" sz="1400" b="1" i="1" dirty="0" smtClean="0">
                <a:latin typeface="Arial"/>
                <a:cs typeface="Arial"/>
              </a:rPr>
              <a:t>ATP:               </a:t>
            </a:r>
            <a:br>
              <a:rPr lang="en-US" sz="1400" b="1" i="1" dirty="0" smtClean="0">
                <a:latin typeface="Arial"/>
                <a:cs typeface="Arial"/>
              </a:rPr>
            </a:br>
            <a:r>
              <a:rPr lang="en-US" sz="1400" i="1" dirty="0" smtClean="0">
                <a:latin typeface="Arial"/>
                <a:cs typeface="Arial"/>
              </a:rPr>
              <a:t>our body’s fuel source for energy</a:t>
            </a:r>
            <a:endParaRPr lang="en-US" sz="1400" i="1"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1946788" y="345858"/>
            <a:ext cx="4472232" cy="584775"/>
          </a:xfrm>
          <a:prstGeom prst="rect">
            <a:avLst/>
          </a:prstGeom>
        </p:spPr>
        <p:txBody>
          <a:bodyPr wrap="square">
            <a:spAutoFit/>
          </a:bodyPr>
          <a:lstStyle/>
          <a:p>
            <a:r>
              <a:rPr lang="en-US" sz="3200" b="1" dirty="0" smtClean="0">
                <a:solidFill>
                  <a:srgbClr val="008AB0"/>
                </a:solidFill>
                <a:latin typeface="Arial" pitchFamily="34" charset="0"/>
                <a:cs typeface="Arial" pitchFamily="34" charset="0"/>
              </a:rPr>
              <a:t>CELLULAR ENERGY</a:t>
            </a:r>
            <a:endParaRPr lang="en-US" sz="3200" b="1" dirty="0" smtClean="0">
              <a:latin typeface="Arial" pitchFamily="34" charset="0"/>
              <a:cs typeface="Arial" pitchFamily="34" charset="0"/>
            </a:endParaRPr>
          </a:p>
        </p:txBody>
      </p:sp>
      <p:pic>
        <p:nvPicPr>
          <p:cNvPr id="15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89917" y="3183110"/>
            <a:ext cx="2494094" cy="2514510"/>
          </a:xfrm>
          <a:prstGeom prst="rect">
            <a:avLst/>
          </a:prstGeom>
          <a:noFill/>
          <a:ln w="9525">
            <a:noFill/>
            <a:miter lim="800000"/>
            <a:headEnd/>
            <a:tailEnd/>
          </a:ln>
        </p:spPr>
      </p:pic>
      <p:sp>
        <p:nvSpPr>
          <p:cNvPr id="166" name="Trapezoid 165"/>
          <p:cNvSpPr/>
          <p:nvPr/>
        </p:nvSpPr>
        <p:spPr>
          <a:xfrm rot="10957810">
            <a:off x="7157691" y="2353947"/>
            <a:ext cx="1318460" cy="2165277"/>
          </a:xfrm>
          <a:prstGeom prst="trapezoid">
            <a:avLst>
              <a:gd name="adj" fmla="val 36025"/>
            </a:avLst>
          </a:prstGeom>
          <a:gradFill flip="none" rotWithShape="1">
            <a:gsLst>
              <a:gs pos="50000">
                <a:schemeClr val="tx2">
                  <a:lumMod val="20000"/>
                  <a:lumOff val="80000"/>
                  <a:alpha val="63000"/>
                </a:schemeClr>
              </a:gs>
              <a:gs pos="92000">
                <a:schemeClr val="bg1">
                  <a:alpha val="56000"/>
                </a:schemeClr>
              </a:gs>
            </a:gsLst>
            <a:lin ang="16200000" scaled="1"/>
            <a:tileRect/>
          </a:gradFill>
          <a:ln>
            <a:gradFill>
              <a:gsLst>
                <a:gs pos="0">
                  <a:srgbClr val="FF0000"/>
                </a:gs>
                <a:gs pos="84000">
                  <a:schemeClr val="accent1">
                    <a:lumMod val="20000"/>
                    <a:lumOff val="80000"/>
                  </a:schemeClr>
                </a:gs>
                <a:gs pos="100000">
                  <a:schemeClr val="accent1">
                    <a:lumMod val="20000"/>
                    <a:lumOff val="8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6735" y="4272454"/>
            <a:ext cx="431322" cy="419098"/>
          </a:xfrm>
          <a:prstGeom prst="rect">
            <a:avLst/>
          </a:prstGeom>
          <a:noFill/>
          <a:ln w="9525">
            <a:noFill/>
            <a:miter lim="800000"/>
            <a:headEnd/>
            <a:tailEnd/>
          </a:ln>
        </p:spPr>
      </p:pic>
      <p:sp>
        <p:nvSpPr>
          <p:cNvPr id="163" name="Oval 162"/>
          <p:cNvSpPr>
            <a:spLocks noChangeAspect="1"/>
          </p:cNvSpPr>
          <p:nvPr/>
        </p:nvSpPr>
        <p:spPr>
          <a:xfrm>
            <a:off x="7562487" y="4267161"/>
            <a:ext cx="414774" cy="399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66148" y="1725252"/>
            <a:ext cx="1411605" cy="1371600"/>
          </a:xfrm>
          <a:prstGeom prst="rect">
            <a:avLst/>
          </a:prstGeom>
          <a:noFill/>
          <a:ln w="9525">
            <a:noFill/>
            <a:miter lim="800000"/>
            <a:headEnd/>
            <a:tailEnd/>
          </a:ln>
        </p:spPr>
      </p:pic>
      <p:sp>
        <p:nvSpPr>
          <p:cNvPr id="168" name="Oval 167"/>
          <p:cNvSpPr/>
          <p:nvPr/>
        </p:nvSpPr>
        <p:spPr>
          <a:xfrm>
            <a:off x="7185754" y="1759757"/>
            <a:ext cx="1328468" cy="128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6814867" y="1449239"/>
            <a:ext cx="1084472" cy="1199388"/>
          </a:xfrm>
          <a:custGeom>
            <a:avLst/>
            <a:gdLst>
              <a:gd name="connsiteX0" fmla="*/ 0 w 2587625"/>
              <a:gd name="connsiteY0" fmla="*/ 432593 h 2301875"/>
              <a:gd name="connsiteX1" fmla="*/ 681037 w 2587625"/>
              <a:gd name="connsiteY1" fmla="*/ 65881 h 2301875"/>
              <a:gd name="connsiteX2" fmla="*/ 762000 w 2587625"/>
              <a:gd name="connsiteY2" fmla="*/ 37306 h 2301875"/>
              <a:gd name="connsiteX3" fmla="*/ 781050 w 2587625"/>
              <a:gd name="connsiteY3" fmla="*/ 65881 h 2301875"/>
              <a:gd name="connsiteX4" fmla="*/ 795337 w 2587625"/>
              <a:gd name="connsiteY4" fmla="*/ 189706 h 2301875"/>
              <a:gd name="connsiteX5" fmla="*/ 800100 w 2587625"/>
              <a:gd name="connsiteY5" fmla="*/ 213518 h 2301875"/>
              <a:gd name="connsiteX6" fmla="*/ 1104900 w 2587625"/>
              <a:gd name="connsiteY6" fmla="*/ 294481 h 2301875"/>
              <a:gd name="connsiteX7" fmla="*/ 1619250 w 2587625"/>
              <a:gd name="connsiteY7" fmla="*/ 542131 h 2301875"/>
              <a:gd name="connsiteX8" fmla="*/ 1928812 w 2587625"/>
              <a:gd name="connsiteY8" fmla="*/ 780256 h 2301875"/>
              <a:gd name="connsiteX9" fmla="*/ 2138362 w 2587625"/>
              <a:gd name="connsiteY9" fmla="*/ 1004093 h 2301875"/>
              <a:gd name="connsiteX10" fmla="*/ 2309812 w 2587625"/>
              <a:gd name="connsiteY10" fmla="*/ 1261268 h 2301875"/>
              <a:gd name="connsiteX11" fmla="*/ 2452687 w 2587625"/>
              <a:gd name="connsiteY11" fmla="*/ 1532731 h 2301875"/>
              <a:gd name="connsiteX12" fmla="*/ 2519362 w 2587625"/>
              <a:gd name="connsiteY12" fmla="*/ 1756568 h 2301875"/>
              <a:gd name="connsiteX13" fmla="*/ 2552700 w 2587625"/>
              <a:gd name="connsiteY13" fmla="*/ 1975643 h 2301875"/>
              <a:gd name="connsiteX14" fmla="*/ 2566987 w 2587625"/>
              <a:gd name="connsiteY14" fmla="*/ 2175668 h 2301875"/>
              <a:gd name="connsiteX15" fmla="*/ 2571750 w 2587625"/>
              <a:gd name="connsiteY15" fmla="*/ 2266156 h 2301875"/>
              <a:gd name="connsiteX16" fmla="*/ 2471737 w 2587625"/>
              <a:gd name="connsiteY16" fmla="*/ 1961356 h 2301875"/>
              <a:gd name="connsiteX17" fmla="*/ 2262187 w 2587625"/>
              <a:gd name="connsiteY17" fmla="*/ 1608931 h 2301875"/>
              <a:gd name="connsiteX18" fmla="*/ 2014537 w 2587625"/>
              <a:gd name="connsiteY18" fmla="*/ 1332706 h 2301875"/>
              <a:gd name="connsiteX19" fmla="*/ 1704975 w 2587625"/>
              <a:gd name="connsiteY19" fmla="*/ 1085056 h 2301875"/>
              <a:gd name="connsiteX20" fmla="*/ 1433512 w 2587625"/>
              <a:gd name="connsiteY20" fmla="*/ 932656 h 2301875"/>
              <a:gd name="connsiteX21" fmla="*/ 1262062 w 2587625"/>
              <a:gd name="connsiteY21" fmla="*/ 856456 h 2301875"/>
              <a:gd name="connsiteX22" fmla="*/ 995362 w 2587625"/>
              <a:gd name="connsiteY22" fmla="*/ 770731 h 2301875"/>
              <a:gd name="connsiteX23" fmla="*/ 904875 w 2587625"/>
              <a:gd name="connsiteY23" fmla="*/ 742156 h 2301875"/>
              <a:gd name="connsiteX24" fmla="*/ 881062 w 2587625"/>
              <a:gd name="connsiteY24" fmla="*/ 742156 h 2301875"/>
              <a:gd name="connsiteX25" fmla="*/ 857250 w 2587625"/>
              <a:gd name="connsiteY25" fmla="*/ 742156 h 2301875"/>
              <a:gd name="connsiteX26" fmla="*/ 881062 w 2587625"/>
              <a:gd name="connsiteY26" fmla="*/ 894556 h 2301875"/>
              <a:gd name="connsiteX27" fmla="*/ 881062 w 2587625"/>
              <a:gd name="connsiteY27" fmla="*/ 918368 h 2301875"/>
              <a:gd name="connsiteX28" fmla="*/ 666750 w 2587625"/>
              <a:gd name="connsiteY28" fmla="*/ 799306 h 2301875"/>
              <a:gd name="connsiteX29" fmla="*/ 0 w 2587625"/>
              <a:gd name="connsiteY29" fmla="*/ 432593 h 230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87625" h="2301875">
                <a:moveTo>
                  <a:pt x="0" y="432593"/>
                </a:moveTo>
                <a:lnTo>
                  <a:pt x="681037" y="65881"/>
                </a:lnTo>
                <a:cubicBezTo>
                  <a:pt x="808037" y="0"/>
                  <a:pt x="745331" y="37306"/>
                  <a:pt x="762000" y="37306"/>
                </a:cubicBezTo>
                <a:cubicBezTo>
                  <a:pt x="778669" y="37306"/>
                  <a:pt x="775494" y="40481"/>
                  <a:pt x="781050" y="65881"/>
                </a:cubicBezTo>
                <a:cubicBezTo>
                  <a:pt x="786606" y="91281"/>
                  <a:pt x="792162" y="165100"/>
                  <a:pt x="795337" y="189706"/>
                </a:cubicBezTo>
                <a:cubicBezTo>
                  <a:pt x="798512" y="214312"/>
                  <a:pt x="748506" y="196056"/>
                  <a:pt x="800100" y="213518"/>
                </a:cubicBezTo>
                <a:cubicBezTo>
                  <a:pt x="851694" y="230980"/>
                  <a:pt x="968375" y="239712"/>
                  <a:pt x="1104900" y="294481"/>
                </a:cubicBezTo>
                <a:cubicBezTo>
                  <a:pt x="1241425" y="349250"/>
                  <a:pt x="1481931" y="461169"/>
                  <a:pt x="1619250" y="542131"/>
                </a:cubicBezTo>
                <a:cubicBezTo>
                  <a:pt x="1756569" y="623094"/>
                  <a:pt x="1842293" y="703262"/>
                  <a:pt x="1928812" y="780256"/>
                </a:cubicBezTo>
                <a:cubicBezTo>
                  <a:pt x="2015331" y="857250"/>
                  <a:pt x="2074862" y="923924"/>
                  <a:pt x="2138362" y="1004093"/>
                </a:cubicBezTo>
                <a:cubicBezTo>
                  <a:pt x="2201862" y="1084262"/>
                  <a:pt x="2257425" y="1173162"/>
                  <a:pt x="2309812" y="1261268"/>
                </a:cubicBezTo>
                <a:cubicBezTo>
                  <a:pt x="2362199" y="1349374"/>
                  <a:pt x="2417762" y="1450181"/>
                  <a:pt x="2452687" y="1532731"/>
                </a:cubicBezTo>
                <a:cubicBezTo>
                  <a:pt x="2487612" y="1615281"/>
                  <a:pt x="2502693" y="1682749"/>
                  <a:pt x="2519362" y="1756568"/>
                </a:cubicBezTo>
                <a:cubicBezTo>
                  <a:pt x="2536031" y="1830387"/>
                  <a:pt x="2544763" y="1905793"/>
                  <a:pt x="2552700" y="1975643"/>
                </a:cubicBezTo>
                <a:cubicBezTo>
                  <a:pt x="2560637" y="2045493"/>
                  <a:pt x="2563812" y="2127249"/>
                  <a:pt x="2566987" y="2175668"/>
                </a:cubicBezTo>
                <a:cubicBezTo>
                  <a:pt x="2570162" y="2224087"/>
                  <a:pt x="2587625" y="2301875"/>
                  <a:pt x="2571750" y="2266156"/>
                </a:cubicBezTo>
                <a:cubicBezTo>
                  <a:pt x="2555875" y="2230437"/>
                  <a:pt x="2523331" y="2070894"/>
                  <a:pt x="2471737" y="1961356"/>
                </a:cubicBezTo>
                <a:cubicBezTo>
                  <a:pt x="2420143" y="1851819"/>
                  <a:pt x="2338387" y="1713706"/>
                  <a:pt x="2262187" y="1608931"/>
                </a:cubicBezTo>
                <a:cubicBezTo>
                  <a:pt x="2185987" y="1504156"/>
                  <a:pt x="2107406" y="1420018"/>
                  <a:pt x="2014537" y="1332706"/>
                </a:cubicBezTo>
                <a:cubicBezTo>
                  <a:pt x="1921668" y="1245394"/>
                  <a:pt x="1801813" y="1151731"/>
                  <a:pt x="1704975" y="1085056"/>
                </a:cubicBezTo>
                <a:cubicBezTo>
                  <a:pt x="1608138" y="1018381"/>
                  <a:pt x="1507331" y="970756"/>
                  <a:pt x="1433512" y="932656"/>
                </a:cubicBezTo>
                <a:cubicBezTo>
                  <a:pt x="1359693" y="894556"/>
                  <a:pt x="1335087" y="883444"/>
                  <a:pt x="1262062" y="856456"/>
                </a:cubicBezTo>
                <a:cubicBezTo>
                  <a:pt x="1189037" y="829469"/>
                  <a:pt x="995362" y="770731"/>
                  <a:pt x="995362" y="770731"/>
                </a:cubicBezTo>
                <a:cubicBezTo>
                  <a:pt x="935831" y="751681"/>
                  <a:pt x="923925" y="746918"/>
                  <a:pt x="904875" y="742156"/>
                </a:cubicBezTo>
                <a:cubicBezTo>
                  <a:pt x="885825" y="737394"/>
                  <a:pt x="881062" y="742156"/>
                  <a:pt x="881062" y="742156"/>
                </a:cubicBezTo>
                <a:cubicBezTo>
                  <a:pt x="873125" y="742156"/>
                  <a:pt x="857250" y="716756"/>
                  <a:pt x="857250" y="742156"/>
                </a:cubicBezTo>
                <a:cubicBezTo>
                  <a:pt x="857250" y="767556"/>
                  <a:pt x="877093" y="865187"/>
                  <a:pt x="881062" y="894556"/>
                </a:cubicBezTo>
                <a:cubicBezTo>
                  <a:pt x="885031" y="923925"/>
                  <a:pt x="916781" y="934243"/>
                  <a:pt x="881062" y="918368"/>
                </a:cubicBezTo>
                <a:cubicBezTo>
                  <a:pt x="845343" y="902493"/>
                  <a:pt x="666750" y="799306"/>
                  <a:pt x="666750" y="799306"/>
                </a:cubicBezTo>
                <a:lnTo>
                  <a:pt x="0" y="432593"/>
                </a:lnTo>
                <a:close/>
              </a:path>
            </a:pathLst>
          </a:custGeom>
          <a:gradFill flip="none" rotWithShape="1">
            <a:gsLst>
              <a:gs pos="50000">
                <a:srgbClr val="FF00FF"/>
              </a:gs>
              <a:gs pos="92000">
                <a:srgbClr val="FFFF00">
                  <a:alpha val="18000"/>
                </a:srgbClr>
              </a:gs>
            </a:gsLst>
            <a:lin ang="2700000" scaled="1"/>
            <a:tileRect/>
          </a:gradFill>
          <a:ln>
            <a:gradFill>
              <a:gsLst>
                <a:gs pos="0">
                  <a:schemeClr val="accent1">
                    <a:tint val="66000"/>
                    <a:satMod val="160000"/>
                    <a:alpha val="0"/>
                  </a:schemeClr>
                </a:gs>
                <a:gs pos="50000">
                  <a:srgbClr val="FF00FF">
                    <a:alpha val="38000"/>
                  </a:srgbClr>
                </a:gs>
                <a:gs pos="100000">
                  <a:srgbClr val="FF00FF">
                    <a:alpha val="18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10563442">
            <a:off x="7013452" y="4498557"/>
            <a:ext cx="57151" cy="51655"/>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13085559">
            <a:off x="6767548" y="4099343"/>
            <a:ext cx="66418" cy="68991"/>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Pie 217"/>
          <p:cNvSpPr/>
          <p:nvPr/>
        </p:nvSpPr>
        <p:spPr>
          <a:xfrm rot="9858623">
            <a:off x="6849368" y="4001307"/>
            <a:ext cx="121883" cy="105635"/>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Isosceles Triangle 245"/>
          <p:cNvSpPr/>
          <p:nvPr/>
        </p:nvSpPr>
        <p:spPr>
          <a:xfrm rot="14131654">
            <a:off x="6659772" y="4223268"/>
            <a:ext cx="76395" cy="6385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Isosceles Triangle 248"/>
          <p:cNvSpPr/>
          <p:nvPr/>
        </p:nvSpPr>
        <p:spPr>
          <a:xfrm rot="377658">
            <a:off x="6867437" y="4040960"/>
            <a:ext cx="79560" cy="5503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rot="12152339">
            <a:off x="6426926" y="4185102"/>
            <a:ext cx="75923"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251"/>
          <p:cNvSpPr/>
          <p:nvPr/>
        </p:nvSpPr>
        <p:spPr>
          <a:xfrm rot="13085559">
            <a:off x="6539727" y="4277410"/>
            <a:ext cx="47326" cy="88372"/>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Isosceles Triangle 252"/>
          <p:cNvSpPr/>
          <p:nvPr/>
        </p:nvSpPr>
        <p:spPr>
          <a:xfrm rot="13085559">
            <a:off x="6782614" y="4191683"/>
            <a:ext cx="47326" cy="88372"/>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Isosceles Triangle 253"/>
          <p:cNvSpPr/>
          <p:nvPr/>
        </p:nvSpPr>
        <p:spPr>
          <a:xfrm rot="13085559">
            <a:off x="6700079" y="4471878"/>
            <a:ext cx="79560" cy="5503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Isosceles Triangle 254"/>
          <p:cNvSpPr/>
          <p:nvPr/>
        </p:nvSpPr>
        <p:spPr>
          <a:xfrm rot="13085559">
            <a:off x="6400712" y="4076678"/>
            <a:ext cx="79560" cy="5503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p:cNvSpPr/>
          <p:nvPr/>
        </p:nvSpPr>
        <p:spPr>
          <a:xfrm rot="13085559" flipH="1">
            <a:off x="7126198" y="4523249"/>
            <a:ext cx="45719" cy="83254"/>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rot="13085559">
            <a:off x="6841247" y="4388627"/>
            <a:ext cx="79560" cy="55036"/>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Isosceles Triangle 268"/>
          <p:cNvSpPr/>
          <p:nvPr/>
        </p:nvSpPr>
        <p:spPr>
          <a:xfrm rot="11135402" flipH="1">
            <a:off x="6576133" y="4412083"/>
            <a:ext cx="63064" cy="5225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rot="12152339" flipH="1">
            <a:off x="6681180" y="4014414"/>
            <a:ext cx="62205" cy="10367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rot="13085559" flipH="1">
            <a:off x="6613658" y="4722262"/>
            <a:ext cx="45719" cy="65960"/>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ie 279"/>
          <p:cNvSpPr/>
          <p:nvPr/>
        </p:nvSpPr>
        <p:spPr>
          <a:xfrm>
            <a:off x="6713509" y="4996617"/>
            <a:ext cx="142875" cy="142875"/>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Pie 280"/>
          <p:cNvSpPr/>
          <p:nvPr/>
        </p:nvSpPr>
        <p:spPr>
          <a:xfrm rot="20384272">
            <a:off x="8116683" y="4551682"/>
            <a:ext cx="77602" cy="115071"/>
          </a:xfrm>
          <a:prstGeom prst="pie">
            <a:avLst>
              <a:gd name="adj1" fmla="val 94008"/>
              <a:gd name="adj2" fmla="val 18047759"/>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Pie 281"/>
          <p:cNvSpPr/>
          <p:nvPr/>
        </p:nvSpPr>
        <p:spPr>
          <a:xfrm rot="14215759">
            <a:off x="7385615" y="5051194"/>
            <a:ext cx="142904" cy="120171"/>
          </a:xfrm>
          <a:prstGeom prst="pie">
            <a:avLst>
              <a:gd name="adj1" fmla="val 414294"/>
              <a:gd name="adj2" fmla="val 174135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Pie 282"/>
          <p:cNvSpPr/>
          <p:nvPr/>
        </p:nvSpPr>
        <p:spPr>
          <a:xfrm rot="9858623">
            <a:off x="7467640" y="4649008"/>
            <a:ext cx="121883" cy="105635"/>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Pie 283"/>
          <p:cNvSpPr/>
          <p:nvPr/>
        </p:nvSpPr>
        <p:spPr>
          <a:xfrm rot="14566336">
            <a:off x="7159247" y="3682125"/>
            <a:ext cx="133350" cy="123825"/>
          </a:xfrm>
          <a:prstGeom prst="pie">
            <a:avLst>
              <a:gd name="adj1" fmla="val 20916914"/>
              <a:gd name="adj2" fmla="val 1684706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Pie 284"/>
          <p:cNvSpPr/>
          <p:nvPr/>
        </p:nvSpPr>
        <p:spPr>
          <a:xfrm rot="19549448">
            <a:off x="6374995" y="4612736"/>
            <a:ext cx="115215" cy="138114"/>
          </a:xfrm>
          <a:prstGeom prst="pie">
            <a:avLst>
              <a:gd name="adj1" fmla="val 2253618"/>
              <a:gd name="adj2" fmla="val 1824762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Pie 285"/>
          <p:cNvSpPr/>
          <p:nvPr/>
        </p:nvSpPr>
        <p:spPr>
          <a:xfrm rot="369086">
            <a:off x="8190979" y="4081679"/>
            <a:ext cx="100231" cy="95423"/>
          </a:xfrm>
          <a:prstGeom prst="pie">
            <a:avLst>
              <a:gd name="adj1" fmla="val 12262707"/>
              <a:gd name="adj2" fmla="val 8699007"/>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Explosion 1 291"/>
          <p:cNvSpPr/>
          <p:nvPr/>
        </p:nvSpPr>
        <p:spPr>
          <a:xfrm>
            <a:off x="6142011" y="1457864"/>
            <a:ext cx="698740" cy="612476"/>
          </a:xfrm>
          <a:prstGeom prst="irregularSeal1">
            <a:avLst/>
          </a:prstGeom>
          <a:gradFill flip="none" rotWithShape="1">
            <a:gsLst>
              <a:gs pos="27000">
                <a:srgbClr val="FFFF00"/>
              </a:gs>
              <a:gs pos="100000">
                <a:srgbClr val="FFC000"/>
              </a:gs>
            </a:gsLst>
            <a:lin ang="2700000" scaled="1"/>
            <a:tileRect/>
          </a:gradFill>
          <a:ln w="3175">
            <a:gradFill flip="none" rotWithShape="1">
              <a:gsLst>
                <a:gs pos="50000">
                  <a:srgbClr val="FFC000"/>
                </a:gs>
                <a:gs pos="100000">
                  <a:srgbClr val="FFFF00"/>
                </a:gs>
              </a:gsLst>
              <a:lin ang="2700000" scaled="1"/>
              <a:tileRect/>
            </a:gradFill>
          </a:ln>
          <a:scene3d>
            <a:camera prst="orthographicFront"/>
            <a:lightRig rig="contrasting" dir="t"/>
          </a:scene3d>
          <a:sp3d>
            <a:bevelT w="69850" h="101600"/>
            <a:bevelB w="196850" h="165100"/>
            <a:extrusionClr>
              <a:schemeClr val="accent6">
                <a:lumMod val="40000"/>
                <a:lumOff val="60000"/>
              </a:schemeClr>
            </a:extrusionClr>
            <a:contourClr>
              <a:schemeClr val="accent1">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6209158" y="1576434"/>
            <a:ext cx="718869" cy="307777"/>
          </a:xfrm>
          <a:prstGeom prst="rect">
            <a:avLst/>
          </a:prstGeom>
          <a:noFill/>
        </p:spPr>
        <p:txBody>
          <a:bodyPr wrap="square" rtlCol="0">
            <a:spAutoFit/>
          </a:bodyPr>
          <a:lstStyle/>
          <a:p>
            <a:r>
              <a:rPr lang="en-US" sz="1400" dirty="0" smtClean="0">
                <a:latin typeface="Arial" pitchFamily="34" charset="0"/>
                <a:cs typeface="Arial" pitchFamily="34" charset="0"/>
              </a:rPr>
              <a:t>ATP</a:t>
            </a:r>
            <a:endParaRPr lang="en-US" sz="1400" dirty="0">
              <a:latin typeface="Arial" pitchFamily="34" charset="0"/>
              <a:cs typeface="Arial" pitchFamily="34" charset="0"/>
            </a:endParaRPr>
          </a:p>
        </p:txBody>
      </p:sp>
      <p:sp>
        <p:nvSpPr>
          <p:cNvPr id="320" name="Oval 319"/>
          <p:cNvSpPr/>
          <p:nvPr/>
        </p:nvSpPr>
        <p:spPr>
          <a:xfrm rot="11373429">
            <a:off x="5289688" y="2494544"/>
            <a:ext cx="65995" cy="6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8930" y="1753475"/>
            <a:ext cx="4329470" cy="2585323"/>
          </a:xfrm>
          <a:prstGeom prst="rect">
            <a:avLst/>
          </a:prstGeom>
        </p:spPr>
        <p:txBody>
          <a:bodyPr wrap="square">
            <a:spAutoFit/>
          </a:bodyPr>
          <a:lstStyle/>
          <a:p>
            <a:pPr marL="233363" indent="-179388"/>
            <a:r>
              <a:rPr lang="en-US" sz="2400" b="1" dirty="0" smtClean="0">
                <a:solidFill>
                  <a:schemeClr val="tx1">
                    <a:lumMod val="65000"/>
                    <a:lumOff val="35000"/>
                  </a:schemeClr>
                </a:solidFill>
                <a:latin typeface="Arial" pitchFamily="34" charset="0"/>
                <a:cs typeface="Arial" pitchFamily="34" charset="0"/>
              </a:rPr>
              <a:t>Cellular Energy Production:</a:t>
            </a:r>
          </a:p>
          <a:p>
            <a:pPr marL="233363" indent="-179388">
              <a:buFont typeface="Arial" pitchFamily="34" charset="0"/>
              <a:buChar char="•"/>
            </a:pPr>
            <a:endParaRPr lang="en-US" sz="700" dirty="0" smtClean="0">
              <a:solidFill>
                <a:schemeClr val="tx1">
                  <a:lumMod val="65000"/>
                  <a:lumOff val="35000"/>
                </a:schemeClr>
              </a:solidFill>
              <a:latin typeface="Arial" pitchFamily="34" charset="0"/>
              <a:cs typeface="Arial" pitchFamily="34" charset="0"/>
            </a:endParaRPr>
          </a:p>
          <a:p>
            <a:pPr marL="233363" indent="-179388">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Mitochondria powers all cell functions</a:t>
            </a:r>
          </a:p>
          <a:p>
            <a:pPr marL="233363" indent="-179388">
              <a:buFont typeface="Arial" pitchFamily="34" charset="0"/>
              <a:buChar char="•"/>
            </a:pPr>
            <a:endParaRPr lang="en-US" sz="1050" dirty="0" smtClean="0">
              <a:solidFill>
                <a:schemeClr val="tx1">
                  <a:lumMod val="65000"/>
                  <a:lumOff val="35000"/>
                </a:schemeClr>
              </a:solidFill>
              <a:latin typeface="Arial" pitchFamily="34" charset="0"/>
              <a:cs typeface="Arial" pitchFamily="34" charset="0"/>
            </a:endParaRPr>
          </a:p>
          <a:p>
            <a:pPr marL="233363" indent="-179388">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Converts energy from food into a form of energy our cells can use— ATP</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43548" y="494668"/>
            <a:ext cx="7300452" cy="584583"/>
          </a:xfrm>
        </p:spPr>
        <p:txBody>
          <a:bodyPr>
            <a:noAutofit/>
          </a:bodyPr>
          <a:lstStyle/>
          <a:p>
            <a:pPr algn="l"/>
            <a:r>
              <a:rPr lang="en-US" sz="3200" b="1" dirty="0" smtClean="0">
                <a:solidFill>
                  <a:srgbClr val="008AB0"/>
                </a:solidFill>
                <a:latin typeface="Arial" pitchFamily="34" charset="0"/>
                <a:cs typeface="Arial" pitchFamily="34" charset="0"/>
              </a:rPr>
              <a:t>MITOCHONDRIAL  ACTIVITY </a:t>
            </a:r>
            <a:br>
              <a:rPr lang="en-US" sz="3200" b="1" dirty="0" smtClean="0">
                <a:solidFill>
                  <a:srgbClr val="008AB0"/>
                </a:solidFill>
                <a:latin typeface="Arial" pitchFamily="34" charset="0"/>
                <a:cs typeface="Arial" pitchFamily="34" charset="0"/>
              </a:rPr>
            </a:br>
            <a:r>
              <a:rPr lang="en-US" sz="3200" b="1" dirty="0" smtClean="0">
                <a:solidFill>
                  <a:srgbClr val="008AB0"/>
                </a:solidFill>
                <a:latin typeface="Arial" pitchFamily="34" charset="0"/>
                <a:cs typeface="Arial" pitchFamily="34" charset="0"/>
              </a:rPr>
              <a:t>DECLINES WITH AGE</a:t>
            </a:r>
            <a:endParaRPr lang="en-US" sz="3200" b="1" dirty="0" smtClean="0">
              <a:latin typeface="Arial" pitchFamily="34" charset="0"/>
              <a:cs typeface="Arial" pitchFamily="34" charset="0"/>
            </a:endParaRPr>
          </a:p>
        </p:txBody>
      </p:sp>
      <p:sp>
        <p:nvSpPr>
          <p:cNvPr id="17" name="テキスト ボックス 6"/>
          <p:cNvSpPr txBox="1"/>
          <p:nvPr/>
        </p:nvSpPr>
        <p:spPr>
          <a:xfrm>
            <a:off x="2197510" y="2241755"/>
            <a:ext cx="553998" cy="2911400"/>
          </a:xfrm>
          <a:prstGeom prst="rect">
            <a:avLst/>
          </a:prstGeom>
          <a:noFill/>
        </p:spPr>
        <p:txBody>
          <a:bodyPr vert="vert270" wrap="square">
            <a:spAutoFit/>
          </a:bodyPr>
          <a:lstStyle/>
          <a:p>
            <a:pPr algn="ctr">
              <a:defRPr/>
            </a:pPr>
            <a:r>
              <a:rPr lang="en-US" altLang="ja-JP" sz="1200" b="1" dirty="0">
                <a:latin typeface="Arial" pitchFamily="34" charset="0"/>
                <a:cs typeface="Arial" pitchFamily="34" charset="0"/>
              </a:rPr>
              <a:t>Mitochondrial Oxidative Activity</a:t>
            </a:r>
          </a:p>
          <a:p>
            <a:pPr algn="ctr">
              <a:defRPr/>
            </a:pPr>
            <a:r>
              <a:rPr lang="en-US" altLang="ja-JP" sz="1200" b="1" dirty="0" err="1">
                <a:latin typeface="Arial" pitchFamily="34" charset="0"/>
                <a:cs typeface="Arial" pitchFamily="34" charset="0"/>
              </a:rPr>
              <a:t>mmol</a:t>
            </a:r>
            <a:r>
              <a:rPr lang="en-US" altLang="ja-JP" sz="1200" b="1" dirty="0">
                <a:latin typeface="Arial" pitchFamily="34" charset="0"/>
                <a:cs typeface="Arial" pitchFamily="34" charset="0"/>
              </a:rPr>
              <a:t>/g of muscle/min</a:t>
            </a:r>
            <a:endParaRPr lang="ja-JP" altLang="en-US" sz="1200" b="1" dirty="0">
              <a:latin typeface="Arial" pitchFamily="34" charset="0"/>
              <a:cs typeface="Arial" pitchFamily="34" charset="0"/>
            </a:endParaRPr>
          </a:p>
        </p:txBody>
      </p:sp>
      <p:sp>
        <p:nvSpPr>
          <p:cNvPr id="18" name="Rectangle 17"/>
          <p:cNvSpPr/>
          <p:nvPr/>
        </p:nvSpPr>
        <p:spPr>
          <a:xfrm>
            <a:off x="3776828" y="2548767"/>
            <a:ext cx="865094" cy="2724090"/>
          </a:xfrm>
          <a:prstGeom prst="rect">
            <a:avLst/>
          </a:prstGeom>
          <a:gradFill flip="none" rotWithShape="1">
            <a:gsLst>
              <a:gs pos="0">
                <a:srgbClr val="008AB0"/>
              </a:gs>
              <a:gs pos="50000">
                <a:srgbClr val="008AB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dirty="0">
              <a:latin typeface="Arial" pitchFamily="34" charset="0"/>
              <a:cs typeface="Arial" pitchFamily="34" charset="0"/>
            </a:endParaRPr>
          </a:p>
        </p:txBody>
      </p:sp>
      <p:sp>
        <p:nvSpPr>
          <p:cNvPr id="19" name="TextBox 18"/>
          <p:cNvSpPr txBox="1"/>
          <p:nvPr/>
        </p:nvSpPr>
        <p:spPr>
          <a:xfrm>
            <a:off x="3758023" y="5330448"/>
            <a:ext cx="704745" cy="310854"/>
          </a:xfrm>
          <a:prstGeom prst="rect">
            <a:avLst/>
          </a:prstGeom>
          <a:noFill/>
        </p:spPr>
        <p:txBody>
          <a:bodyPr wrap="none" lIns="64008" tIns="32004" rIns="64008" bIns="32004">
            <a:spAutoFit/>
          </a:bodyPr>
          <a:lstStyle/>
          <a:p>
            <a:pPr fontAlgn="auto">
              <a:spcBef>
                <a:spcPts val="0"/>
              </a:spcBef>
              <a:spcAft>
                <a:spcPts val="0"/>
              </a:spcAft>
              <a:defRPr/>
            </a:pPr>
            <a:r>
              <a:rPr lang="en-US" sz="1600" dirty="0">
                <a:latin typeface="Arial" pitchFamily="34" charset="0"/>
                <a:cs typeface="Arial" pitchFamily="34" charset="0"/>
              </a:rPr>
              <a:t>18~39</a:t>
            </a:r>
          </a:p>
        </p:txBody>
      </p:sp>
      <p:cxnSp>
        <p:nvCxnSpPr>
          <p:cNvPr id="20" name="Straight Connector 19"/>
          <p:cNvCxnSpPr/>
          <p:nvPr/>
        </p:nvCxnSpPr>
        <p:spPr>
          <a:xfrm rot="5400000">
            <a:off x="1907712" y="3977245"/>
            <a:ext cx="25908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906377" y="5272645"/>
            <a:ext cx="3048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3100912" y="2681845"/>
            <a:ext cx="1828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100912" y="3367645"/>
            <a:ext cx="1828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00912" y="3977245"/>
            <a:ext cx="1828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3100912" y="4663045"/>
            <a:ext cx="1828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66942" y="2529445"/>
            <a:ext cx="457200" cy="280077"/>
          </a:xfrm>
          <a:prstGeom prst="rect">
            <a:avLst/>
          </a:prstGeom>
          <a:noFill/>
        </p:spPr>
        <p:txBody>
          <a:bodyPr lIns="64008" tIns="32004" rIns="64008" bIns="32004">
            <a:spAutoFit/>
          </a:bodyPr>
          <a:lstStyle/>
          <a:p>
            <a:pPr fontAlgn="auto">
              <a:spcBef>
                <a:spcPts val="0"/>
              </a:spcBef>
              <a:spcAft>
                <a:spcPts val="0"/>
              </a:spcAft>
              <a:defRPr/>
            </a:pPr>
            <a:r>
              <a:rPr lang="en-US" sz="1400" dirty="0">
                <a:latin typeface="Arial" pitchFamily="34" charset="0"/>
                <a:cs typeface="Arial" pitchFamily="34" charset="0"/>
              </a:rPr>
              <a:t>8</a:t>
            </a:r>
          </a:p>
        </p:txBody>
      </p:sp>
      <p:sp>
        <p:nvSpPr>
          <p:cNvPr id="27" name="TextBox 26"/>
          <p:cNvSpPr txBox="1"/>
          <p:nvPr/>
        </p:nvSpPr>
        <p:spPr>
          <a:xfrm>
            <a:off x="2866942" y="3208895"/>
            <a:ext cx="457200" cy="280077"/>
          </a:xfrm>
          <a:prstGeom prst="rect">
            <a:avLst/>
          </a:prstGeom>
          <a:noFill/>
        </p:spPr>
        <p:txBody>
          <a:bodyPr lIns="64008" tIns="32004" rIns="64008" bIns="32004">
            <a:spAutoFit/>
          </a:bodyPr>
          <a:lstStyle/>
          <a:p>
            <a:pPr fontAlgn="auto">
              <a:spcBef>
                <a:spcPts val="0"/>
              </a:spcBef>
              <a:spcAft>
                <a:spcPts val="0"/>
              </a:spcAft>
              <a:defRPr/>
            </a:pPr>
            <a:r>
              <a:rPr lang="en-US" sz="1400" dirty="0">
                <a:latin typeface="Arial" pitchFamily="34" charset="0"/>
                <a:cs typeface="Arial" pitchFamily="34" charset="0"/>
              </a:rPr>
              <a:t>6</a:t>
            </a:r>
          </a:p>
        </p:txBody>
      </p:sp>
      <p:sp>
        <p:nvSpPr>
          <p:cNvPr id="28" name="TextBox 27"/>
          <p:cNvSpPr txBox="1"/>
          <p:nvPr/>
        </p:nvSpPr>
        <p:spPr>
          <a:xfrm>
            <a:off x="2866942" y="3818495"/>
            <a:ext cx="457200" cy="280077"/>
          </a:xfrm>
          <a:prstGeom prst="rect">
            <a:avLst/>
          </a:prstGeom>
          <a:noFill/>
        </p:spPr>
        <p:txBody>
          <a:bodyPr lIns="64008" tIns="32004" rIns="64008" bIns="32004">
            <a:spAutoFit/>
          </a:bodyPr>
          <a:lstStyle/>
          <a:p>
            <a:pPr fontAlgn="auto">
              <a:spcBef>
                <a:spcPts val="0"/>
              </a:spcBef>
              <a:spcAft>
                <a:spcPts val="0"/>
              </a:spcAft>
              <a:defRPr/>
            </a:pPr>
            <a:r>
              <a:rPr lang="en-US" sz="1400" dirty="0">
                <a:latin typeface="Arial" pitchFamily="34" charset="0"/>
                <a:cs typeface="Arial" pitchFamily="34" charset="0"/>
              </a:rPr>
              <a:t>4</a:t>
            </a:r>
          </a:p>
        </p:txBody>
      </p:sp>
      <p:sp>
        <p:nvSpPr>
          <p:cNvPr id="29" name="TextBox 28"/>
          <p:cNvSpPr txBox="1"/>
          <p:nvPr/>
        </p:nvSpPr>
        <p:spPr>
          <a:xfrm>
            <a:off x="2866942" y="4504295"/>
            <a:ext cx="457200" cy="280077"/>
          </a:xfrm>
          <a:prstGeom prst="rect">
            <a:avLst/>
          </a:prstGeom>
          <a:noFill/>
        </p:spPr>
        <p:txBody>
          <a:bodyPr lIns="64008" tIns="32004" rIns="64008" bIns="32004">
            <a:spAutoFit/>
          </a:bodyPr>
          <a:lstStyle/>
          <a:p>
            <a:pPr fontAlgn="auto">
              <a:spcBef>
                <a:spcPts val="0"/>
              </a:spcBef>
              <a:spcAft>
                <a:spcPts val="0"/>
              </a:spcAft>
              <a:defRPr/>
            </a:pPr>
            <a:r>
              <a:rPr lang="en-US" sz="1400" dirty="0">
                <a:latin typeface="Arial" pitchFamily="34" charset="0"/>
                <a:cs typeface="Arial" pitchFamily="34" charset="0"/>
              </a:rPr>
              <a:t>2</a:t>
            </a:r>
          </a:p>
        </p:txBody>
      </p:sp>
      <p:sp>
        <p:nvSpPr>
          <p:cNvPr id="30" name="Rectangle 29"/>
          <p:cNvSpPr/>
          <p:nvPr/>
        </p:nvSpPr>
        <p:spPr>
          <a:xfrm>
            <a:off x="5420365" y="3691767"/>
            <a:ext cx="865094" cy="1600200"/>
          </a:xfrm>
          <a:prstGeom prst="rect">
            <a:avLst/>
          </a:prstGeom>
          <a:gradFill flip="none" rotWithShape="1">
            <a:gsLst>
              <a:gs pos="0">
                <a:srgbClr val="008AB0"/>
              </a:gs>
              <a:gs pos="50000">
                <a:srgbClr val="008AB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dirty="0">
              <a:latin typeface="Arial" pitchFamily="34" charset="0"/>
              <a:cs typeface="Arial" pitchFamily="34" charset="0"/>
            </a:endParaRPr>
          </a:p>
        </p:txBody>
      </p:sp>
      <p:cxnSp>
        <p:nvCxnSpPr>
          <p:cNvPr id="31" name="Straight Connector 30"/>
          <p:cNvCxnSpPr/>
          <p:nvPr/>
        </p:nvCxnSpPr>
        <p:spPr>
          <a:xfrm rot="10800000" flipV="1">
            <a:off x="3203050" y="5263679"/>
            <a:ext cx="3496422" cy="65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66639" y="5339413"/>
            <a:ext cx="704745" cy="310854"/>
          </a:xfrm>
          <a:prstGeom prst="rect">
            <a:avLst/>
          </a:prstGeom>
          <a:noFill/>
        </p:spPr>
        <p:txBody>
          <a:bodyPr wrap="none" lIns="64008" tIns="32004" rIns="64008" bIns="32004">
            <a:spAutoFit/>
          </a:bodyPr>
          <a:lstStyle/>
          <a:p>
            <a:pPr fontAlgn="auto">
              <a:spcBef>
                <a:spcPts val="0"/>
              </a:spcBef>
              <a:spcAft>
                <a:spcPts val="0"/>
              </a:spcAft>
              <a:defRPr/>
            </a:pPr>
            <a:r>
              <a:rPr lang="en-US" sz="1600" dirty="0">
                <a:latin typeface="Arial" pitchFamily="34" charset="0"/>
                <a:cs typeface="Arial" pitchFamily="34" charset="0"/>
              </a:rPr>
              <a:t>61~84</a:t>
            </a:r>
          </a:p>
        </p:txBody>
      </p:sp>
      <p:sp>
        <p:nvSpPr>
          <p:cNvPr id="33" name="TextBox 32"/>
          <p:cNvSpPr txBox="1">
            <a:spLocks noChangeArrowheads="1"/>
          </p:cNvSpPr>
          <p:nvPr/>
        </p:nvSpPr>
        <p:spPr bwMode="auto">
          <a:xfrm>
            <a:off x="5339013" y="3322357"/>
            <a:ext cx="938928" cy="400110"/>
          </a:xfrm>
          <a:prstGeom prst="rect">
            <a:avLst/>
          </a:prstGeom>
          <a:noFill/>
          <a:ln w="9525">
            <a:noFill/>
            <a:miter lim="800000"/>
            <a:headEnd/>
            <a:tailEnd/>
          </a:ln>
        </p:spPr>
        <p:txBody>
          <a:bodyPr wrap="square">
            <a:spAutoFit/>
          </a:bodyPr>
          <a:lstStyle/>
          <a:p>
            <a:pPr algn="ctr"/>
            <a:r>
              <a:rPr lang="en-US" sz="2000" b="1" dirty="0">
                <a:solidFill>
                  <a:srgbClr val="008AB0"/>
                </a:solidFill>
              </a:rPr>
              <a:t>- 40%</a:t>
            </a:r>
          </a:p>
        </p:txBody>
      </p:sp>
      <p:sp>
        <p:nvSpPr>
          <p:cNvPr id="36" name="TextBox 35"/>
          <p:cNvSpPr txBox="1"/>
          <p:nvPr/>
        </p:nvSpPr>
        <p:spPr>
          <a:xfrm>
            <a:off x="0" y="6215974"/>
            <a:ext cx="4659549" cy="461665"/>
          </a:xfrm>
          <a:prstGeom prst="rect">
            <a:avLst/>
          </a:prstGeom>
          <a:noFill/>
        </p:spPr>
        <p:txBody>
          <a:bodyPr wrap="square" rtlCol="0">
            <a:spAutoFit/>
          </a:bodyPr>
          <a:lstStyle/>
          <a:p>
            <a:r>
              <a:rPr lang="en-US" sz="1200" dirty="0" smtClean="0">
                <a:latin typeface="Arial" pitchFamily="34" charset="0"/>
                <a:cs typeface="Arial" pitchFamily="34" charset="0"/>
              </a:rPr>
              <a:t>“Mitochondrial Dysfunction in the Elderly: Possible Role in Insulin Resistance” Science 16 May 2006; </a:t>
            </a:r>
            <a:r>
              <a:rPr lang="en-US" sz="1200" dirty="0" err="1" smtClean="0">
                <a:latin typeface="Arial" pitchFamily="34" charset="0"/>
                <a:cs typeface="Arial" pitchFamily="34" charset="0"/>
              </a:rPr>
              <a:t>vol</a:t>
            </a:r>
            <a:r>
              <a:rPr lang="en-US" sz="1200" dirty="0" smtClean="0">
                <a:latin typeface="Arial" pitchFamily="34" charset="0"/>
                <a:cs typeface="Arial" pitchFamily="34" charset="0"/>
              </a:rPr>
              <a:t> 300, no 5622, pp 1140-42</a:t>
            </a:r>
            <a:endParaRPr lang="en-US" sz="1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ie 218"/>
          <p:cNvSpPr/>
          <p:nvPr/>
        </p:nvSpPr>
        <p:spPr>
          <a:xfrm>
            <a:off x="6156740" y="4116631"/>
            <a:ext cx="85267" cy="122767"/>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Rectangle 83"/>
          <p:cNvSpPr/>
          <p:nvPr/>
        </p:nvSpPr>
        <p:spPr>
          <a:xfrm>
            <a:off x="1931710" y="345858"/>
            <a:ext cx="5396029" cy="584775"/>
          </a:xfrm>
          <a:prstGeom prst="rect">
            <a:avLst/>
          </a:prstGeom>
        </p:spPr>
        <p:txBody>
          <a:bodyPr wrap="none">
            <a:spAutoFit/>
          </a:bodyPr>
          <a:lstStyle/>
          <a:p>
            <a:r>
              <a:rPr lang="en-US" sz="3200" b="1" dirty="0" smtClean="0">
                <a:solidFill>
                  <a:srgbClr val="008AB0"/>
                </a:solidFill>
                <a:latin typeface="Arial" pitchFamily="34" charset="0"/>
                <a:cs typeface="Arial" pitchFamily="34" charset="0"/>
              </a:rPr>
              <a:t>CELLULAR PURIFICATION</a:t>
            </a:r>
            <a:endParaRPr lang="en-US" sz="3200" b="1" dirty="0" smtClean="0">
              <a:latin typeface="Arial" pitchFamily="34" charset="0"/>
              <a:cs typeface="Arial" pitchFamily="34" charset="0"/>
            </a:endParaRPr>
          </a:p>
        </p:txBody>
      </p:sp>
      <p:pic>
        <p:nvPicPr>
          <p:cNvPr id="15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6175" y="3628103"/>
            <a:ext cx="2418429" cy="2438226"/>
          </a:xfrm>
          <a:prstGeom prst="rect">
            <a:avLst/>
          </a:prstGeom>
          <a:noFill/>
          <a:ln w="9525">
            <a:noFill/>
            <a:miter lim="800000"/>
            <a:headEnd/>
            <a:tailEnd/>
          </a:ln>
        </p:spPr>
      </p:pic>
      <p:pic>
        <p:nvPicPr>
          <p:cNvPr id="16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43697" y="4700147"/>
            <a:ext cx="370618" cy="360114"/>
          </a:xfrm>
          <a:prstGeom prst="rect">
            <a:avLst/>
          </a:prstGeom>
          <a:noFill/>
          <a:ln w="9525">
            <a:noFill/>
            <a:miter lim="800000"/>
            <a:headEnd/>
            <a:tailEnd/>
          </a:ln>
        </p:spPr>
      </p:pic>
      <p:sp>
        <p:nvSpPr>
          <p:cNvPr id="163" name="Oval 162"/>
          <p:cNvSpPr>
            <a:spLocks noChangeAspect="1"/>
          </p:cNvSpPr>
          <p:nvPr/>
        </p:nvSpPr>
        <p:spPr>
          <a:xfrm>
            <a:off x="7547121" y="4692123"/>
            <a:ext cx="356398" cy="343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10563442">
            <a:off x="6951331" y="4872801"/>
            <a:ext cx="45719"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13085559">
            <a:off x="6709304" y="4483112"/>
            <a:ext cx="45719" cy="59281"/>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rot="14131654">
            <a:off x="6162202" y="4126775"/>
            <a:ext cx="55706"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ie 213"/>
          <p:cNvSpPr/>
          <p:nvPr/>
        </p:nvSpPr>
        <p:spPr>
          <a:xfrm rot="20384272">
            <a:off x="6638283" y="4084560"/>
            <a:ext cx="46313" cy="98876"/>
          </a:xfrm>
          <a:prstGeom prst="pie">
            <a:avLst>
              <a:gd name="adj1" fmla="val 94008"/>
              <a:gd name="adj2" fmla="val 18047759"/>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Pie 214"/>
          <p:cNvSpPr/>
          <p:nvPr/>
        </p:nvSpPr>
        <p:spPr>
          <a:xfrm rot="14215759">
            <a:off x="6436147" y="4274049"/>
            <a:ext cx="122792" cy="71718"/>
          </a:xfrm>
          <a:prstGeom prst="pie">
            <a:avLst>
              <a:gd name="adj1" fmla="val 414294"/>
              <a:gd name="adj2" fmla="val 174135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Pie 217"/>
          <p:cNvSpPr/>
          <p:nvPr/>
        </p:nvSpPr>
        <p:spPr>
          <a:xfrm rot="9858623">
            <a:off x="6825864" y="4377960"/>
            <a:ext cx="72739" cy="90768"/>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Pie 219"/>
          <p:cNvSpPr/>
          <p:nvPr/>
        </p:nvSpPr>
        <p:spPr>
          <a:xfrm rot="14566336">
            <a:off x="6356459" y="4106506"/>
            <a:ext cx="114581" cy="73898"/>
          </a:xfrm>
          <a:prstGeom prst="pie">
            <a:avLst>
              <a:gd name="adj1" fmla="val 20916914"/>
              <a:gd name="adj2" fmla="val 1684706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Pie 220"/>
          <p:cNvSpPr/>
          <p:nvPr/>
        </p:nvSpPr>
        <p:spPr>
          <a:xfrm rot="19549448">
            <a:off x="6550394" y="4157302"/>
            <a:ext cx="68760" cy="118676"/>
          </a:xfrm>
          <a:prstGeom prst="pie">
            <a:avLst>
              <a:gd name="adj1" fmla="val 2253618"/>
              <a:gd name="adj2" fmla="val 1824762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Pie 221"/>
          <p:cNvSpPr/>
          <p:nvPr/>
        </p:nvSpPr>
        <p:spPr>
          <a:xfrm rot="369086">
            <a:off x="6486120" y="4008023"/>
            <a:ext cx="59818" cy="81993"/>
          </a:xfrm>
          <a:prstGeom prst="pie">
            <a:avLst>
              <a:gd name="adj1" fmla="val 12262707"/>
              <a:gd name="adj2" fmla="val 8699007"/>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Isosceles Triangle 245"/>
          <p:cNvSpPr/>
          <p:nvPr/>
        </p:nvSpPr>
        <p:spPr>
          <a:xfrm rot="14131654">
            <a:off x="6601926" y="4600344"/>
            <a:ext cx="65643"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Isosceles Triangle 248"/>
          <p:cNvSpPr/>
          <p:nvPr/>
        </p:nvSpPr>
        <p:spPr>
          <a:xfrm rot="377658">
            <a:off x="6825252" y="4419150"/>
            <a:ext cx="47481" cy="47290"/>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rot="12152339">
            <a:off x="6382233" y="4559598"/>
            <a:ext cx="45719"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251"/>
          <p:cNvSpPr/>
          <p:nvPr/>
        </p:nvSpPr>
        <p:spPr>
          <a:xfrm rot="13085559">
            <a:off x="6463584" y="4657727"/>
            <a:ext cx="45719" cy="75935"/>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Isosceles Triangle 252"/>
          <p:cNvSpPr/>
          <p:nvPr/>
        </p:nvSpPr>
        <p:spPr>
          <a:xfrm rot="13085559">
            <a:off x="6706471" y="4572000"/>
            <a:ext cx="45719" cy="75935"/>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Isosceles Triangle 253"/>
          <p:cNvSpPr/>
          <p:nvPr/>
        </p:nvSpPr>
        <p:spPr>
          <a:xfrm rot="13085559">
            <a:off x="6652610" y="4857403"/>
            <a:ext cx="47481" cy="47290"/>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Isosceles Triangle 254"/>
          <p:cNvSpPr/>
          <p:nvPr/>
        </p:nvSpPr>
        <p:spPr>
          <a:xfrm rot="13085559">
            <a:off x="6353243" y="4462203"/>
            <a:ext cx="47481" cy="47290"/>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Isosceles Triangle 257"/>
          <p:cNvSpPr/>
          <p:nvPr/>
        </p:nvSpPr>
        <p:spPr>
          <a:xfrm rot="14431969" flipH="1">
            <a:off x="6070458" y="4465133"/>
            <a:ext cx="45859"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Isosceles Triangle 258"/>
          <p:cNvSpPr/>
          <p:nvPr/>
        </p:nvSpPr>
        <p:spPr>
          <a:xfrm rot="13085559" flipH="1">
            <a:off x="6419370" y="4016283"/>
            <a:ext cx="45719"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3085559" flipH="1">
            <a:off x="6448945" y="4163430"/>
            <a:ext cx="45719" cy="5667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p:cNvSpPr/>
          <p:nvPr/>
        </p:nvSpPr>
        <p:spPr>
          <a:xfrm rot="13085559" flipH="1">
            <a:off x="7048842" y="4902427"/>
            <a:ext cx="45719" cy="7153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rot="13085559">
            <a:off x="6793778" y="4774152"/>
            <a:ext cx="47481" cy="47290"/>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p:cNvSpPr/>
          <p:nvPr/>
        </p:nvSpPr>
        <p:spPr>
          <a:xfrm rot="14747908" flipH="1">
            <a:off x="6335381" y="4121401"/>
            <a:ext cx="61033"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Isosceles Triangle 268"/>
          <p:cNvSpPr/>
          <p:nvPr/>
        </p:nvSpPr>
        <p:spPr>
          <a:xfrm rot="11135402" flipH="1">
            <a:off x="6519376" y="4788158"/>
            <a:ext cx="45719"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3085559" flipH="1">
            <a:off x="6627792" y="4101007"/>
            <a:ext cx="45719" cy="45719"/>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rot="12152339" flipH="1">
            <a:off x="6620498" y="4400316"/>
            <a:ext cx="45719" cy="8908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rot="13085559" flipH="1">
            <a:off x="6537053" y="5099265"/>
            <a:ext cx="45719" cy="5667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Isosceles Triangle 272"/>
          <p:cNvSpPr/>
          <p:nvPr/>
        </p:nvSpPr>
        <p:spPr>
          <a:xfrm rot="13085559" flipH="1">
            <a:off x="6546400" y="4180907"/>
            <a:ext cx="45719" cy="71537"/>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rot="13085559">
            <a:off x="6429177" y="4303916"/>
            <a:ext cx="53031" cy="47772"/>
          </a:xfrm>
          <a:prstGeom prst="triangle">
            <a:avLst/>
          </a:prstGeom>
          <a:gradFill>
            <a:gsLst>
              <a:gs pos="13000">
                <a:srgbClr val="7030A0"/>
              </a:gs>
              <a:gs pos="63000">
                <a:srgbClr val="99FF33"/>
              </a:gs>
            </a:gsLst>
            <a:lin ang="8100000" scaled="1"/>
          </a:gradFill>
          <a:ln>
            <a:noFill/>
          </a:ln>
          <a:scene3d>
            <a:camera prst="orthographicFront"/>
            <a:lightRig rig="threePt" dir="t"/>
          </a:scene3d>
          <a:sp3d>
            <a:bevelT w="57150" h="120650"/>
            <a:bevelB w="6350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ie 279"/>
          <p:cNvSpPr/>
          <p:nvPr/>
        </p:nvSpPr>
        <p:spPr>
          <a:xfrm>
            <a:off x="6697375" y="5385434"/>
            <a:ext cx="85267" cy="122767"/>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Pie 280"/>
          <p:cNvSpPr/>
          <p:nvPr/>
        </p:nvSpPr>
        <p:spPr>
          <a:xfrm rot="20384272">
            <a:off x="8076065" y="4930667"/>
            <a:ext cx="46313" cy="98876"/>
          </a:xfrm>
          <a:prstGeom prst="pie">
            <a:avLst>
              <a:gd name="adj1" fmla="val 94008"/>
              <a:gd name="adj2" fmla="val 18047759"/>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Pie 281"/>
          <p:cNvSpPr/>
          <p:nvPr/>
        </p:nvSpPr>
        <p:spPr>
          <a:xfrm rot="14215759">
            <a:off x="7347718" y="5439336"/>
            <a:ext cx="122792" cy="71718"/>
          </a:xfrm>
          <a:prstGeom prst="pie">
            <a:avLst>
              <a:gd name="adj1" fmla="val 414294"/>
              <a:gd name="adj2" fmla="val 174135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Pie 282"/>
          <p:cNvSpPr/>
          <p:nvPr/>
        </p:nvSpPr>
        <p:spPr>
          <a:xfrm rot="9858623">
            <a:off x="7444136" y="5025661"/>
            <a:ext cx="72739" cy="90768"/>
          </a:xfrm>
          <a:prstGeom prst="pie">
            <a:avLst>
              <a:gd name="adj1" fmla="val 19478252"/>
              <a:gd name="adj2" fmla="val 16200000"/>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Pie 283"/>
          <p:cNvSpPr/>
          <p:nvPr/>
        </p:nvSpPr>
        <p:spPr>
          <a:xfrm rot="14566336">
            <a:off x="7121380" y="4072720"/>
            <a:ext cx="114581" cy="73898"/>
          </a:xfrm>
          <a:prstGeom prst="pie">
            <a:avLst>
              <a:gd name="adj1" fmla="val 20916914"/>
              <a:gd name="adj2" fmla="val 1684706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Pie 284"/>
          <p:cNvSpPr/>
          <p:nvPr/>
        </p:nvSpPr>
        <p:spPr>
          <a:xfrm rot="19549448">
            <a:off x="6349157" y="4986157"/>
            <a:ext cx="68760" cy="118676"/>
          </a:xfrm>
          <a:prstGeom prst="pie">
            <a:avLst>
              <a:gd name="adj1" fmla="val 2253618"/>
              <a:gd name="adj2" fmla="val 18247626"/>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Pie 285"/>
          <p:cNvSpPr/>
          <p:nvPr/>
        </p:nvSpPr>
        <p:spPr>
          <a:xfrm rot="369086">
            <a:off x="8156814" y="4465944"/>
            <a:ext cx="59818" cy="81993"/>
          </a:xfrm>
          <a:prstGeom prst="pie">
            <a:avLst>
              <a:gd name="adj1" fmla="val 12262707"/>
              <a:gd name="adj2" fmla="val 8699007"/>
            </a:avLst>
          </a:prstGeom>
          <a:gradFill>
            <a:gsLst>
              <a:gs pos="27000">
                <a:srgbClr val="FF00FF"/>
              </a:gs>
              <a:gs pos="100000">
                <a:schemeClr val="accent5">
                  <a:lumMod val="75000"/>
                </a:schemeClr>
              </a:gs>
            </a:gsLst>
            <a:lin ang="8100000" scaled="1"/>
          </a:gradFill>
          <a:ln>
            <a:noFill/>
          </a:ln>
          <a:scene3d>
            <a:camera prst="orthographicFront"/>
            <a:lightRig rig="threePt" dir="t"/>
          </a:scene3d>
          <a:sp3d extrusionH="76200" contourW="12700">
            <a:bevelT w="50800" h="38100"/>
            <a:extrusionClr>
              <a:schemeClr val="bg1"/>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Oval 286"/>
          <p:cNvSpPr/>
          <p:nvPr/>
        </p:nvSpPr>
        <p:spPr>
          <a:xfrm>
            <a:off x="6267694" y="3832064"/>
            <a:ext cx="864900" cy="904304"/>
          </a:xfrm>
          <a:prstGeom prst="ellipse">
            <a:avLst/>
          </a:prstGeom>
          <a:gradFill flip="none" rotWithShape="1">
            <a:gsLst>
              <a:gs pos="27000">
                <a:srgbClr val="FFC000">
                  <a:alpha val="17000"/>
                </a:srgbClr>
              </a:gs>
              <a:gs pos="100000">
                <a:schemeClr val="accent5">
                  <a:lumMod val="7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6030395">
            <a:off x="5569539" y="3737600"/>
            <a:ext cx="808036" cy="961071"/>
          </a:xfrm>
          <a:prstGeom prst="trapezoid">
            <a:avLst>
              <a:gd name="adj" fmla="val 28784"/>
            </a:avLst>
          </a:prstGeom>
          <a:gradFill flip="none" rotWithShape="1">
            <a:gsLst>
              <a:gs pos="50000">
                <a:schemeClr val="tx2">
                  <a:lumMod val="20000"/>
                  <a:lumOff val="80000"/>
                  <a:alpha val="63000"/>
                </a:schemeClr>
              </a:gs>
              <a:gs pos="92000">
                <a:schemeClr val="bg1">
                  <a:alpha val="56000"/>
                </a:schemeClr>
              </a:gs>
            </a:gsLst>
            <a:lin ang="16200000" scaled="1"/>
            <a:tileRect/>
          </a:gradFill>
          <a:ln>
            <a:gradFill>
              <a:gsLst>
                <a:gs pos="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11142" y="3671256"/>
            <a:ext cx="900971" cy="885996"/>
          </a:xfrm>
          <a:prstGeom prst="rect">
            <a:avLst/>
          </a:prstGeom>
          <a:noFill/>
          <a:ln w="9525">
            <a:noFill/>
            <a:miter lim="800000"/>
            <a:headEnd/>
            <a:tailEnd/>
          </a:ln>
        </p:spPr>
      </p:pic>
      <p:pic>
        <p:nvPicPr>
          <p:cNvPr id="28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46996" y="4174794"/>
            <a:ext cx="493124" cy="484928"/>
          </a:xfrm>
          <a:prstGeom prst="rect">
            <a:avLst/>
          </a:prstGeom>
          <a:noFill/>
          <a:ln w="9525">
            <a:noFill/>
            <a:miter lim="800000"/>
            <a:headEnd/>
            <a:tailEnd/>
          </a:ln>
        </p:spPr>
      </p:pic>
      <p:sp>
        <p:nvSpPr>
          <p:cNvPr id="290" name="Oval 289"/>
          <p:cNvSpPr/>
          <p:nvPr/>
        </p:nvSpPr>
        <p:spPr>
          <a:xfrm>
            <a:off x="4734232" y="3687097"/>
            <a:ext cx="896063" cy="870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flipH="1">
            <a:off x="6396193" y="4165609"/>
            <a:ext cx="344931" cy="481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604683" y="1358412"/>
            <a:ext cx="7197214" cy="2877711"/>
          </a:xfrm>
          <a:prstGeom prst="rect">
            <a:avLst/>
          </a:prstGeom>
          <a:noFill/>
        </p:spPr>
        <p:txBody>
          <a:bodyPr wrap="square" rtlCol="0">
            <a:spAutoFit/>
          </a:bodyPr>
          <a:lstStyle/>
          <a:p>
            <a:pPr>
              <a:lnSpc>
                <a:spcPct val="150000"/>
              </a:lnSpc>
            </a:pPr>
            <a:r>
              <a:rPr lang="en-US" sz="2400" b="1" dirty="0" smtClean="0">
                <a:solidFill>
                  <a:schemeClr val="tx1">
                    <a:lumMod val="65000"/>
                    <a:lumOff val="35000"/>
                  </a:schemeClr>
                </a:solidFill>
                <a:latin typeface="Arial" pitchFamily="34" charset="0"/>
                <a:cs typeface="Arial" pitchFamily="34" charset="0"/>
              </a:rPr>
              <a:t>Cellular Purification:</a:t>
            </a:r>
          </a:p>
          <a:p>
            <a:pPr marL="233363" indent="-179388">
              <a:spcAft>
                <a:spcPts val="600"/>
              </a:spcAft>
              <a:buFont typeface="Arial" pitchFamily="34" charset="0"/>
              <a:buChar char="•"/>
            </a:pPr>
            <a:r>
              <a:rPr lang="en-US" sz="2400" b="1" dirty="0" smtClean="0">
                <a:solidFill>
                  <a:schemeClr val="tx1">
                    <a:lumMod val="65000"/>
                    <a:lumOff val="35000"/>
                  </a:schemeClr>
                </a:solidFill>
                <a:latin typeface="Arial" pitchFamily="34" charset="0"/>
                <a:cs typeface="Arial" pitchFamily="34" charset="0"/>
              </a:rPr>
              <a:t>Removes</a:t>
            </a:r>
            <a:r>
              <a:rPr lang="en-US" sz="2400" dirty="0" smtClean="0">
                <a:solidFill>
                  <a:schemeClr val="tx1">
                    <a:lumMod val="65000"/>
                    <a:lumOff val="35000"/>
                  </a:schemeClr>
                </a:solidFill>
                <a:latin typeface="Arial" pitchFamily="34" charset="0"/>
                <a:cs typeface="Arial" pitchFamily="34" charset="0"/>
              </a:rPr>
              <a:t> cellular waste and toxic byproducts</a:t>
            </a:r>
          </a:p>
          <a:p>
            <a:pPr marL="233363" indent="-179388">
              <a:spcAft>
                <a:spcPts val="600"/>
              </a:spcAft>
              <a:buFont typeface="Arial" pitchFamily="34" charset="0"/>
              <a:buChar char="•"/>
            </a:pPr>
            <a:endParaRPr lang="en-US" sz="300" b="1" dirty="0" smtClean="0">
              <a:solidFill>
                <a:schemeClr val="tx1">
                  <a:lumMod val="65000"/>
                  <a:lumOff val="35000"/>
                </a:schemeClr>
              </a:solidFill>
              <a:latin typeface="Arial" pitchFamily="34" charset="0"/>
              <a:cs typeface="Arial" pitchFamily="34" charset="0"/>
            </a:endParaRPr>
          </a:p>
          <a:p>
            <a:pPr marL="233363" indent="-179388">
              <a:spcAft>
                <a:spcPts val="600"/>
              </a:spcAft>
              <a:buFont typeface="Arial" pitchFamily="34" charset="0"/>
              <a:buChar char="•"/>
            </a:pPr>
            <a:r>
              <a:rPr lang="en-US" sz="2400" b="1" dirty="0" smtClean="0">
                <a:solidFill>
                  <a:schemeClr val="tx1">
                    <a:lumMod val="65000"/>
                    <a:lumOff val="35000"/>
                  </a:schemeClr>
                </a:solidFill>
                <a:latin typeface="Arial" pitchFamily="34" charset="0"/>
                <a:cs typeface="Arial" pitchFamily="34" charset="0"/>
              </a:rPr>
              <a:t>Protects</a:t>
            </a:r>
            <a:r>
              <a:rPr lang="en-US" sz="2400" dirty="0" smtClean="0">
                <a:solidFill>
                  <a:schemeClr val="tx1">
                    <a:lumMod val="65000"/>
                    <a:lumOff val="35000"/>
                  </a:schemeClr>
                </a:solidFill>
                <a:latin typeface="Arial" pitchFamily="34" charset="0"/>
                <a:cs typeface="Arial" pitchFamily="34" charset="0"/>
              </a:rPr>
              <a:t> cell structures from toxin-induced damage</a:t>
            </a:r>
          </a:p>
          <a:p>
            <a:pPr marL="233363" indent="-179388">
              <a:spcAft>
                <a:spcPts val="600"/>
              </a:spcAft>
              <a:buFont typeface="Arial" pitchFamily="34" charset="0"/>
              <a:buChar char="•"/>
            </a:pPr>
            <a:endParaRPr lang="en-US" sz="300" b="1" dirty="0" smtClean="0">
              <a:solidFill>
                <a:schemeClr val="tx1">
                  <a:lumMod val="65000"/>
                  <a:lumOff val="35000"/>
                </a:schemeClr>
              </a:solidFill>
              <a:latin typeface="Arial" pitchFamily="34" charset="0"/>
              <a:cs typeface="Arial" pitchFamily="34" charset="0"/>
            </a:endParaRPr>
          </a:p>
          <a:p>
            <a:pPr marL="233363" indent="-179388">
              <a:spcAft>
                <a:spcPts val="600"/>
              </a:spcAft>
              <a:buFont typeface="Arial" pitchFamily="34" charset="0"/>
              <a:buChar char="•"/>
            </a:pPr>
            <a:r>
              <a:rPr lang="en-US" sz="2400" b="1" dirty="0" smtClean="0">
                <a:solidFill>
                  <a:schemeClr val="tx1">
                    <a:lumMod val="65000"/>
                    <a:lumOff val="35000"/>
                  </a:schemeClr>
                </a:solidFill>
                <a:latin typeface="Arial" pitchFamily="34" charset="0"/>
                <a:cs typeface="Arial" pitchFamily="34" charset="0"/>
              </a:rPr>
              <a:t>Repairs</a:t>
            </a:r>
            <a:r>
              <a:rPr lang="en-US" sz="2400" dirty="0" smtClean="0">
                <a:solidFill>
                  <a:schemeClr val="tx1">
                    <a:lumMod val="65000"/>
                    <a:lumOff val="35000"/>
                  </a:schemeClr>
                </a:solidFill>
                <a:latin typeface="Arial" pitchFamily="34" charset="0"/>
                <a:cs typeface="Arial" pitchFamily="34" charset="0"/>
              </a:rPr>
              <a:t> cell structures</a:t>
            </a:r>
          </a:p>
          <a:p>
            <a:endParaRPr lang="en-US" b="1" dirty="0">
              <a:latin typeface="Arial" pitchFamily="34" charset="0"/>
              <a:cs typeface="Arial" pitchFamily="34" charset="0"/>
            </a:endParaRPr>
          </a:p>
        </p:txBody>
      </p:sp>
      <p:sp>
        <p:nvSpPr>
          <p:cNvPr id="320" name="Oval 319"/>
          <p:cNvSpPr/>
          <p:nvPr/>
        </p:nvSpPr>
        <p:spPr>
          <a:xfrm rot="11373429">
            <a:off x="5235306" y="2874196"/>
            <a:ext cx="45719" cy="56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onut 327"/>
          <p:cNvSpPr/>
          <p:nvPr/>
        </p:nvSpPr>
        <p:spPr>
          <a:xfrm>
            <a:off x="5153374" y="4002298"/>
            <a:ext cx="264328" cy="388761"/>
          </a:xfrm>
          <a:prstGeom prst="donut">
            <a:avLst>
              <a:gd name="adj" fmla="val 672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print"/>
          <a:srcRect l="42936"/>
          <a:stretch>
            <a:fillRect/>
          </a:stretch>
        </p:blipFill>
        <p:spPr bwMode="auto">
          <a:xfrm rot="5400000">
            <a:off x="5261325" y="2019137"/>
            <a:ext cx="2517962" cy="2976384"/>
          </a:xfrm>
          <a:prstGeom prst="rect">
            <a:avLst/>
          </a:prstGeom>
          <a:noFill/>
          <a:ln w="9525">
            <a:noFill/>
            <a:miter lim="800000"/>
            <a:headEnd/>
            <a:tailEnd/>
          </a:ln>
        </p:spPr>
      </p:pic>
      <p:graphicFrame>
        <p:nvGraphicFramePr>
          <p:cNvPr id="27" name="Chart 26"/>
          <p:cNvGraphicFramePr/>
          <p:nvPr/>
        </p:nvGraphicFramePr>
        <p:xfrm>
          <a:off x="4174863" y="1971112"/>
          <a:ext cx="3980330" cy="3714937"/>
        </p:xfrm>
        <a:graphic>
          <a:graphicData uri="http://schemas.openxmlformats.org/drawingml/2006/chart">
            <c:chart xmlns:c="http://schemas.openxmlformats.org/drawingml/2006/chart" xmlns:r="http://schemas.openxmlformats.org/officeDocument/2006/relationships" r:id="rId4"/>
          </a:graphicData>
        </a:graphic>
      </p:graphicFrame>
      <p:pic>
        <p:nvPicPr>
          <p:cNvPr id="28" name="Picture 2"/>
          <p:cNvPicPr>
            <a:picLocks noChangeAspect="1" noChangeArrowheads="1"/>
          </p:cNvPicPr>
          <p:nvPr/>
        </p:nvPicPr>
        <p:blipFill>
          <a:blip r:embed="rId3" cstate="print"/>
          <a:srcRect l="42936"/>
          <a:stretch>
            <a:fillRect/>
          </a:stretch>
        </p:blipFill>
        <p:spPr bwMode="auto">
          <a:xfrm rot="5400000">
            <a:off x="1776234" y="2017611"/>
            <a:ext cx="2595506" cy="3039052"/>
          </a:xfrm>
          <a:prstGeom prst="rect">
            <a:avLst/>
          </a:prstGeom>
          <a:noFill/>
          <a:ln w="9525">
            <a:noFill/>
            <a:miter lim="800000"/>
            <a:headEnd/>
            <a:tailEnd/>
          </a:ln>
        </p:spPr>
      </p:pic>
      <p:graphicFrame>
        <p:nvGraphicFramePr>
          <p:cNvPr id="31" name="Chart 30"/>
          <p:cNvGraphicFramePr/>
          <p:nvPr/>
        </p:nvGraphicFramePr>
        <p:xfrm>
          <a:off x="826545" y="1646779"/>
          <a:ext cx="3980330" cy="4068855"/>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p:cNvSpPr txBox="1"/>
          <p:nvPr/>
        </p:nvSpPr>
        <p:spPr>
          <a:xfrm>
            <a:off x="1887794" y="385886"/>
            <a:ext cx="6848168" cy="584775"/>
          </a:xfrm>
          <a:prstGeom prst="rect">
            <a:avLst/>
          </a:prstGeom>
          <a:noFill/>
        </p:spPr>
        <p:txBody>
          <a:bodyPr wrap="square" rtlCol="0">
            <a:spAutoFit/>
          </a:bodyPr>
          <a:lstStyle/>
          <a:p>
            <a:r>
              <a:rPr lang="en-US" sz="3200" b="1" dirty="0" smtClean="0">
                <a:solidFill>
                  <a:srgbClr val="008AB0"/>
                </a:solidFill>
                <a:latin typeface="Arial" pitchFamily="34" charset="0"/>
                <a:cs typeface="Arial" pitchFamily="34" charset="0"/>
              </a:rPr>
              <a:t>AGE-RELATED TOXIC BURDEN</a:t>
            </a:r>
            <a:endParaRPr lang="en-US" sz="3200" b="1" dirty="0" smtClean="0"/>
          </a:p>
        </p:txBody>
      </p:sp>
      <p:sp>
        <p:nvSpPr>
          <p:cNvPr id="39" name="TextBox 38"/>
          <p:cNvSpPr txBox="1"/>
          <p:nvPr/>
        </p:nvSpPr>
        <p:spPr>
          <a:xfrm>
            <a:off x="4944034" y="3467356"/>
            <a:ext cx="1272988" cy="738664"/>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Cellular Purification System</a:t>
            </a:r>
            <a:endParaRPr lang="en-US" sz="1400" b="1" dirty="0">
              <a:solidFill>
                <a:schemeClr val="bg1"/>
              </a:solidFill>
              <a:latin typeface="Arial" pitchFamily="34" charset="0"/>
              <a:cs typeface="Arial" pitchFamily="34" charset="0"/>
            </a:endParaRPr>
          </a:p>
        </p:txBody>
      </p:sp>
      <p:sp>
        <p:nvSpPr>
          <p:cNvPr id="44" name="TextBox 43"/>
          <p:cNvSpPr txBox="1"/>
          <p:nvPr/>
        </p:nvSpPr>
        <p:spPr>
          <a:xfrm>
            <a:off x="1405902" y="2805909"/>
            <a:ext cx="1272988" cy="738664"/>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Cellular Purification System</a:t>
            </a:r>
            <a:endParaRPr lang="en-US" sz="1400" b="1" dirty="0">
              <a:solidFill>
                <a:schemeClr val="bg1"/>
              </a:solidFill>
              <a:latin typeface="Arial" pitchFamily="34" charset="0"/>
              <a:cs typeface="Arial" pitchFamily="34" charset="0"/>
            </a:endParaRPr>
          </a:p>
        </p:txBody>
      </p:sp>
      <p:sp>
        <p:nvSpPr>
          <p:cNvPr id="45" name="TextBox 44"/>
          <p:cNvSpPr txBox="1"/>
          <p:nvPr/>
        </p:nvSpPr>
        <p:spPr>
          <a:xfrm>
            <a:off x="2889592" y="3314730"/>
            <a:ext cx="1223492" cy="523220"/>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Internal Toxic Load</a:t>
            </a:r>
            <a:endParaRPr lang="en-US" sz="1400" b="1" dirty="0">
              <a:solidFill>
                <a:schemeClr val="bg1"/>
              </a:solidFill>
              <a:latin typeface="Arial" pitchFamily="34" charset="0"/>
              <a:cs typeface="Arial" pitchFamily="34" charset="0"/>
            </a:endParaRPr>
          </a:p>
        </p:txBody>
      </p:sp>
      <p:sp>
        <p:nvSpPr>
          <p:cNvPr id="46" name="TextBox 45"/>
          <p:cNvSpPr txBox="1"/>
          <p:nvPr/>
        </p:nvSpPr>
        <p:spPr>
          <a:xfrm>
            <a:off x="1384152" y="5394194"/>
            <a:ext cx="2124634" cy="523220"/>
          </a:xfrm>
          <a:prstGeom prst="rect">
            <a:avLst/>
          </a:prstGeom>
          <a:noFill/>
        </p:spPr>
        <p:txBody>
          <a:bodyPr wrap="square" rtlCol="0">
            <a:spAutoFit/>
          </a:bodyPr>
          <a:lstStyle/>
          <a:p>
            <a:r>
              <a:rPr lang="en-US" sz="2800" dirty="0" smtClean="0">
                <a:solidFill>
                  <a:schemeClr val="tx1">
                    <a:lumMod val="65000"/>
                    <a:lumOff val="35000"/>
                  </a:schemeClr>
                </a:solidFill>
              </a:rPr>
              <a:t>Youthful Cell</a:t>
            </a:r>
            <a:endParaRPr lang="en-US" sz="2800" dirty="0">
              <a:solidFill>
                <a:schemeClr val="tx1">
                  <a:lumMod val="65000"/>
                  <a:lumOff val="35000"/>
                </a:schemeClr>
              </a:solidFill>
            </a:endParaRPr>
          </a:p>
        </p:txBody>
      </p:sp>
      <p:sp>
        <p:nvSpPr>
          <p:cNvPr id="47" name="TextBox 46"/>
          <p:cNvSpPr txBox="1"/>
          <p:nvPr/>
        </p:nvSpPr>
        <p:spPr>
          <a:xfrm>
            <a:off x="4970033" y="5403154"/>
            <a:ext cx="1900518" cy="523220"/>
          </a:xfrm>
          <a:prstGeom prst="rect">
            <a:avLst/>
          </a:prstGeom>
          <a:noFill/>
        </p:spPr>
        <p:txBody>
          <a:bodyPr wrap="square" rtlCol="0">
            <a:spAutoFit/>
          </a:bodyPr>
          <a:lstStyle/>
          <a:p>
            <a:r>
              <a:rPr lang="en-US" sz="2800" dirty="0" smtClean="0">
                <a:solidFill>
                  <a:schemeClr val="tx1">
                    <a:lumMod val="65000"/>
                    <a:lumOff val="35000"/>
                  </a:schemeClr>
                </a:solidFill>
              </a:rPr>
              <a:t>Aging Cell</a:t>
            </a:r>
            <a:endParaRPr lang="en-US" sz="2800" dirty="0">
              <a:solidFill>
                <a:schemeClr val="tx1">
                  <a:lumMod val="65000"/>
                  <a:lumOff val="35000"/>
                </a:schemeClr>
              </a:solidFill>
            </a:endParaRPr>
          </a:p>
        </p:txBody>
      </p:sp>
      <p:sp>
        <p:nvSpPr>
          <p:cNvPr id="48" name="Rectangle 47"/>
          <p:cNvSpPr/>
          <p:nvPr/>
        </p:nvSpPr>
        <p:spPr>
          <a:xfrm>
            <a:off x="1468640" y="1339138"/>
            <a:ext cx="3121212" cy="584775"/>
          </a:xfrm>
          <a:prstGeom prst="rect">
            <a:avLst/>
          </a:prstGeom>
        </p:spPr>
        <p:txBody>
          <a:bodyPr wrap="square">
            <a:spAutoFit/>
          </a:bodyPr>
          <a:lstStyle/>
          <a:p>
            <a:r>
              <a:rPr lang="en-US" sz="1600" dirty="0" smtClean="0">
                <a:solidFill>
                  <a:schemeClr val="tx1">
                    <a:lumMod val="65000"/>
                    <a:lumOff val="35000"/>
                  </a:schemeClr>
                </a:solidFill>
                <a:latin typeface="Arial" pitchFamily="34" charset="0"/>
                <a:ea typeface="Calibri" pitchFamily="34" charset="0"/>
                <a:cs typeface="Arial" pitchFamily="34" charset="0"/>
              </a:rPr>
              <a:t>In youth, cell’s ability to purify itself exceeds the toxic load </a:t>
            </a:r>
            <a:endParaRPr lang="en-US" sz="1600" dirty="0">
              <a:solidFill>
                <a:schemeClr val="tx1">
                  <a:lumMod val="65000"/>
                  <a:lumOff val="35000"/>
                </a:schemeClr>
              </a:solidFill>
            </a:endParaRPr>
          </a:p>
        </p:txBody>
      </p:sp>
      <p:sp>
        <p:nvSpPr>
          <p:cNvPr id="49" name="Rectangle 48"/>
          <p:cNvSpPr/>
          <p:nvPr/>
        </p:nvSpPr>
        <p:spPr>
          <a:xfrm>
            <a:off x="4889838" y="1338342"/>
            <a:ext cx="3612962" cy="584775"/>
          </a:xfrm>
          <a:prstGeom prst="rect">
            <a:avLst/>
          </a:prstGeom>
        </p:spPr>
        <p:txBody>
          <a:bodyPr wrap="square">
            <a:spAutoFit/>
          </a:bodyPr>
          <a:lstStyle/>
          <a:p>
            <a:r>
              <a:rPr lang="en-US" sz="1600" dirty="0" smtClean="0">
                <a:solidFill>
                  <a:schemeClr val="tx1">
                    <a:lumMod val="65000"/>
                    <a:lumOff val="35000"/>
                  </a:schemeClr>
                </a:solidFill>
                <a:latin typeface="Arial" pitchFamily="34" charset="0"/>
                <a:ea typeface="Calibri" pitchFamily="34" charset="0"/>
                <a:cs typeface="Arial" pitchFamily="34" charset="0"/>
              </a:rPr>
              <a:t>With aging, toxic load exceeds cell’s ability to purify</a:t>
            </a:r>
            <a:endParaRPr lang="en-US" sz="1600" dirty="0">
              <a:solidFill>
                <a:schemeClr val="tx1">
                  <a:lumMod val="65000"/>
                  <a:lumOff val="35000"/>
                </a:schemeClr>
              </a:solidFill>
            </a:endParaRPr>
          </a:p>
        </p:txBody>
      </p:sp>
      <p:sp>
        <p:nvSpPr>
          <p:cNvPr id="50" name="TextBox 49"/>
          <p:cNvSpPr txBox="1"/>
          <p:nvPr/>
        </p:nvSpPr>
        <p:spPr>
          <a:xfrm>
            <a:off x="2922647" y="4597040"/>
            <a:ext cx="1268353" cy="523220"/>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External Toxic Load</a:t>
            </a:r>
            <a:endParaRPr lang="en-US" sz="1400" b="1" dirty="0">
              <a:solidFill>
                <a:schemeClr val="bg1"/>
              </a:solidFill>
              <a:latin typeface="Arial" pitchFamily="34" charset="0"/>
              <a:cs typeface="Arial" pitchFamily="34" charset="0"/>
            </a:endParaRPr>
          </a:p>
        </p:txBody>
      </p:sp>
      <p:sp>
        <p:nvSpPr>
          <p:cNvPr id="51" name="TextBox 50"/>
          <p:cNvSpPr txBox="1"/>
          <p:nvPr/>
        </p:nvSpPr>
        <p:spPr>
          <a:xfrm>
            <a:off x="6363077" y="4552283"/>
            <a:ext cx="1317883" cy="523220"/>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External Toxic Load</a:t>
            </a:r>
            <a:endParaRPr lang="en-US" sz="1400" b="1" dirty="0">
              <a:solidFill>
                <a:schemeClr val="bg1"/>
              </a:solidFill>
              <a:latin typeface="Arial" pitchFamily="34" charset="0"/>
              <a:cs typeface="Arial" pitchFamily="34" charset="0"/>
            </a:endParaRPr>
          </a:p>
        </p:txBody>
      </p:sp>
      <p:sp>
        <p:nvSpPr>
          <p:cNvPr id="52" name="TextBox 51"/>
          <p:cNvSpPr txBox="1"/>
          <p:nvPr/>
        </p:nvSpPr>
        <p:spPr>
          <a:xfrm>
            <a:off x="6396540" y="2633004"/>
            <a:ext cx="1223493" cy="523220"/>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Internal Toxic Load</a:t>
            </a:r>
            <a:endParaRPr lang="en-US" sz="1400" b="1" dirty="0">
              <a:solidFill>
                <a:schemeClr val="bg1"/>
              </a:solidFill>
              <a:latin typeface="Arial" pitchFamily="34" charset="0"/>
              <a:cs typeface="Arial" pitchFamily="34" charset="0"/>
            </a:endParaRPr>
          </a:p>
        </p:txBody>
      </p:sp>
      <p:sp>
        <p:nvSpPr>
          <p:cNvPr id="53" name="TextBox 52"/>
          <p:cNvSpPr txBox="1"/>
          <p:nvPr/>
        </p:nvSpPr>
        <p:spPr>
          <a:xfrm>
            <a:off x="0" y="6044659"/>
            <a:ext cx="4994610" cy="461665"/>
          </a:xfrm>
          <a:prstGeom prst="rect">
            <a:avLst/>
          </a:prstGeom>
          <a:noFill/>
        </p:spPr>
        <p:txBody>
          <a:bodyPr wrap="square" rtlCol="0">
            <a:spAutoFit/>
          </a:bodyPr>
          <a:lstStyle/>
          <a:p>
            <a:r>
              <a:rPr lang="en-US" sz="1200" b="1" dirty="0" smtClean="0">
                <a:solidFill>
                  <a:schemeClr val="tx1">
                    <a:lumMod val="65000"/>
                    <a:lumOff val="35000"/>
                  </a:schemeClr>
                </a:solidFill>
                <a:latin typeface="Arial" pitchFamily="34" charset="0"/>
                <a:cs typeface="Arial" pitchFamily="34" charset="0"/>
              </a:rPr>
              <a:t>Internal Load = Cellular waste and toxic byproducts</a:t>
            </a:r>
          </a:p>
          <a:p>
            <a:r>
              <a:rPr lang="en-US" sz="1200" b="1" dirty="0" smtClean="0">
                <a:solidFill>
                  <a:schemeClr val="tx1">
                    <a:lumMod val="65000"/>
                    <a:lumOff val="35000"/>
                  </a:schemeClr>
                </a:solidFill>
                <a:latin typeface="Arial" pitchFamily="34" charset="0"/>
                <a:cs typeface="Arial" pitchFamily="34" charset="0"/>
              </a:rPr>
              <a:t>External Load = Environmental contaminants</a:t>
            </a:r>
            <a:endParaRPr lang="en-US" sz="1200" b="1" dirty="0">
              <a:solidFill>
                <a:schemeClr val="tx1">
                  <a:lumMod val="65000"/>
                  <a:lumOff val="35000"/>
                </a:schemeClr>
              </a:solidFill>
              <a:latin typeface="Arial" pitchFamily="34" charset="0"/>
              <a:cs typeface="Arial" pitchFamily="34" charset="0"/>
            </a:endParaRPr>
          </a:p>
        </p:txBody>
      </p:sp>
      <p:sp>
        <p:nvSpPr>
          <p:cNvPr id="54" name="Oval 53"/>
          <p:cNvSpPr/>
          <p:nvPr/>
        </p:nvSpPr>
        <p:spPr>
          <a:xfrm>
            <a:off x="1548931" y="1890585"/>
            <a:ext cx="1115568" cy="1054579"/>
          </a:xfrm>
          <a:prstGeom prst="ellipse">
            <a:avLst/>
          </a:prstGeom>
          <a:solidFill>
            <a:schemeClr val="accent5">
              <a:lumMod val="50000"/>
            </a:schemeClr>
          </a:solidFill>
          <a:ln>
            <a:noFill/>
          </a:ln>
          <a:scene3d>
            <a:camera prst="orthographicFront">
              <a:rot lat="17688838" lon="3275040" rev="1848452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983480" y="2667825"/>
            <a:ext cx="1155739" cy="1065975"/>
          </a:xfrm>
          <a:prstGeom prst="ellipse">
            <a:avLst/>
          </a:prstGeom>
          <a:solidFill>
            <a:schemeClr val="accent5">
              <a:lumMod val="50000"/>
            </a:schemeClr>
          </a:solidFill>
          <a:ln>
            <a:noFill/>
          </a:ln>
          <a:scene3d>
            <a:camera prst="orthographicFront">
              <a:rot lat="17688838" lon="3275040" rev="1848452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
          <p:cNvSpPr>
            <a:spLocks noChangeArrowheads="1"/>
          </p:cNvSpPr>
          <p:nvPr/>
        </p:nvSpPr>
        <p:spPr bwMode="auto">
          <a:xfrm>
            <a:off x="0" y="6466300"/>
            <a:ext cx="7253288" cy="215444"/>
          </a:xfrm>
          <a:prstGeom prst="rect">
            <a:avLst/>
          </a:prstGeom>
          <a:noFill/>
          <a:ln w="9525">
            <a:noFill/>
            <a:miter lim="800000"/>
            <a:headEnd/>
            <a:tailEnd/>
          </a:ln>
        </p:spPr>
        <p:txBody>
          <a:bodyPr wrap="square">
            <a:spAutoFit/>
          </a:bodyPr>
          <a:lstStyle/>
          <a:p>
            <a:r>
              <a:rPr lang="en-US" sz="800" dirty="0">
                <a:latin typeface="Arial"/>
                <a:cs typeface="Arial"/>
              </a:rPr>
              <a:t>This graph is a hypothetical representation of </a:t>
            </a:r>
            <a:r>
              <a:rPr lang="en-US" sz="800" dirty="0" smtClean="0">
                <a:latin typeface="Arial"/>
                <a:cs typeface="Arial"/>
              </a:rPr>
              <a:t>cellular purification and toxic load over </a:t>
            </a:r>
            <a:r>
              <a:rPr lang="en-US" sz="800" dirty="0">
                <a:latin typeface="Arial"/>
                <a:cs typeface="Arial"/>
              </a:rPr>
              <a:t>time and DOES NOT represent any actual experimental data.</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887794" y="385886"/>
            <a:ext cx="6848168" cy="584775"/>
          </a:xfrm>
          <a:prstGeom prst="rect">
            <a:avLst/>
          </a:prstGeom>
          <a:noFill/>
        </p:spPr>
        <p:txBody>
          <a:bodyPr wrap="square" rtlCol="0">
            <a:spAutoFit/>
          </a:bodyPr>
          <a:lstStyle/>
          <a:p>
            <a:r>
              <a:rPr lang="en-US" sz="3200" b="1" dirty="0" smtClean="0">
                <a:solidFill>
                  <a:srgbClr val="008AB0"/>
                </a:solidFill>
                <a:latin typeface="Arial" pitchFamily="34" charset="0"/>
                <a:cs typeface="Arial" pitchFamily="34" charset="0"/>
              </a:rPr>
              <a:t>TARGETING YGCS FOR YOUTH</a:t>
            </a:r>
            <a:endParaRPr lang="en-US" sz="3200" b="1" dirty="0" smtClean="0"/>
          </a:p>
        </p:txBody>
      </p:sp>
      <p:pic>
        <p:nvPicPr>
          <p:cNvPr id="2" name="Picture 1" descr="targets ygc for youthful cellular function3.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0649" y="1981200"/>
            <a:ext cx="7418368" cy="3029035"/>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5"/>
          <p:cNvSpPr txBox="1">
            <a:spLocks noChangeArrowheads="1"/>
          </p:cNvSpPr>
          <p:nvPr/>
        </p:nvSpPr>
        <p:spPr bwMode="auto">
          <a:xfrm>
            <a:off x="0" y="2651125"/>
            <a:ext cx="9144000" cy="8540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5000">
                <a:solidFill>
                  <a:srgbClr val="006181"/>
                </a:solidFill>
                <a:latin typeface="Calibri" pitchFamily="-72" charset="0"/>
              </a:rPr>
              <a:t>THANK YOU</a:t>
            </a:r>
            <a:endParaRPr lang="en-US" sz="1800">
              <a:latin typeface="Calibri" pitchFamily="-72" charset="0"/>
            </a:endParaRPr>
          </a:p>
        </p:txBody>
      </p:sp>
      <p:pic>
        <p:nvPicPr>
          <p:cNvPr id="56322" name="Picture 9" descr="Cover1"/>
          <p:cNvPicPr>
            <a:picLocks noChangeAspect="1" noChangeArrowheads="1"/>
          </p:cNvPicPr>
          <p:nvPr/>
        </p:nvPicPr>
        <p:blipFill>
          <a:blip r:embed="rId3" cstate="print"/>
          <a:srcRect/>
          <a:stretch>
            <a:fillRect/>
          </a:stretch>
        </p:blipFill>
        <p:spPr bwMode="auto">
          <a:xfrm>
            <a:off x="0" y="-9525"/>
            <a:ext cx="9144000" cy="6867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7267" y="274638"/>
            <a:ext cx="7306733" cy="1143000"/>
          </a:xfrm>
        </p:spPr>
        <p:txBody>
          <a:bodyPr anchor="t">
            <a:normAutofit/>
          </a:bodyPr>
          <a:lstStyle/>
          <a:p>
            <a:pPr algn="l"/>
            <a:r>
              <a:rPr lang="en-US" sz="3200" b="1" dirty="0" smtClean="0">
                <a:solidFill>
                  <a:srgbClr val="008AB0"/>
                </a:solidFill>
                <a:latin typeface="Arial" pitchFamily="34" charset="0"/>
                <a:cs typeface="Arial" pitchFamily="34" charset="0"/>
              </a:rPr>
              <a:t>SURGING GLOBAL </a:t>
            </a:r>
            <a:br>
              <a:rPr lang="en-US" sz="3200" b="1" dirty="0" smtClean="0">
                <a:solidFill>
                  <a:srgbClr val="008AB0"/>
                </a:solidFill>
                <a:latin typeface="Arial" pitchFamily="34" charset="0"/>
                <a:cs typeface="Arial" pitchFamily="34" charset="0"/>
              </a:rPr>
            </a:br>
            <a:r>
              <a:rPr lang="en-US" sz="3200" b="1" dirty="0" smtClean="0">
                <a:solidFill>
                  <a:srgbClr val="008AB0"/>
                </a:solidFill>
                <a:latin typeface="Arial" pitchFamily="34" charset="0"/>
                <a:cs typeface="Arial" pitchFamily="34" charset="0"/>
              </a:rPr>
              <a:t>ANTI-AGING MARKET</a:t>
            </a:r>
            <a:endParaRPr lang="en-US" sz="3200" b="1" dirty="0">
              <a:solidFill>
                <a:schemeClr val="accent5"/>
              </a:solidFill>
              <a:latin typeface="Arial" pitchFamily="34" charset="0"/>
              <a:cs typeface="Arial" pitchFamily="34" charset="0"/>
            </a:endParaRPr>
          </a:p>
        </p:txBody>
      </p:sp>
      <p:sp>
        <p:nvSpPr>
          <p:cNvPr id="5" name="Content Placeholder 4"/>
          <p:cNvSpPr>
            <a:spLocks noGrp="1"/>
          </p:cNvSpPr>
          <p:nvPr>
            <p:ph idx="4294967295"/>
          </p:nvPr>
        </p:nvSpPr>
        <p:spPr>
          <a:xfrm>
            <a:off x="924560" y="1854200"/>
            <a:ext cx="7381240" cy="1774825"/>
          </a:xfrm>
        </p:spPr>
        <p:txBody>
          <a:bodyPr anchor="t">
            <a:normAutofit/>
          </a:bodyPr>
          <a:lstStyle/>
          <a:p>
            <a:pPr marL="0" indent="0">
              <a:buNone/>
            </a:pPr>
            <a:r>
              <a:rPr lang="en-US" sz="2600" b="1" dirty="0" smtClean="0">
                <a:solidFill>
                  <a:schemeClr val="tx1">
                    <a:lumMod val="65000"/>
                    <a:lumOff val="35000"/>
                  </a:schemeClr>
                </a:solidFill>
                <a:latin typeface="Arial" pitchFamily="34" charset="0"/>
                <a:cs typeface="Arial" pitchFamily="34" charset="0"/>
              </a:rPr>
              <a:t>$274.5 Billion </a:t>
            </a:r>
            <a:r>
              <a:rPr lang="en-US" sz="2600" dirty="0" smtClean="0">
                <a:solidFill>
                  <a:schemeClr val="tx1">
                    <a:lumMod val="65000"/>
                    <a:lumOff val="35000"/>
                  </a:schemeClr>
                </a:solidFill>
                <a:latin typeface="Arial" pitchFamily="34" charset="0"/>
                <a:cs typeface="Arial" pitchFamily="34" charset="0"/>
              </a:rPr>
              <a:t>in 2013 with double digit growth rates for the next decade</a:t>
            </a:r>
            <a:endParaRPr lang="en-US" sz="2600" dirty="0">
              <a:solidFill>
                <a:schemeClr val="tx1">
                  <a:lumMod val="65000"/>
                  <a:lumOff val="35000"/>
                </a:schemeClr>
              </a:solidFill>
              <a:latin typeface="Arial" pitchFamily="34" charset="0"/>
              <a:cs typeface="Arial" pitchFamily="34" charset="0"/>
            </a:endParaRPr>
          </a:p>
        </p:txBody>
      </p:sp>
      <p:graphicFrame>
        <p:nvGraphicFramePr>
          <p:cNvPr id="6" name="Chart 5"/>
          <p:cNvGraphicFramePr/>
          <p:nvPr/>
        </p:nvGraphicFramePr>
        <p:xfrm>
          <a:off x="2819400" y="2113280"/>
          <a:ext cx="469392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339840"/>
            <a:ext cx="2971800" cy="307777"/>
          </a:xfrm>
          <a:prstGeom prst="rect">
            <a:avLst/>
          </a:prstGeom>
          <a:noFill/>
        </p:spPr>
        <p:txBody>
          <a:bodyPr wrap="square" rtlCol="0">
            <a:spAutoFit/>
          </a:bodyPr>
          <a:lstStyle/>
          <a:p>
            <a:r>
              <a:rPr lang="en-US" sz="1400" dirty="0" smtClean="0">
                <a:solidFill>
                  <a:schemeClr val="tx1">
                    <a:lumMod val="65000"/>
                    <a:lumOff val="35000"/>
                  </a:schemeClr>
                </a:solidFill>
                <a:latin typeface="Arial" pitchFamily="34" charset="0"/>
                <a:cs typeface="Arial" pitchFamily="34" charset="0"/>
              </a:rPr>
              <a:t>BCC Research, May 2009</a:t>
            </a:r>
            <a:endParaRPr lang="en-US"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414866"/>
            <a:ext cx="6832599" cy="787400"/>
          </a:xfrm>
        </p:spPr>
        <p:txBody>
          <a:bodyPr anchor="t">
            <a:normAutofit/>
          </a:bodyPr>
          <a:lstStyle/>
          <a:p>
            <a:pPr algn="l"/>
            <a:r>
              <a:rPr lang="en-US" sz="3200" b="1" dirty="0" smtClean="0">
                <a:solidFill>
                  <a:srgbClr val="008AB0"/>
                </a:solidFill>
                <a:latin typeface="Arial" pitchFamily="34" charset="0"/>
                <a:cs typeface="Arial" pitchFamily="34" charset="0"/>
              </a:rPr>
              <a:t>KEY MARKET DRIVERS</a:t>
            </a:r>
            <a:endParaRPr lang="en-US" sz="3200" b="1" dirty="0">
              <a:solidFill>
                <a:schemeClr val="accent5"/>
              </a:solidFill>
              <a:latin typeface="Arial" pitchFamily="34" charset="0"/>
              <a:cs typeface="Arial" pitchFamily="34" charset="0"/>
            </a:endParaRPr>
          </a:p>
        </p:txBody>
      </p:sp>
      <p:sp>
        <p:nvSpPr>
          <p:cNvPr id="3" name="Content Placeholder 2"/>
          <p:cNvSpPr>
            <a:spLocks noGrp="1"/>
          </p:cNvSpPr>
          <p:nvPr>
            <p:ph idx="4294967295"/>
          </p:nvPr>
        </p:nvSpPr>
        <p:spPr>
          <a:xfrm>
            <a:off x="228600" y="1295400"/>
            <a:ext cx="5334000" cy="5181600"/>
          </a:xfrm>
        </p:spPr>
        <p:txBody>
          <a:bodyPr>
            <a:noAutofit/>
          </a:bodyPr>
          <a:lstStyle/>
          <a:p>
            <a:pPr marL="233363" indent="-233363"/>
            <a:r>
              <a:rPr lang="en-US" sz="2600" dirty="0" smtClean="0">
                <a:solidFill>
                  <a:schemeClr val="tx1">
                    <a:lumMod val="65000"/>
                    <a:lumOff val="35000"/>
                  </a:schemeClr>
                </a:solidFill>
                <a:latin typeface="Arial" pitchFamily="34" charset="0"/>
                <a:cs typeface="Arial" pitchFamily="34" charset="0"/>
              </a:rPr>
              <a:t>Increasing </a:t>
            </a:r>
            <a:r>
              <a:rPr lang="en-US" sz="2600" b="1" dirty="0" smtClean="0">
                <a:solidFill>
                  <a:schemeClr val="tx1">
                    <a:lumMod val="65000"/>
                    <a:lumOff val="35000"/>
                  </a:schemeClr>
                </a:solidFill>
                <a:latin typeface="Arial" pitchFamily="34" charset="0"/>
                <a:cs typeface="Arial" pitchFamily="34" charset="0"/>
              </a:rPr>
              <a:t>aging population </a:t>
            </a:r>
            <a:r>
              <a:rPr lang="en-US" sz="2600" dirty="0" smtClean="0">
                <a:solidFill>
                  <a:schemeClr val="tx1">
                    <a:lumMod val="65000"/>
                    <a:lumOff val="35000"/>
                  </a:schemeClr>
                </a:solidFill>
                <a:latin typeface="Arial" pitchFamily="34" charset="0"/>
                <a:cs typeface="Arial" pitchFamily="34" charset="0"/>
              </a:rPr>
              <a:t>wanting to stay young</a:t>
            </a:r>
          </a:p>
          <a:p>
            <a:pPr marL="233363" indent="-233363"/>
            <a:endParaRPr lang="en-US" sz="1200" dirty="0" smtClean="0">
              <a:solidFill>
                <a:schemeClr val="tx1">
                  <a:lumMod val="65000"/>
                  <a:lumOff val="35000"/>
                </a:schemeClr>
              </a:solidFill>
              <a:latin typeface="Arial" pitchFamily="34" charset="0"/>
              <a:cs typeface="Arial" pitchFamily="34" charset="0"/>
            </a:endParaRPr>
          </a:p>
          <a:p>
            <a:pPr marL="233363" indent="-233363"/>
            <a:r>
              <a:rPr lang="en-US" sz="2600" dirty="0" smtClean="0">
                <a:solidFill>
                  <a:schemeClr val="tx1">
                    <a:lumMod val="65000"/>
                    <a:lumOff val="35000"/>
                  </a:schemeClr>
                </a:solidFill>
                <a:latin typeface="Arial" pitchFamily="34" charset="0"/>
                <a:cs typeface="Arial" pitchFamily="34" charset="0"/>
              </a:rPr>
              <a:t>Consumers seeking anti-aging at </a:t>
            </a:r>
            <a:r>
              <a:rPr lang="en-US" sz="2600" b="1" dirty="0" smtClean="0">
                <a:solidFill>
                  <a:schemeClr val="tx1">
                    <a:lumMod val="65000"/>
                    <a:lumOff val="35000"/>
                  </a:schemeClr>
                </a:solidFill>
                <a:latin typeface="Arial" pitchFamily="34" charset="0"/>
                <a:cs typeface="Arial" pitchFamily="34" charset="0"/>
              </a:rPr>
              <a:t>increasingly younger ages</a:t>
            </a:r>
          </a:p>
          <a:p>
            <a:pPr marL="233363" indent="-233363"/>
            <a:endParaRPr lang="en-US" sz="1200" dirty="0" smtClean="0">
              <a:solidFill>
                <a:schemeClr val="tx1">
                  <a:lumMod val="65000"/>
                  <a:lumOff val="35000"/>
                </a:schemeClr>
              </a:solidFill>
              <a:latin typeface="Arial" pitchFamily="34" charset="0"/>
              <a:cs typeface="Arial" pitchFamily="34" charset="0"/>
            </a:endParaRPr>
          </a:p>
          <a:p>
            <a:pPr marL="233363" indent="-233363"/>
            <a:r>
              <a:rPr lang="en-US" sz="2600" dirty="0" smtClean="0">
                <a:solidFill>
                  <a:schemeClr val="tx1">
                    <a:lumMod val="65000"/>
                    <a:lumOff val="35000"/>
                  </a:schemeClr>
                </a:solidFill>
                <a:latin typeface="Arial" pitchFamily="34" charset="0"/>
                <a:cs typeface="Arial" pitchFamily="34" charset="0"/>
              </a:rPr>
              <a:t>Increased consumer </a:t>
            </a:r>
            <a:r>
              <a:rPr lang="en-US" sz="2600" b="1" dirty="0" smtClean="0">
                <a:solidFill>
                  <a:schemeClr val="tx1">
                    <a:lumMod val="65000"/>
                    <a:lumOff val="35000"/>
                  </a:schemeClr>
                </a:solidFill>
                <a:latin typeface="Arial" pitchFamily="34" charset="0"/>
                <a:cs typeface="Arial" pitchFamily="34" charset="0"/>
              </a:rPr>
              <a:t>spending</a:t>
            </a:r>
          </a:p>
          <a:p>
            <a:pPr marL="233363" indent="-233363"/>
            <a:endParaRPr lang="en-US" sz="1200" b="1" dirty="0" smtClean="0">
              <a:solidFill>
                <a:schemeClr val="tx1">
                  <a:lumMod val="65000"/>
                  <a:lumOff val="35000"/>
                </a:schemeClr>
              </a:solidFill>
              <a:latin typeface="Arial" pitchFamily="34" charset="0"/>
              <a:cs typeface="Arial" pitchFamily="34" charset="0"/>
            </a:endParaRPr>
          </a:p>
          <a:p>
            <a:pPr marL="233363" indent="-233363"/>
            <a:r>
              <a:rPr lang="en-US" sz="2600" dirty="0" smtClean="0">
                <a:solidFill>
                  <a:schemeClr val="tx1">
                    <a:lumMod val="65000"/>
                    <a:lumOff val="35000"/>
                  </a:schemeClr>
                </a:solidFill>
                <a:latin typeface="Arial" pitchFamily="34" charset="0"/>
                <a:cs typeface="Arial" pitchFamily="34" charset="0"/>
              </a:rPr>
              <a:t>Consumers willing to pay </a:t>
            </a:r>
            <a:r>
              <a:rPr lang="en-US" sz="2600" b="1" dirty="0" smtClean="0">
                <a:solidFill>
                  <a:schemeClr val="tx1">
                    <a:lumMod val="65000"/>
                    <a:lumOff val="35000"/>
                  </a:schemeClr>
                </a:solidFill>
                <a:latin typeface="Arial" pitchFamily="34" charset="0"/>
                <a:cs typeface="Arial" pitchFamily="34" charset="0"/>
              </a:rPr>
              <a:t>premium prices</a:t>
            </a:r>
          </a:p>
          <a:p>
            <a:pPr marL="233363" indent="-233363"/>
            <a:endParaRPr lang="en-US" sz="1200" dirty="0" smtClean="0">
              <a:solidFill>
                <a:schemeClr val="tx1">
                  <a:lumMod val="65000"/>
                  <a:lumOff val="35000"/>
                </a:schemeClr>
              </a:solidFill>
              <a:latin typeface="Arial" pitchFamily="34" charset="0"/>
              <a:cs typeface="Arial" pitchFamily="34" charset="0"/>
            </a:endParaRPr>
          </a:p>
          <a:p>
            <a:pPr marL="233363" indent="-233363"/>
            <a:r>
              <a:rPr lang="en-US" sz="2600" dirty="0" smtClean="0">
                <a:solidFill>
                  <a:schemeClr val="tx1">
                    <a:lumMod val="65000"/>
                    <a:lumOff val="35000"/>
                  </a:schemeClr>
                </a:solidFill>
                <a:latin typeface="Arial" pitchFamily="34" charset="0"/>
                <a:cs typeface="Arial" pitchFamily="34" charset="0"/>
              </a:rPr>
              <a:t>Global media increasing</a:t>
            </a:r>
            <a:r>
              <a:rPr lang="en-US" sz="2600" b="1" dirty="0" smtClean="0">
                <a:solidFill>
                  <a:schemeClr val="tx1">
                    <a:lumMod val="65000"/>
                    <a:lumOff val="35000"/>
                  </a:schemeClr>
                </a:solidFill>
                <a:latin typeface="Arial" pitchFamily="34" charset="0"/>
                <a:cs typeface="Arial" pitchFamily="34" charset="0"/>
              </a:rPr>
              <a:t> awareness</a:t>
            </a:r>
          </a:p>
        </p:txBody>
      </p:sp>
      <p:pic>
        <p:nvPicPr>
          <p:cNvPr id="7" name="Picture 6" descr="forever young.jpg"/>
          <p:cNvPicPr>
            <a:picLocks noChangeAspect="1"/>
          </p:cNvPicPr>
          <p:nvPr/>
        </p:nvPicPr>
        <p:blipFill>
          <a:blip r:embed="rId2" cstate="print"/>
          <a:stretch>
            <a:fillRect/>
          </a:stretch>
        </p:blipFill>
        <p:spPr>
          <a:xfrm>
            <a:off x="5706532" y="1367179"/>
            <a:ext cx="3234268" cy="4261149"/>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eLOC anti-aging presentation2.jpg"/>
          <p:cNvPicPr>
            <a:picLocks noChangeAspect="1"/>
          </p:cNvPicPr>
          <p:nvPr/>
        </p:nvPicPr>
        <p:blipFill>
          <a:blip r:embed="rId3" cstate="print">
            <a:extLst>
              <a:ext uri="{28A0092B-C50C-407E-A947-70E740481C1C}">
                <a14:useLocalDpi xmlns="" xmlns:a14="http://schemas.microsoft.com/office/drawing/2010/main" val="0"/>
              </a:ext>
            </a:extLst>
          </a:blip>
          <a:srcRect t="19277" b="2410"/>
          <a:stretch>
            <a:fillRect/>
          </a:stretch>
        </p:blipFill>
        <p:spPr>
          <a:xfrm>
            <a:off x="900288" y="1659471"/>
            <a:ext cx="7495821" cy="4402663"/>
          </a:xfrm>
          <a:prstGeom prst="rect">
            <a:avLst/>
          </a:prstGeom>
        </p:spPr>
      </p:pic>
      <p:sp>
        <p:nvSpPr>
          <p:cNvPr id="5" name="TextBox 4"/>
          <p:cNvSpPr txBox="1"/>
          <p:nvPr/>
        </p:nvSpPr>
        <p:spPr>
          <a:xfrm>
            <a:off x="1888067" y="1075268"/>
            <a:ext cx="6854304" cy="446276"/>
          </a:xfrm>
          <a:prstGeom prst="rect">
            <a:avLst/>
          </a:prstGeom>
          <a:solidFill>
            <a:schemeClr val="bg1"/>
          </a:solidFill>
        </p:spPr>
        <p:txBody>
          <a:bodyPr wrap="square" rtlCol="0" anchor="t">
            <a:spAutoFit/>
          </a:bodyPr>
          <a:lstStyle/>
          <a:p>
            <a:r>
              <a:rPr lang="en-US" sz="2300" dirty="0" smtClean="0">
                <a:solidFill>
                  <a:schemeClr val="tx1">
                    <a:lumMod val="65000"/>
                    <a:lumOff val="35000"/>
                  </a:schemeClr>
                </a:solidFill>
                <a:latin typeface="Arial" pitchFamily="34" charset="0"/>
                <a:cs typeface="Arial" pitchFamily="34" charset="0"/>
              </a:rPr>
              <a:t>Over-65 Population Will Double by 2050</a:t>
            </a:r>
            <a:endParaRPr lang="en-US" sz="2300" dirty="0">
              <a:latin typeface="Arial" pitchFamily="34" charset="0"/>
              <a:cs typeface="Arial" pitchFamily="34" charset="0"/>
            </a:endParaRPr>
          </a:p>
        </p:txBody>
      </p:sp>
      <p:sp>
        <p:nvSpPr>
          <p:cNvPr id="4" name="Title 1"/>
          <p:cNvSpPr txBox="1">
            <a:spLocks/>
          </p:cNvSpPr>
          <p:nvPr/>
        </p:nvSpPr>
        <p:spPr>
          <a:xfrm>
            <a:off x="1845733" y="169333"/>
            <a:ext cx="7298267" cy="990600"/>
          </a:xfrm>
          <a:prstGeom prst="rect">
            <a:avLst/>
          </a:prstGeom>
          <a:solidFill>
            <a:schemeClr val="bg1"/>
          </a:solidFill>
        </p:spPr>
        <p:txBody>
          <a:bodyPr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smtClean="0">
              <a:ln>
                <a:noFill/>
              </a:ln>
              <a:solidFill>
                <a:schemeClr val="accent5"/>
              </a:solidFill>
              <a:effectLst/>
              <a:uLnTx/>
              <a:uFillTx/>
              <a:latin typeface="Arial" pitchFamily="34" charset="0"/>
              <a:ea typeface="+mj-ea"/>
              <a:cs typeface="Arial" pitchFamily="34" charset="0"/>
            </a:endParaRPr>
          </a:p>
          <a:p>
            <a:pPr lvl="0">
              <a:spcBef>
                <a:spcPct val="0"/>
              </a:spcBef>
            </a:pPr>
            <a:r>
              <a:rPr lang="en-US" sz="3200" b="1" dirty="0" smtClean="0">
                <a:solidFill>
                  <a:srgbClr val="008AB0"/>
                </a:solidFill>
                <a:latin typeface="Arial" pitchFamily="34" charset="0"/>
                <a:cs typeface="Arial" pitchFamily="34" charset="0"/>
              </a:rPr>
              <a:t>AGING POPULATION</a:t>
            </a:r>
            <a:endParaRPr kumimoji="0" lang="en-US" sz="3200" b="1" i="0" u="none" strike="noStrike" kern="1200" cap="none" spc="0" normalizeH="0" baseline="0" noProof="0" dirty="0" smtClean="0">
              <a:ln>
                <a:noFill/>
              </a:ln>
              <a:solidFill>
                <a:schemeClr val="accent5"/>
              </a:solidFill>
              <a:effectLst/>
              <a:uLnTx/>
              <a:uFillTx/>
              <a:latin typeface="Arial" pitchFamily="34" charset="0"/>
              <a:ea typeface="+mj-ea"/>
              <a:cs typeface="Arial" pitchFamily="34" charset="0"/>
            </a:endParaRPr>
          </a:p>
        </p:txBody>
      </p:sp>
      <p:sp>
        <p:nvSpPr>
          <p:cNvPr id="3" name="TextBox 2"/>
          <p:cNvSpPr txBox="1"/>
          <p:nvPr/>
        </p:nvSpPr>
        <p:spPr>
          <a:xfrm>
            <a:off x="1" y="6346336"/>
            <a:ext cx="5588000" cy="369332"/>
          </a:xfrm>
          <a:prstGeom prst="rect">
            <a:avLst/>
          </a:prstGeom>
          <a:noFill/>
        </p:spPr>
        <p:txBody>
          <a:bodyPr wrap="square" rtlCol="0">
            <a:spAutoFit/>
          </a:bodyPr>
          <a:lstStyle/>
          <a:p>
            <a:r>
              <a:rPr lang="en-US" sz="900" dirty="0">
                <a:latin typeface="Arial"/>
                <a:cs typeface="Arial"/>
              </a:rPr>
              <a:t>Kinsella, Kevin and Wan He. U.S. Census Bureau and National Institute on Aging. International Population Reports. </a:t>
            </a:r>
            <a:r>
              <a:rPr lang="en-US" sz="900" i="1" dirty="0">
                <a:latin typeface="Arial"/>
                <a:cs typeface="Arial"/>
              </a:rPr>
              <a:t>An Aging World: 2008,</a:t>
            </a:r>
            <a:r>
              <a:rPr lang="en-US" sz="900" dirty="0">
                <a:latin typeface="Arial"/>
                <a:cs typeface="Arial"/>
              </a:rPr>
              <a:t> U.S. Government Printing Office, Washington, DC. </a:t>
            </a:r>
            <a:r>
              <a:rPr lang="en-US" sz="900" dirty="0" smtClean="0">
                <a:latin typeface="Arial"/>
                <a:cs typeface="Arial"/>
              </a:rPr>
              <a:t>2009.</a:t>
            </a:r>
            <a:endParaRPr lang="en-US" sz="900"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828800" y="440267"/>
            <a:ext cx="7315200" cy="880534"/>
          </a:xfrm>
        </p:spPr>
        <p:txBody>
          <a:bodyPr anchor="t">
            <a:normAutofit/>
          </a:bodyPr>
          <a:lstStyle/>
          <a:p>
            <a:pPr algn="l" eaLnBrk="1" hangingPunct="1"/>
            <a:r>
              <a:rPr lang="en-US" sz="3200" b="1" dirty="0" smtClean="0">
                <a:solidFill>
                  <a:srgbClr val="008AB0"/>
                </a:solidFill>
                <a:latin typeface="Arial" pitchFamily="34" charset="0"/>
                <a:cs typeface="Arial" pitchFamily="34" charset="0"/>
              </a:rPr>
              <a:t>AGING’S ONE-TWO PUNCH</a:t>
            </a:r>
          </a:p>
        </p:txBody>
      </p:sp>
      <p:pic>
        <p:nvPicPr>
          <p:cNvPr id="5" name="Picture 4" descr="ageLOC anti-aging presentation.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1317063" y="2768958"/>
            <a:ext cx="6443133" cy="3374265"/>
          </a:xfrm>
          <a:prstGeom prst="rect">
            <a:avLst/>
          </a:prstGeom>
        </p:spPr>
      </p:pic>
      <p:sp>
        <p:nvSpPr>
          <p:cNvPr id="41987" name="Content Placeholder 2"/>
          <p:cNvSpPr>
            <a:spLocks noGrp="1"/>
          </p:cNvSpPr>
          <p:nvPr>
            <p:ph idx="1"/>
          </p:nvPr>
        </p:nvSpPr>
        <p:spPr>
          <a:xfrm>
            <a:off x="1837266" y="1394202"/>
            <a:ext cx="7306734" cy="1408265"/>
          </a:xfrm>
        </p:spPr>
        <p:txBody>
          <a:bodyPr>
            <a:normAutofit/>
          </a:bodyPr>
          <a:lstStyle/>
          <a:p>
            <a:pPr marL="514350" indent="-514350" eaLnBrk="1" hangingPunct="1">
              <a:buNone/>
            </a:pPr>
            <a:r>
              <a:rPr lang="en-US" sz="2200" dirty="0" smtClean="0">
                <a:solidFill>
                  <a:schemeClr val="tx1">
                    <a:lumMod val="65000"/>
                    <a:lumOff val="35000"/>
                  </a:schemeClr>
                </a:solidFill>
                <a:latin typeface="Arial" pitchFamily="34" charset="0"/>
                <a:cs typeface="Arial" pitchFamily="34" charset="0"/>
              </a:rPr>
              <a:t>Gene expression changes lead to:</a:t>
            </a:r>
          </a:p>
          <a:p>
            <a:pPr marL="914400" lvl="1" indent="-514350" eaLnBrk="1" hangingPunct="1">
              <a:buFont typeface="Calibri" pitchFamily="-72" charset="0"/>
              <a:buAutoNum type="arabicPeriod"/>
            </a:pPr>
            <a:r>
              <a:rPr lang="en-US" sz="2200" dirty="0" smtClean="0">
                <a:solidFill>
                  <a:schemeClr val="tx1">
                    <a:lumMod val="65000"/>
                    <a:lumOff val="35000"/>
                  </a:schemeClr>
                </a:solidFill>
                <a:latin typeface="Arial" pitchFamily="34" charset="0"/>
                <a:cs typeface="Arial" pitchFamily="34" charset="0"/>
              </a:rPr>
              <a:t>Decline in cellular energy production</a:t>
            </a:r>
          </a:p>
          <a:p>
            <a:pPr marL="914400" lvl="1" indent="-514350" eaLnBrk="1" hangingPunct="1">
              <a:buFont typeface="Calibri" pitchFamily="-72" charset="0"/>
              <a:buAutoNum type="arabicPeriod"/>
            </a:pPr>
            <a:r>
              <a:rPr lang="en-US" sz="2200" dirty="0" smtClean="0">
                <a:solidFill>
                  <a:schemeClr val="tx1">
                    <a:lumMod val="65000"/>
                    <a:lumOff val="35000"/>
                  </a:schemeClr>
                </a:solidFill>
                <a:latin typeface="Arial" pitchFamily="34" charset="0"/>
                <a:cs typeface="Arial" pitchFamily="34" charset="0"/>
              </a:rPr>
              <a:t>Increase in cellular waste and toxic byproducts</a:t>
            </a:r>
          </a:p>
        </p:txBody>
      </p:sp>
      <p:sp>
        <p:nvSpPr>
          <p:cNvPr id="6" name="Rectangle 6"/>
          <p:cNvSpPr>
            <a:spLocks noChangeArrowheads="1"/>
          </p:cNvSpPr>
          <p:nvPr/>
        </p:nvSpPr>
        <p:spPr bwMode="auto">
          <a:xfrm>
            <a:off x="0" y="6258560"/>
            <a:ext cx="4225926" cy="369888"/>
          </a:xfrm>
          <a:prstGeom prst="rect">
            <a:avLst/>
          </a:prstGeom>
          <a:noFill/>
          <a:ln w="9525">
            <a:noFill/>
            <a:miter lim="800000"/>
            <a:headEnd/>
            <a:tailEnd/>
          </a:ln>
        </p:spPr>
        <p:txBody>
          <a:bodyPr>
            <a:spAutoFit/>
          </a:bodyPr>
          <a:lstStyle/>
          <a:p>
            <a:r>
              <a:rPr lang="en-US" sz="900" dirty="0">
                <a:latin typeface="Arial"/>
                <a:cs typeface="Arial"/>
              </a:rPr>
              <a:t>This graph is a hypothetical representation of </a:t>
            </a:r>
            <a:r>
              <a:rPr lang="en-US" sz="900" dirty="0" smtClean="0">
                <a:latin typeface="Arial"/>
                <a:cs typeface="Arial"/>
              </a:rPr>
              <a:t>cellular energy </a:t>
            </a:r>
            <a:r>
              <a:rPr lang="en-US" sz="900" dirty="0">
                <a:latin typeface="Arial"/>
                <a:cs typeface="Arial"/>
              </a:rPr>
              <a:t>decline </a:t>
            </a:r>
            <a:r>
              <a:rPr lang="en-US" sz="900" dirty="0" smtClean="0">
                <a:latin typeface="Arial"/>
                <a:cs typeface="Arial"/>
              </a:rPr>
              <a:t>and toxic buildup over time </a:t>
            </a:r>
            <a:r>
              <a:rPr lang="en-US" sz="900" dirty="0">
                <a:latin typeface="Arial"/>
                <a:cs typeface="Arial"/>
              </a:rPr>
              <a:t>and DOES NOT represent any actual experimental data.</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ward spiral 2a.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463021" y="1641990"/>
            <a:ext cx="756222" cy="508704"/>
          </a:xfrm>
          <a:prstGeom prst="rect">
            <a:avLst/>
          </a:prstGeom>
        </p:spPr>
      </p:pic>
      <p:pic>
        <p:nvPicPr>
          <p:cNvPr id="19" name="Picture 18" descr="downward spiral 1.png"/>
          <p:cNvPicPr>
            <a:picLocks noChangeAspect="1"/>
          </p:cNvPicPr>
          <p:nvPr/>
        </p:nvPicPr>
        <p:blipFill>
          <a:blip r:embed="rId4" cstate="print">
            <a:clrChange>
              <a:clrFrom>
                <a:srgbClr val="FFFFFF"/>
              </a:clrFrom>
              <a:clrTo>
                <a:srgbClr val="FFFFFF">
                  <a:alpha val="0"/>
                </a:srgbClr>
              </a:clrTo>
            </a:clrChange>
          </a:blip>
          <a:stretch>
            <a:fillRect/>
          </a:stretch>
        </p:blipFill>
        <p:spPr>
          <a:xfrm>
            <a:off x="2979670" y="1647537"/>
            <a:ext cx="1708564" cy="299954"/>
          </a:xfrm>
          <a:prstGeom prst="rect">
            <a:avLst/>
          </a:prstGeom>
        </p:spPr>
      </p:pic>
      <p:pic>
        <p:nvPicPr>
          <p:cNvPr id="23" name="Picture 22" descr="downward spiral 3b.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059494" y="2708579"/>
            <a:ext cx="548032" cy="343681"/>
          </a:xfrm>
          <a:prstGeom prst="rect">
            <a:avLst/>
          </a:prstGeom>
        </p:spPr>
      </p:pic>
      <p:pic>
        <p:nvPicPr>
          <p:cNvPr id="24" name="Picture 23" descr="downward spiral 4a.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527304" y="2854252"/>
            <a:ext cx="565255" cy="375747"/>
          </a:xfrm>
          <a:prstGeom prst="rect">
            <a:avLst/>
          </a:prstGeom>
        </p:spPr>
      </p:pic>
      <p:pic>
        <p:nvPicPr>
          <p:cNvPr id="27" name="Picture 26" descr="downward spiral 5b.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032730" y="3739434"/>
            <a:ext cx="522751" cy="341063"/>
          </a:xfrm>
          <a:prstGeom prst="rect">
            <a:avLst/>
          </a:prstGeom>
        </p:spPr>
      </p:pic>
      <p:pic>
        <p:nvPicPr>
          <p:cNvPr id="28" name="Picture 27" descr="downward spiral 6a.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475007" y="3885345"/>
            <a:ext cx="644366" cy="375747"/>
          </a:xfrm>
          <a:prstGeom prst="rect">
            <a:avLst/>
          </a:prstGeom>
        </p:spPr>
      </p:pic>
      <p:pic>
        <p:nvPicPr>
          <p:cNvPr id="31" name="Picture 30" descr="downward spiral 7b.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047060" y="4778782"/>
            <a:ext cx="594589" cy="346844"/>
          </a:xfrm>
          <a:prstGeom prst="rect">
            <a:avLst/>
          </a:prstGeom>
        </p:spPr>
      </p:pic>
      <p:pic>
        <p:nvPicPr>
          <p:cNvPr id="32" name="Picture 31" descr="downward spiral 8.png"/>
          <p:cNvPicPr>
            <a:picLocks noChangeAspect="1"/>
          </p:cNvPicPr>
          <p:nvPr/>
        </p:nvPicPr>
        <p:blipFill>
          <a:blip r:embed="rId10" cstate="print">
            <a:clrChange>
              <a:clrFrom>
                <a:srgbClr val="FFFFFF"/>
              </a:clrFrom>
              <a:clrTo>
                <a:srgbClr val="FFFFFF">
                  <a:alpha val="0"/>
                </a:srgbClr>
              </a:clrTo>
            </a:clrChange>
          </a:blip>
          <a:stretch>
            <a:fillRect/>
          </a:stretch>
        </p:blipFill>
        <p:spPr>
          <a:xfrm>
            <a:off x="4568975" y="4907770"/>
            <a:ext cx="750256" cy="797740"/>
          </a:xfrm>
          <a:prstGeom prst="rect">
            <a:avLst/>
          </a:prstGeom>
        </p:spPr>
      </p:pic>
      <p:sp>
        <p:nvSpPr>
          <p:cNvPr id="2" name="Rectangle 1"/>
          <p:cNvSpPr/>
          <p:nvPr/>
        </p:nvSpPr>
        <p:spPr>
          <a:xfrm>
            <a:off x="1804572" y="515886"/>
            <a:ext cx="7110828" cy="584776"/>
          </a:xfrm>
          <a:prstGeom prst="rect">
            <a:avLst/>
          </a:prstGeom>
        </p:spPr>
        <p:txBody>
          <a:bodyPr wrap="square">
            <a:spAutoFit/>
          </a:bodyPr>
          <a:lstStyle/>
          <a:p>
            <a:r>
              <a:rPr lang="en-US" sz="3200" b="1" dirty="0">
                <a:solidFill>
                  <a:srgbClr val="008AB0"/>
                </a:solidFill>
                <a:latin typeface="Arial" pitchFamily="34" charset="0"/>
                <a:cs typeface="Arial" pitchFamily="34" charset="0"/>
              </a:rPr>
              <a:t>LEADS TO A DOWNWARD SPIRAL</a:t>
            </a:r>
            <a:endParaRPr lang="en-US" sz="3200" dirty="0"/>
          </a:p>
        </p:txBody>
      </p:sp>
      <p:sp>
        <p:nvSpPr>
          <p:cNvPr id="33" name="TextBox 32"/>
          <p:cNvSpPr txBox="1"/>
          <p:nvPr/>
        </p:nvSpPr>
        <p:spPr>
          <a:xfrm>
            <a:off x="1860761" y="1266715"/>
            <a:ext cx="1970366" cy="534158"/>
          </a:xfrm>
          <a:prstGeom prst="rect">
            <a:avLst/>
          </a:prstGeom>
          <a:noFill/>
        </p:spPr>
        <p:txBody>
          <a:bodyPr wrap="square" rtlCol="0">
            <a:spAutoFit/>
          </a:bodyPr>
          <a:lstStyle/>
          <a:p>
            <a:r>
              <a:rPr lang="en-US" b="1" dirty="0" smtClean="0">
                <a:solidFill>
                  <a:srgbClr val="8C8747"/>
                </a:solidFill>
                <a:latin typeface="Arial"/>
                <a:cs typeface="Arial"/>
              </a:rPr>
              <a:t>Cellular Energy </a:t>
            </a:r>
          </a:p>
          <a:p>
            <a:r>
              <a:rPr lang="en-US" b="1" dirty="0" smtClean="0">
                <a:solidFill>
                  <a:srgbClr val="8C8747"/>
                </a:solidFill>
                <a:latin typeface="Arial"/>
                <a:cs typeface="Arial"/>
              </a:rPr>
              <a:t>Declines</a:t>
            </a:r>
            <a:endParaRPr lang="en-US" b="1" dirty="0">
              <a:solidFill>
                <a:srgbClr val="8C8747"/>
              </a:solidFill>
              <a:latin typeface="Arial"/>
              <a:cs typeface="Arial"/>
            </a:endParaRPr>
          </a:p>
        </p:txBody>
      </p:sp>
      <p:sp>
        <p:nvSpPr>
          <p:cNvPr id="34" name="TextBox 33"/>
          <p:cNvSpPr txBox="1"/>
          <p:nvPr/>
        </p:nvSpPr>
        <p:spPr>
          <a:xfrm>
            <a:off x="5139220" y="1886710"/>
            <a:ext cx="2867692" cy="534158"/>
          </a:xfrm>
          <a:prstGeom prst="rect">
            <a:avLst/>
          </a:prstGeom>
          <a:noFill/>
        </p:spPr>
        <p:txBody>
          <a:bodyPr wrap="square" rtlCol="0">
            <a:spAutoFit/>
          </a:bodyPr>
          <a:lstStyle/>
          <a:p>
            <a:pPr>
              <a:tabLst>
                <a:tab pos="228600" algn="l"/>
              </a:tabLst>
            </a:pPr>
            <a:r>
              <a:rPr lang="en-US" dirty="0" smtClean="0">
                <a:solidFill>
                  <a:schemeClr val="accent2"/>
                </a:solidFill>
                <a:latin typeface="Arial"/>
                <a:cs typeface="Arial"/>
              </a:rPr>
              <a:t>—</a:t>
            </a:r>
            <a:r>
              <a:rPr lang="en-US" b="1" dirty="0" smtClean="0">
                <a:solidFill>
                  <a:schemeClr val="accent2"/>
                </a:solidFill>
                <a:latin typeface="Arial"/>
                <a:cs typeface="Arial"/>
              </a:rPr>
              <a:t>Cellular Purification 	Declines</a:t>
            </a:r>
            <a:endParaRPr lang="en-US" b="1" dirty="0">
              <a:solidFill>
                <a:schemeClr val="accent2"/>
              </a:solidFill>
              <a:latin typeface="Arial"/>
              <a:cs typeface="Arial"/>
            </a:endParaRPr>
          </a:p>
        </p:txBody>
      </p:sp>
      <p:sp>
        <p:nvSpPr>
          <p:cNvPr id="35" name="TextBox 34"/>
          <p:cNvSpPr txBox="1"/>
          <p:nvPr/>
        </p:nvSpPr>
        <p:spPr>
          <a:xfrm>
            <a:off x="2022540" y="2523411"/>
            <a:ext cx="2708846" cy="534158"/>
          </a:xfrm>
          <a:prstGeom prst="rect">
            <a:avLst/>
          </a:prstGeom>
          <a:noFill/>
        </p:spPr>
        <p:txBody>
          <a:bodyPr wrap="square" rtlCol="0">
            <a:spAutoFit/>
          </a:bodyPr>
          <a:lstStyle/>
          <a:p>
            <a:r>
              <a:rPr lang="en-US" b="1" dirty="0" smtClean="0">
                <a:solidFill>
                  <a:srgbClr val="8C8747"/>
                </a:solidFill>
                <a:latin typeface="Arial"/>
                <a:cs typeface="Arial"/>
              </a:rPr>
              <a:t>Cellular Energy</a:t>
            </a:r>
            <a:r>
              <a:rPr lang="en-US" dirty="0" smtClean="0">
                <a:solidFill>
                  <a:srgbClr val="8C8747"/>
                </a:solidFill>
                <a:latin typeface="Arial"/>
                <a:cs typeface="Arial"/>
              </a:rPr>
              <a:t>—</a:t>
            </a:r>
            <a:r>
              <a:rPr lang="en-US" b="1" dirty="0" smtClean="0">
                <a:solidFill>
                  <a:srgbClr val="8C8747"/>
                </a:solidFill>
                <a:latin typeface="Arial"/>
                <a:cs typeface="Arial"/>
              </a:rPr>
              <a:t> </a:t>
            </a:r>
          </a:p>
          <a:p>
            <a:r>
              <a:rPr lang="en-US" b="1" dirty="0" smtClean="0">
                <a:solidFill>
                  <a:srgbClr val="8C8747"/>
                </a:solidFill>
                <a:latin typeface="Arial"/>
                <a:cs typeface="Arial"/>
              </a:rPr>
              <a:t>Declines</a:t>
            </a:r>
            <a:endParaRPr lang="en-US" b="1" dirty="0">
              <a:solidFill>
                <a:srgbClr val="8C8747"/>
              </a:solidFill>
              <a:latin typeface="Arial"/>
              <a:cs typeface="Arial"/>
            </a:endParaRPr>
          </a:p>
        </p:txBody>
      </p:sp>
      <p:sp>
        <p:nvSpPr>
          <p:cNvPr id="36" name="TextBox 35"/>
          <p:cNvSpPr txBox="1"/>
          <p:nvPr/>
        </p:nvSpPr>
        <p:spPr>
          <a:xfrm>
            <a:off x="5037836" y="2987230"/>
            <a:ext cx="2867692" cy="534158"/>
          </a:xfrm>
          <a:prstGeom prst="rect">
            <a:avLst/>
          </a:prstGeom>
          <a:noFill/>
        </p:spPr>
        <p:txBody>
          <a:bodyPr wrap="square" rtlCol="0">
            <a:spAutoFit/>
          </a:bodyPr>
          <a:lstStyle/>
          <a:p>
            <a:pPr>
              <a:tabLst>
                <a:tab pos="228600" algn="l"/>
              </a:tabLst>
            </a:pPr>
            <a:r>
              <a:rPr lang="en-US" dirty="0" smtClean="0">
                <a:solidFill>
                  <a:schemeClr val="accent2"/>
                </a:solidFill>
                <a:latin typeface="Arial"/>
                <a:cs typeface="Arial"/>
              </a:rPr>
              <a:t>—</a:t>
            </a:r>
            <a:r>
              <a:rPr lang="en-US" b="1" dirty="0" smtClean="0">
                <a:solidFill>
                  <a:schemeClr val="accent2"/>
                </a:solidFill>
                <a:latin typeface="Arial"/>
                <a:cs typeface="Arial"/>
              </a:rPr>
              <a:t>Cellular Purification 	Declines</a:t>
            </a:r>
            <a:endParaRPr lang="en-US" b="1" dirty="0">
              <a:solidFill>
                <a:schemeClr val="accent2"/>
              </a:solidFill>
              <a:latin typeface="Arial"/>
              <a:cs typeface="Arial"/>
            </a:endParaRPr>
          </a:p>
        </p:txBody>
      </p:sp>
      <p:sp>
        <p:nvSpPr>
          <p:cNvPr id="37" name="TextBox 36"/>
          <p:cNvSpPr txBox="1"/>
          <p:nvPr/>
        </p:nvSpPr>
        <p:spPr>
          <a:xfrm>
            <a:off x="2008406" y="3557198"/>
            <a:ext cx="2708846" cy="534158"/>
          </a:xfrm>
          <a:prstGeom prst="rect">
            <a:avLst/>
          </a:prstGeom>
          <a:noFill/>
        </p:spPr>
        <p:txBody>
          <a:bodyPr wrap="square" rtlCol="0">
            <a:spAutoFit/>
          </a:bodyPr>
          <a:lstStyle/>
          <a:p>
            <a:r>
              <a:rPr lang="en-US" b="1" dirty="0" smtClean="0">
                <a:solidFill>
                  <a:srgbClr val="8C8747"/>
                </a:solidFill>
                <a:latin typeface="Arial"/>
                <a:cs typeface="Arial"/>
              </a:rPr>
              <a:t>Cellular Energy</a:t>
            </a:r>
            <a:r>
              <a:rPr lang="en-US" dirty="0" smtClean="0">
                <a:solidFill>
                  <a:srgbClr val="8C8747"/>
                </a:solidFill>
                <a:latin typeface="Arial"/>
                <a:cs typeface="Arial"/>
              </a:rPr>
              <a:t>—</a:t>
            </a:r>
            <a:r>
              <a:rPr lang="en-US" b="1" dirty="0" smtClean="0">
                <a:solidFill>
                  <a:srgbClr val="8C8747"/>
                </a:solidFill>
                <a:latin typeface="Arial"/>
                <a:cs typeface="Arial"/>
              </a:rPr>
              <a:t> </a:t>
            </a:r>
          </a:p>
          <a:p>
            <a:r>
              <a:rPr lang="en-US" b="1" dirty="0" smtClean="0">
                <a:solidFill>
                  <a:srgbClr val="8C8747"/>
                </a:solidFill>
                <a:latin typeface="Arial"/>
                <a:cs typeface="Arial"/>
              </a:rPr>
              <a:t>Declines</a:t>
            </a:r>
            <a:endParaRPr lang="en-US" b="1" dirty="0">
              <a:solidFill>
                <a:srgbClr val="8C8747"/>
              </a:solidFill>
              <a:latin typeface="Arial"/>
              <a:cs typeface="Arial"/>
            </a:endParaRPr>
          </a:p>
        </p:txBody>
      </p:sp>
      <p:sp>
        <p:nvSpPr>
          <p:cNvPr id="38" name="TextBox 37"/>
          <p:cNvSpPr txBox="1"/>
          <p:nvPr/>
        </p:nvSpPr>
        <p:spPr>
          <a:xfrm>
            <a:off x="5064888" y="4030093"/>
            <a:ext cx="2867692" cy="534158"/>
          </a:xfrm>
          <a:prstGeom prst="rect">
            <a:avLst/>
          </a:prstGeom>
          <a:noFill/>
        </p:spPr>
        <p:txBody>
          <a:bodyPr wrap="square" rtlCol="0">
            <a:spAutoFit/>
          </a:bodyPr>
          <a:lstStyle/>
          <a:p>
            <a:pPr>
              <a:tabLst>
                <a:tab pos="228600" algn="l"/>
              </a:tabLst>
            </a:pPr>
            <a:r>
              <a:rPr lang="en-US" dirty="0" smtClean="0">
                <a:solidFill>
                  <a:schemeClr val="accent2"/>
                </a:solidFill>
                <a:latin typeface="Arial"/>
                <a:cs typeface="Arial"/>
              </a:rPr>
              <a:t>—</a:t>
            </a:r>
            <a:r>
              <a:rPr lang="en-US" b="1" dirty="0" smtClean="0">
                <a:solidFill>
                  <a:schemeClr val="accent2"/>
                </a:solidFill>
                <a:latin typeface="Arial"/>
                <a:cs typeface="Arial"/>
              </a:rPr>
              <a:t>Cellular Purification 	Declines</a:t>
            </a:r>
            <a:endParaRPr lang="en-US" b="1" dirty="0">
              <a:solidFill>
                <a:schemeClr val="accent2"/>
              </a:solidFill>
              <a:latin typeface="Arial"/>
              <a:cs typeface="Arial"/>
            </a:endParaRPr>
          </a:p>
        </p:txBody>
      </p:sp>
      <p:sp>
        <p:nvSpPr>
          <p:cNvPr id="39" name="TextBox 38"/>
          <p:cNvSpPr txBox="1"/>
          <p:nvPr/>
        </p:nvSpPr>
        <p:spPr>
          <a:xfrm>
            <a:off x="2034141" y="4576848"/>
            <a:ext cx="2708846" cy="534158"/>
          </a:xfrm>
          <a:prstGeom prst="rect">
            <a:avLst/>
          </a:prstGeom>
          <a:noFill/>
        </p:spPr>
        <p:txBody>
          <a:bodyPr wrap="square" rtlCol="0">
            <a:spAutoFit/>
          </a:bodyPr>
          <a:lstStyle/>
          <a:p>
            <a:r>
              <a:rPr lang="en-US" b="1" dirty="0" smtClean="0">
                <a:solidFill>
                  <a:srgbClr val="8C8747"/>
                </a:solidFill>
                <a:latin typeface="Arial"/>
                <a:cs typeface="Arial"/>
              </a:rPr>
              <a:t>Cellular Energy</a:t>
            </a:r>
            <a:r>
              <a:rPr lang="en-US" dirty="0" smtClean="0">
                <a:solidFill>
                  <a:srgbClr val="8C8747"/>
                </a:solidFill>
                <a:latin typeface="Arial"/>
                <a:cs typeface="Arial"/>
              </a:rPr>
              <a:t>—</a:t>
            </a:r>
            <a:r>
              <a:rPr lang="en-US" b="1" dirty="0" smtClean="0">
                <a:solidFill>
                  <a:srgbClr val="8C8747"/>
                </a:solidFill>
                <a:latin typeface="Arial"/>
                <a:cs typeface="Arial"/>
              </a:rPr>
              <a:t> </a:t>
            </a:r>
          </a:p>
          <a:p>
            <a:r>
              <a:rPr lang="en-US" b="1" dirty="0" smtClean="0">
                <a:solidFill>
                  <a:srgbClr val="8C8747"/>
                </a:solidFill>
                <a:latin typeface="Arial"/>
                <a:cs typeface="Arial"/>
              </a:rPr>
              <a:t>Declines</a:t>
            </a:r>
            <a:endParaRPr lang="en-US" b="1" dirty="0">
              <a:solidFill>
                <a:srgbClr val="8C8747"/>
              </a:solidFill>
              <a:latin typeface="Arial"/>
              <a:cs typeface="Arial"/>
            </a:endParaRPr>
          </a:p>
        </p:txBody>
      </p:sp>
      <p:sp>
        <p:nvSpPr>
          <p:cNvPr id="43" name="TextBox 42"/>
          <p:cNvSpPr txBox="1"/>
          <p:nvPr/>
        </p:nvSpPr>
        <p:spPr>
          <a:xfrm>
            <a:off x="1173889" y="6031468"/>
            <a:ext cx="6816117" cy="369332"/>
          </a:xfrm>
          <a:prstGeom prst="rect">
            <a:avLst/>
          </a:prstGeom>
          <a:noFill/>
        </p:spPr>
        <p:txBody>
          <a:bodyPr wrap="square" rtlCol="0">
            <a:spAutoFit/>
          </a:bodyPr>
          <a:lstStyle/>
          <a:p>
            <a:pPr algn="ctr"/>
            <a:r>
              <a:rPr lang="en-US" b="1" dirty="0" smtClean="0">
                <a:solidFill>
                  <a:schemeClr val="tx1">
                    <a:lumMod val="50000"/>
                    <a:lumOff val="50000"/>
                  </a:schemeClr>
                </a:solidFill>
                <a:latin typeface="Arial Black"/>
                <a:cs typeface="Arial Black"/>
              </a:rPr>
              <a:t>Lose the Ability to Feel Young</a:t>
            </a:r>
            <a:endParaRPr lang="en-US" b="1" dirty="0">
              <a:solidFill>
                <a:schemeClr val="tx1">
                  <a:lumMod val="50000"/>
                  <a:lumOff val="50000"/>
                </a:schemeClr>
              </a:solidFill>
              <a:latin typeface="Arial Black"/>
              <a:cs typeface="Arial Black"/>
            </a:endParaRPr>
          </a:p>
        </p:txBody>
      </p:sp>
      <p:sp>
        <p:nvSpPr>
          <p:cNvPr id="45" name="TextBox 44"/>
          <p:cNvSpPr txBox="1"/>
          <p:nvPr/>
        </p:nvSpPr>
        <p:spPr>
          <a:xfrm>
            <a:off x="5256206" y="5045404"/>
            <a:ext cx="2606993" cy="534158"/>
          </a:xfrm>
          <a:prstGeom prst="rect">
            <a:avLst/>
          </a:prstGeom>
          <a:noFill/>
        </p:spPr>
        <p:txBody>
          <a:bodyPr wrap="square" rtlCol="0">
            <a:spAutoFit/>
          </a:bodyPr>
          <a:lstStyle/>
          <a:p>
            <a:pPr>
              <a:tabLst>
                <a:tab pos="228600" algn="l"/>
              </a:tabLst>
            </a:pPr>
            <a:r>
              <a:rPr lang="en-US" dirty="0" smtClean="0">
                <a:solidFill>
                  <a:schemeClr val="accent2"/>
                </a:solidFill>
                <a:latin typeface="Arial"/>
                <a:cs typeface="Arial"/>
              </a:rPr>
              <a:t>—</a:t>
            </a:r>
            <a:r>
              <a:rPr lang="en-US" b="1" dirty="0" smtClean="0">
                <a:solidFill>
                  <a:schemeClr val="accent2"/>
                </a:solidFill>
                <a:latin typeface="Arial"/>
                <a:cs typeface="Arial"/>
              </a:rPr>
              <a:t>Cellular Purification 	Declines</a:t>
            </a:r>
            <a:endParaRPr lang="en-US" b="1" dirty="0">
              <a:solidFill>
                <a:schemeClr val="accent2"/>
              </a:solidFill>
              <a:latin typeface="Arial"/>
              <a:cs typeface="Arial"/>
            </a:endParaRPr>
          </a:p>
        </p:txBody>
      </p:sp>
      <p:sp>
        <p:nvSpPr>
          <p:cNvPr id="50" name="Freeform 49"/>
          <p:cNvSpPr/>
          <p:nvPr/>
        </p:nvSpPr>
        <p:spPr>
          <a:xfrm rot="5400000">
            <a:off x="2352507" y="2883818"/>
            <a:ext cx="4571692" cy="1337486"/>
          </a:xfrm>
          <a:custGeom>
            <a:avLst/>
            <a:gdLst>
              <a:gd name="connsiteX0" fmla="*/ 36999 w 9099953"/>
              <a:gd name="connsiteY0" fmla="*/ 320657 h 2702678"/>
              <a:gd name="connsiteX1" fmla="*/ 47570 w 9099953"/>
              <a:gd name="connsiteY1" fmla="*/ 2271025 h 2702678"/>
              <a:gd name="connsiteX2" fmla="*/ 52856 w 9099953"/>
              <a:gd name="connsiteY2" fmla="*/ 2567016 h 2702678"/>
              <a:gd name="connsiteX3" fmla="*/ 47570 w 9099953"/>
              <a:gd name="connsiteY3" fmla="*/ 2683298 h 2702678"/>
              <a:gd name="connsiteX4" fmla="*/ 105711 w 9099953"/>
              <a:gd name="connsiteY4" fmla="*/ 2678012 h 2702678"/>
              <a:gd name="connsiteX5" fmla="*/ 681836 w 9099953"/>
              <a:gd name="connsiteY5" fmla="*/ 2535303 h 2702678"/>
              <a:gd name="connsiteX6" fmla="*/ 1802372 w 9099953"/>
              <a:gd name="connsiteY6" fmla="*/ 2286882 h 2702678"/>
              <a:gd name="connsiteX7" fmla="*/ 3277041 w 9099953"/>
              <a:gd name="connsiteY7" fmla="*/ 2059603 h 2702678"/>
              <a:gd name="connsiteX8" fmla="*/ 4693568 w 9099953"/>
              <a:gd name="connsiteY8" fmla="*/ 1901037 h 2702678"/>
              <a:gd name="connsiteX9" fmla="*/ 6215806 w 9099953"/>
              <a:gd name="connsiteY9" fmla="*/ 1800611 h 2702678"/>
              <a:gd name="connsiteX10" fmla="*/ 7399769 w 9099953"/>
              <a:gd name="connsiteY10" fmla="*/ 1753041 h 2702678"/>
              <a:gd name="connsiteX11" fmla="*/ 7896611 w 9099953"/>
              <a:gd name="connsiteY11" fmla="*/ 1747756 h 2702678"/>
              <a:gd name="connsiteX12" fmla="*/ 7965323 w 9099953"/>
              <a:gd name="connsiteY12" fmla="*/ 1747756 h 2702678"/>
              <a:gd name="connsiteX13" fmla="*/ 7981179 w 9099953"/>
              <a:gd name="connsiteY13" fmla="*/ 1747756 h 2702678"/>
              <a:gd name="connsiteX14" fmla="*/ 7991750 w 9099953"/>
              <a:gd name="connsiteY14" fmla="*/ 1753041 h 2702678"/>
              <a:gd name="connsiteX15" fmla="*/ 7991750 w 9099953"/>
              <a:gd name="connsiteY15" fmla="*/ 2160029 h 2702678"/>
              <a:gd name="connsiteX16" fmla="*/ 7997036 w 9099953"/>
              <a:gd name="connsiteY16" fmla="*/ 2239312 h 2702678"/>
              <a:gd name="connsiteX17" fmla="*/ 7997036 w 9099953"/>
              <a:gd name="connsiteY17" fmla="*/ 2281596 h 2702678"/>
              <a:gd name="connsiteX18" fmla="*/ 7997036 w 9099953"/>
              <a:gd name="connsiteY18" fmla="*/ 2313309 h 2702678"/>
              <a:gd name="connsiteX19" fmla="*/ 8049891 w 9099953"/>
              <a:gd name="connsiteY19" fmla="*/ 2265740 h 2702678"/>
              <a:gd name="connsiteX20" fmla="*/ 8430451 w 9099953"/>
              <a:gd name="connsiteY20" fmla="*/ 1996177 h 2702678"/>
              <a:gd name="connsiteX21" fmla="*/ 8943149 w 9099953"/>
              <a:gd name="connsiteY21" fmla="*/ 1610331 h 2702678"/>
              <a:gd name="connsiteX22" fmla="*/ 9043575 w 9099953"/>
              <a:gd name="connsiteY22" fmla="*/ 1546905 h 2702678"/>
              <a:gd name="connsiteX23" fmla="*/ 9070002 w 9099953"/>
              <a:gd name="connsiteY23" fmla="*/ 1509906 h 2702678"/>
              <a:gd name="connsiteX24" fmla="*/ 9070002 w 9099953"/>
              <a:gd name="connsiteY24" fmla="*/ 1504620 h 2702678"/>
              <a:gd name="connsiteX25" fmla="*/ 9001290 w 9099953"/>
              <a:gd name="connsiteY25" fmla="*/ 1446479 h 2702678"/>
              <a:gd name="connsiteX26" fmla="*/ 8478021 w 9099953"/>
              <a:gd name="connsiteY26" fmla="*/ 1071205 h 2702678"/>
              <a:gd name="connsiteX27" fmla="*/ 8023464 w 9099953"/>
              <a:gd name="connsiteY27" fmla="*/ 732930 h 2702678"/>
              <a:gd name="connsiteX28" fmla="*/ 7991750 w 9099953"/>
              <a:gd name="connsiteY28" fmla="*/ 722359 h 2702678"/>
              <a:gd name="connsiteX29" fmla="*/ 7986465 w 9099953"/>
              <a:gd name="connsiteY29" fmla="*/ 764644 h 2702678"/>
              <a:gd name="connsiteX30" fmla="*/ 7981179 w 9099953"/>
              <a:gd name="connsiteY30" fmla="*/ 1050063 h 2702678"/>
              <a:gd name="connsiteX31" fmla="*/ 7975894 w 9099953"/>
              <a:gd name="connsiteY31" fmla="*/ 1213915 h 2702678"/>
              <a:gd name="connsiteX32" fmla="*/ 7975894 w 9099953"/>
              <a:gd name="connsiteY32" fmla="*/ 1250914 h 2702678"/>
              <a:gd name="connsiteX33" fmla="*/ 7938895 w 9099953"/>
              <a:gd name="connsiteY33" fmla="*/ 1256200 h 2702678"/>
              <a:gd name="connsiteX34" fmla="*/ 7706331 w 9099953"/>
              <a:gd name="connsiteY34" fmla="*/ 1250914 h 2702678"/>
              <a:gd name="connsiteX35" fmla="*/ 6421942 w 9099953"/>
              <a:gd name="connsiteY35" fmla="*/ 1240343 h 2702678"/>
              <a:gd name="connsiteX36" fmla="*/ 5132268 w 9099953"/>
              <a:gd name="connsiteY36" fmla="*/ 1166345 h 2702678"/>
              <a:gd name="connsiteX37" fmla="*/ 3504319 w 9099953"/>
              <a:gd name="connsiteY37" fmla="*/ 986637 h 2702678"/>
              <a:gd name="connsiteX38" fmla="*/ 1945082 w 9099953"/>
              <a:gd name="connsiteY38" fmla="*/ 727645 h 2702678"/>
              <a:gd name="connsiteX39" fmla="*/ 829831 w 9099953"/>
              <a:gd name="connsiteY39" fmla="*/ 495081 h 2702678"/>
              <a:gd name="connsiteX40" fmla="*/ 200851 w 9099953"/>
              <a:gd name="connsiteY40" fmla="*/ 347085 h 2702678"/>
              <a:gd name="connsiteX41" fmla="*/ 36999 w 9099953"/>
              <a:gd name="connsiteY41" fmla="*/ 320657 h 270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099953" h="2702678">
                <a:moveTo>
                  <a:pt x="36999" y="320657"/>
                </a:moveTo>
                <a:cubicBezTo>
                  <a:pt x="11452" y="641314"/>
                  <a:pt x="44927" y="1896632"/>
                  <a:pt x="47570" y="2271025"/>
                </a:cubicBezTo>
                <a:cubicBezTo>
                  <a:pt x="50213" y="2645418"/>
                  <a:pt x="52856" y="2498304"/>
                  <a:pt x="52856" y="2567016"/>
                </a:cubicBezTo>
                <a:cubicBezTo>
                  <a:pt x="52856" y="2635728"/>
                  <a:pt x="38761" y="2664799"/>
                  <a:pt x="47570" y="2683298"/>
                </a:cubicBezTo>
                <a:cubicBezTo>
                  <a:pt x="56379" y="2701797"/>
                  <a:pt x="0" y="2702678"/>
                  <a:pt x="105711" y="2678012"/>
                </a:cubicBezTo>
                <a:cubicBezTo>
                  <a:pt x="211422" y="2653346"/>
                  <a:pt x="681836" y="2535303"/>
                  <a:pt x="681836" y="2535303"/>
                </a:cubicBezTo>
                <a:cubicBezTo>
                  <a:pt x="964613" y="2470115"/>
                  <a:pt x="1369838" y="2366165"/>
                  <a:pt x="1802372" y="2286882"/>
                </a:cubicBezTo>
                <a:cubicBezTo>
                  <a:pt x="2234906" y="2207599"/>
                  <a:pt x="2795175" y="2123910"/>
                  <a:pt x="3277041" y="2059603"/>
                </a:cubicBezTo>
                <a:cubicBezTo>
                  <a:pt x="3758907" y="1995296"/>
                  <a:pt x="4203774" y="1944202"/>
                  <a:pt x="4693568" y="1901037"/>
                </a:cubicBezTo>
                <a:cubicBezTo>
                  <a:pt x="5183362" y="1857872"/>
                  <a:pt x="5764773" y="1825277"/>
                  <a:pt x="6215806" y="1800611"/>
                </a:cubicBezTo>
                <a:cubicBezTo>
                  <a:pt x="6666839" y="1775945"/>
                  <a:pt x="7119635" y="1761850"/>
                  <a:pt x="7399769" y="1753041"/>
                </a:cubicBezTo>
                <a:cubicBezTo>
                  <a:pt x="7679903" y="1744232"/>
                  <a:pt x="7896611" y="1747756"/>
                  <a:pt x="7896611" y="1747756"/>
                </a:cubicBezTo>
                <a:lnTo>
                  <a:pt x="7965323" y="1747756"/>
                </a:lnTo>
                <a:cubicBezTo>
                  <a:pt x="7979418" y="1747756"/>
                  <a:pt x="7976775" y="1746875"/>
                  <a:pt x="7981179" y="1747756"/>
                </a:cubicBezTo>
                <a:cubicBezTo>
                  <a:pt x="7985584" y="1748637"/>
                  <a:pt x="7989988" y="1684329"/>
                  <a:pt x="7991750" y="1753041"/>
                </a:cubicBezTo>
                <a:cubicBezTo>
                  <a:pt x="7993512" y="1821753"/>
                  <a:pt x="7990869" y="2078984"/>
                  <a:pt x="7991750" y="2160029"/>
                </a:cubicBezTo>
                <a:cubicBezTo>
                  <a:pt x="7992631" y="2241074"/>
                  <a:pt x="7996155" y="2219051"/>
                  <a:pt x="7997036" y="2239312"/>
                </a:cubicBezTo>
                <a:cubicBezTo>
                  <a:pt x="7997917" y="2259573"/>
                  <a:pt x="7997036" y="2281596"/>
                  <a:pt x="7997036" y="2281596"/>
                </a:cubicBezTo>
                <a:cubicBezTo>
                  <a:pt x="7997036" y="2293929"/>
                  <a:pt x="7988227" y="2315952"/>
                  <a:pt x="7997036" y="2313309"/>
                </a:cubicBezTo>
                <a:cubicBezTo>
                  <a:pt x="8005845" y="2310666"/>
                  <a:pt x="7977655" y="2318595"/>
                  <a:pt x="8049891" y="2265740"/>
                </a:cubicBezTo>
                <a:cubicBezTo>
                  <a:pt x="8122127" y="2212885"/>
                  <a:pt x="8281575" y="2105412"/>
                  <a:pt x="8430451" y="1996177"/>
                </a:cubicBezTo>
                <a:cubicBezTo>
                  <a:pt x="8579327" y="1886942"/>
                  <a:pt x="8840962" y="1685210"/>
                  <a:pt x="8943149" y="1610331"/>
                </a:cubicBezTo>
                <a:cubicBezTo>
                  <a:pt x="9045336" y="1535452"/>
                  <a:pt x="9022433" y="1563642"/>
                  <a:pt x="9043575" y="1546905"/>
                </a:cubicBezTo>
                <a:cubicBezTo>
                  <a:pt x="9064717" y="1530168"/>
                  <a:pt x="9065598" y="1516954"/>
                  <a:pt x="9070002" y="1509906"/>
                </a:cubicBezTo>
                <a:cubicBezTo>
                  <a:pt x="9074407" y="1502859"/>
                  <a:pt x="9081454" y="1515191"/>
                  <a:pt x="9070002" y="1504620"/>
                </a:cubicBezTo>
                <a:cubicBezTo>
                  <a:pt x="9058550" y="1494049"/>
                  <a:pt x="9099953" y="1518715"/>
                  <a:pt x="9001290" y="1446479"/>
                </a:cubicBezTo>
                <a:cubicBezTo>
                  <a:pt x="8902627" y="1374243"/>
                  <a:pt x="8640992" y="1190130"/>
                  <a:pt x="8478021" y="1071205"/>
                </a:cubicBezTo>
                <a:cubicBezTo>
                  <a:pt x="8315050" y="952280"/>
                  <a:pt x="8104509" y="791071"/>
                  <a:pt x="8023464" y="732930"/>
                </a:cubicBezTo>
                <a:cubicBezTo>
                  <a:pt x="7942419" y="674789"/>
                  <a:pt x="7997916" y="717073"/>
                  <a:pt x="7991750" y="722359"/>
                </a:cubicBezTo>
                <a:cubicBezTo>
                  <a:pt x="7985584" y="727645"/>
                  <a:pt x="7988227" y="710027"/>
                  <a:pt x="7986465" y="764644"/>
                </a:cubicBezTo>
                <a:cubicBezTo>
                  <a:pt x="7984703" y="819261"/>
                  <a:pt x="7982941" y="975185"/>
                  <a:pt x="7981179" y="1050063"/>
                </a:cubicBezTo>
                <a:cubicBezTo>
                  <a:pt x="7979417" y="1124941"/>
                  <a:pt x="7976775" y="1180440"/>
                  <a:pt x="7975894" y="1213915"/>
                </a:cubicBezTo>
                <a:cubicBezTo>
                  <a:pt x="7975013" y="1247390"/>
                  <a:pt x="7982061" y="1243867"/>
                  <a:pt x="7975894" y="1250914"/>
                </a:cubicBezTo>
                <a:cubicBezTo>
                  <a:pt x="7969728" y="1257962"/>
                  <a:pt x="7983822" y="1256200"/>
                  <a:pt x="7938895" y="1256200"/>
                </a:cubicBezTo>
                <a:cubicBezTo>
                  <a:pt x="7893968" y="1256200"/>
                  <a:pt x="7706331" y="1250914"/>
                  <a:pt x="7706331" y="1250914"/>
                </a:cubicBezTo>
                <a:lnTo>
                  <a:pt x="6421942" y="1240343"/>
                </a:lnTo>
                <a:cubicBezTo>
                  <a:pt x="5992932" y="1226248"/>
                  <a:pt x="5618539" y="1208629"/>
                  <a:pt x="5132268" y="1166345"/>
                </a:cubicBezTo>
                <a:cubicBezTo>
                  <a:pt x="4645997" y="1124061"/>
                  <a:pt x="4035517" y="1059754"/>
                  <a:pt x="3504319" y="986637"/>
                </a:cubicBezTo>
                <a:cubicBezTo>
                  <a:pt x="2973121" y="913520"/>
                  <a:pt x="2390830" y="809571"/>
                  <a:pt x="1945082" y="727645"/>
                </a:cubicBezTo>
                <a:cubicBezTo>
                  <a:pt x="1499334" y="645719"/>
                  <a:pt x="1120536" y="558508"/>
                  <a:pt x="829831" y="495081"/>
                </a:cubicBezTo>
                <a:cubicBezTo>
                  <a:pt x="539126" y="431654"/>
                  <a:pt x="331228" y="375275"/>
                  <a:pt x="200851" y="347085"/>
                </a:cubicBezTo>
                <a:cubicBezTo>
                  <a:pt x="70474" y="318895"/>
                  <a:pt x="62546" y="0"/>
                  <a:pt x="36999" y="320657"/>
                </a:cubicBezTo>
                <a:close/>
              </a:path>
            </a:pathLst>
          </a:custGeom>
          <a:gradFill flip="none" rotWithShape="1">
            <a:gsLst>
              <a:gs pos="2000">
                <a:schemeClr val="bg1">
                  <a:lumMod val="85000"/>
                  <a:alpha val="0"/>
                </a:schemeClr>
              </a:gs>
              <a:gs pos="12000">
                <a:schemeClr val="bg1">
                  <a:lumMod val="75000"/>
                  <a:alpha val="68000"/>
                </a:schemeClr>
              </a:gs>
              <a:gs pos="60000">
                <a:schemeClr val="tx1">
                  <a:lumMod val="65000"/>
                  <a:lumOff val="35000"/>
                  <a:alpha val="78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downward spiral 2b.png"/>
          <p:cNvPicPr>
            <a:picLocks noChangeAspect="1"/>
          </p:cNvPicPr>
          <p:nvPr/>
        </p:nvPicPr>
        <p:blipFill>
          <a:blip r:embed="rId11" cstate="print">
            <a:clrChange>
              <a:clrFrom>
                <a:srgbClr val="FFFFFF"/>
              </a:clrFrom>
              <a:clrTo>
                <a:srgbClr val="FFFFFF">
                  <a:alpha val="0"/>
                </a:srgbClr>
              </a:clrTo>
            </a:clrChange>
          </a:blip>
          <a:stretch>
            <a:fillRect/>
          </a:stretch>
        </p:blipFill>
        <p:spPr>
          <a:xfrm>
            <a:off x="4486902" y="2056409"/>
            <a:ext cx="707442" cy="491362"/>
          </a:xfrm>
          <a:prstGeom prst="rect">
            <a:avLst/>
          </a:prstGeom>
        </p:spPr>
      </p:pic>
      <p:pic>
        <p:nvPicPr>
          <p:cNvPr id="22" name="Picture 21" descr="downward spiral 3a.png"/>
          <p:cNvPicPr>
            <a:picLocks noChangeAspect="1"/>
          </p:cNvPicPr>
          <p:nvPr/>
        </p:nvPicPr>
        <p:blipFill>
          <a:blip r:embed="rId12" cstate="print">
            <a:clrChange>
              <a:clrFrom>
                <a:srgbClr val="FFFFFF"/>
              </a:clrFrom>
              <a:clrTo>
                <a:srgbClr val="FFFFFF">
                  <a:alpha val="0"/>
                </a:srgbClr>
              </a:clrTo>
            </a:clrChange>
          </a:blip>
          <a:stretch>
            <a:fillRect/>
          </a:stretch>
        </p:blipFill>
        <p:spPr>
          <a:xfrm>
            <a:off x="4054141" y="2343068"/>
            <a:ext cx="510631" cy="433555"/>
          </a:xfrm>
          <a:prstGeom prst="rect">
            <a:avLst/>
          </a:prstGeom>
        </p:spPr>
      </p:pic>
      <p:pic>
        <p:nvPicPr>
          <p:cNvPr id="25" name="Picture 24" descr="downward spiral 4b.png"/>
          <p:cNvPicPr>
            <a:picLocks noChangeAspect="1"/>
          </p:cNvPicPr>
          <p:nvPr/>
        </p:nvPicPr>
        <p:blipFill>
          <a:blip r:embed="rId13" cstate="print">
            <a:clrChange>
              <a:clrFrom>
                <a:srgbClr val="FFFFFF"/>
              </a:clrFrom>
              <a:clrTo>
                <a:srgbClr val="FFFFFF">
                  <a:alpha val="0"/>
                </a:srgbClr>
              </a:clrTo>
            </a:clrChange>
          </a:blip>
          <a:stretch>
            <a:fillRect/>
          </a:stretch>
        </p:blipFill>
        <p:spPr>
          <a:xfrm>
            <a:off x="4498857" y="3144355"/>
            <a:ext cx="604407" cy="446033"/>
          </a:xfrm>
          <a:prstGeom prst="rect">
            <a:avLst/>
          </a:prstGeom>
        </p:spPr>
      </p:pic>
      <p:pic>
        <p:nvPicPr>
          <p:cNvPr id="26" name="Picture 25" descr="downward spiral 5a.png"/>
          <p:cNvPicPr>
            <a:picLocks noChangeAspect="1"/>
          </p:cNvPicPr>
          <p:nvPr/>
        </p:nvPicPr>
        <p:blipFill>
          <a:blip r:embed="rId14" cstate="print">
            <a:clrChange>
              <a:clrFrom>
                <a:srgbClr val="FFFFFF"/>
              </a:clrFrom>
              <a:clrTo>
                <a:srgbClr val="FFFFFF">
                  <a:alpha val="0"/>
                </a:srgbClr>
              </a:clrTo>
            </a:clrChange>
          </a:blip>
          <a:stretch>
            <a:fillRect/>
          </a:stretch>
        </p:blipFill>
        <p:spPr>
          <a:xfrm>
            <a:off x="4032730" y="3387540"/>
            <a:ext cx="546853" cy="421993"/>
          </a:xfrm>
          <a:prstGeom prst="rect">
            <a:avLst/>
          </a:prstGeom>
        </p:spPr>
      </p:pic>
      <p:pic>
        <p:nvPicPr>
          <p:cNvPr id="29" name="Picture 28" descr="downward spiral 6b.png"/>
          <p:cNvPicPr>
            <a:picLocks noChangeAspect="1"/>
          </p:cNvPicPr>
          <p:nvPr/>
        </p:nvPicPr>
        <p:blipFill>
          <a:blip r:embed="rId15" cstate="print">
            <a:clrChange>
              <a:clrFrom>
                <a:srgbClr val="FFFFFF"/>
              </a:clrFrom>
              <a:clrTo>
                <a:srgbClr val="FFFFFF">
                  <a:alpha val="0"/>
                </a:srgbClr>
              </a:clrTo>
            </a:clrChange>
          </a:blip>
          <a:stretch>
            <a:fillRect/>
          </a:stretch>
        </p:blipFill>
        <p:spPr>
          <a:xfrm>
            <a:off x="4521951" y="4202842"/>
            <a:ext cx="598300" cy="423225"/>
          </a:xfrm>
          <a:prstGeom prst="rect">
            <a:avLst/>
          </a:prstGeom>
        </p:spPr>
      </p:pic>
      <p:pic>
        <p:nvPicPr>
          <p:cNvPr id="30" name="Picture 29" descr="downward spiral 7a.png"/>
          <p:cNvPicPr>
            <a:picLocks noChangeAspect="1"/>
          </p:cNvPicPr>
          <p:nvPr/>
        </p:nvPicPr>
        <p:blipFill>
          <a:blip r:embed="rId16" cstate="print">
            <a:clrChange>
              <a:clrFrom>
                <a:srgbClr val="FFFFFF"/>
              </a:clrFrom>
              <a:clrTo>
                <a:srgbClr val="FFFFFF">
                  <a:alpha val="0"/>
                </a:srgbClr>
              </a:clrTo>
            </a:clrChange>
          </a:blip>
          <a:stretch>
            <a:fillRect/>
          </a:stretch>
        </p:blipFill>
        <p:spPr>
          <a:xfrm>
            <a:off x="4043434" y="4397876"/>
            <a:ext cx="582292" cy="462458"/>
          </a:xfrm>
          <a:prstGeom prst="rect">
            <a:avLst/>
          </a:prstGeom>
        </p:spPr>
      </p:pic>
    </p:spTree>
    <p:extLst>
      <p:ext uri="{BB962C8B-B14F-4D97-AF65-F5344CB8AC3E}">
        <p14:creationId xmlns="" xmlns:p14="http://schemas.microsoft.com/office/powerpoint/2010/main" val="86539202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par>
                          <p:cTn id="28" fill="hold">
                            <p:stCondLst>
                              <p:cond delay="3000"/>
                            </p:stCondLst>
                            <p:childTnLst>
                              <p:par>
                                <p:cTn id="29" presetID="9" presetClass="exit" presetSubtype="0" fill="hold" grpId="1" nodeType="afterEffect">
                                  <p:stCondLst>
                                    <p:cond delay="0"/>
                                  </p:stCondLst>
                                  <p:childTnLst>
                                    <p:animEffect transition="out" filter="dissolv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9" presetClass="exit" presetSubtype="0" fill="hold" grpId="1" nodeType="withEffect">
                                  <p:stCondLst>
                                    <p:cond delay="0"/>
                                  </p:stCondLst>
                                  <p:childTnLst>
                                    <p:animEffect transition="out" filter="dissolve">
                                      <p:cBhvr>
                                        <p:cTn id="47" dur="500"/>
                                        <p:tgtEl>
                                          <p:spTgt spid="34"/>
                                        </p:tgtEl>
                                      </p:cBhvr>
                                    </p:animEffect>
                                    <p:set>
                                      <p:cBhvr>
                                        <p:cTn id="48" dur="1" fill="hold">
                                          <p:stCondLst>
                                            <p:cond delay="499"/>
                                          </p:stCondLst>
                                        </p:cTn>
                                        <p:tgtEl>
                                          <p:spTgt spid="34"/>
                                        </p:tgtEl>
                                        <p:attrNameLst>
                                          <p:attrName>style.visibility</p:attrName>
                                        </p:attrNameLst>
                                      </p:cBhvr>
                                      <p:to>
                                        <p:strVal val="hidden"/>
                                      </p:to>
                                    </p:set>
                                  </p:childTnLst>
                                </p:cTn>
                              </p:par>
                            </p:childTnLst>
                          </p:cTn>
                        </p:par>
                        <p:par>
                          <p:cTn id="49" fill="hold">
                            <p:stCondLst>
                              <p:cond delay="4500"/>
                            </p:stCondLst>
                            <p:childTnLst>
                              <p:par>
                                <p:cTn id="50" presetID="22" presetClass="entr" presetSubtype="2"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right)">
                                      <p:cBhvr>
                                        <p:cTn id="52" dur="500"/>
                                        <p:tgtEl>
                                          <p:spTgt spid="25"/>
                                        </p:tgtEl>
                                      </p:cBhvr>
                                    </p:animEffect>
                                  </p:childTnLst>
                                </p:cTn>
                              </p:par>
                            </p:childTnLst>
                          </p:cTn>
                        </p:par>
                        <p:par>
                          <p:cTn id="53" fill="hold">
                            <p:stCondLst>
                              <p:cond delay="50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9" presetClass="exit" presetSubtype="0" fill="hold" grpId="1" nodeType="withEffect">
                                  <p:stCondLst>
                                    <p:cond delay="0"/>
                                  </p:stCondLst>
                                  <p:childTnLst>
                                    <p:animEffect transition="out" filter="dissolve">
                                      <p:cBhvr>
                                        <p:cTn id="65" dur="500"/>
                                        <p:tgtEl>
                                          <p:spTgt spid="35"/>
                                        </p:tgtEl>
                                      </p:cBhvr>
                                    </p:animEffect>
                                    <p:set>
                                      <p:cBhvr>
                                        <p:cTn id="66" dur="1" fill="hold">
                                          <p:stCondLst>
                                            <p:cond delay="499"/>
                                          </p:stCondLst>
                                        </p:cTn>
                                        <p:tgtEl>
                                          <p:spTgt spid="35"/>
                                        </p:tgtEl>
                                        <p:attrNameLst>
                                          <p:attrName>style.visibility</p:attrName>
                                        </p:attrNameLst>
                                      </p:cBhvr>
                                      <p:to>
                                        <p:strVal val="hidden"/>
                                      </p:to>
                                    </p:se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par>
                          <p:cTn id="74" fill="hold">
                            <p:stCondLst>
                              <p:cond delay="6500"/>
                            </p:stCondLst>
                            <p:childTnLst>
                              <p:par>
                                <p:cTn id="75" presetID="22" presetClass="entr" presetSubtype="2"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right)">
                                      <p:cBhvr>
                                        <p:cTn id="77" dur="500"/>
                                        <p:tgtEl>
                                          <p:spTgt spid="29"/>
                                        </p:tgtEl>
                                      </p:cBhvr>
                                    </p:animEffect>
                                  </p:childTnLst>
                                </p:cTn>
                              </p:par>
                              <p:par>
                                <p:cTn id="78" presetID="9" presetClass="exit" presetSubtype="0" fill="hold" grpId="1" nodeType="withEffect">
                                  <p:stCondLst>
                                    <p:cond delay="0"/>
                                  </p:stCondLst>
                                  <p:childTnLst>
                                    <p:animEffect transition="out" filter="dissolve">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childTnLst>
                          </p:cTn>
                        </p:par>
                        <p:par>
                          <p:cTn id="81" fill="hold">
                            <p:stCondLst>
                              <p:cond delay="7000"/>
                            </p:stCondLst>
                            <p:childTnLst>
                              <p:par>
                                <p:cTn id="82" presetID="22" presetClass="entr" presetSubtype="2"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right)">
                                      <p:cBhvr>
                                        <p:cTn id="84" dur="500"/>
                                        <p:tgtEl>
                                          <p:spTgt spid="3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9" presetClass="exit" presetSubtype="0" fill="hold" grpId="1" nodeType="withEffect">
                                  <p:stCondLst>
                                    <p:cond delay="0"/>
                                  </p:stCondLst>
                                  <p:childTnLst>
                                    <p:animEffect transition="out" filter="dissolve">
                                      <p:cBhvr>
                                        <p:cTn id="89" dur="500"/>
                                        <p:tgtEl>
                                          <p:spTgt spid="37"/>
                                        </p:tgtEl>
                                      </p:cBhvr>
                                    </p:animEffect>
                                    <p:set>
                                      <p:cBhvr>
                                        <p:cTn id="90" dur="1" fill="hold">
                                          <p:stCondLst>
                                            <p:cond delay="499"/>
                                          </p:stCondLst>
                                        </p:cTn>
                                        <p:tgtEl>
                                          <p:spTgt spid="37"/>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childTnLst>
                          </p:cTn>
                        </p:par>
                        <p:par>
                          <p:cTn id="94" fill="hold">
                            <p:stCondLst>
                              <p:cond delay="75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up)">
                                      <p:cBhvr>
                                        <p:cTn id="101" dur="500"/>
                                        <p:tgtEl>
                                          <p:spTgt spid="32"/>
                                        </p:tgtEl>
                                      </p:cBhvr>
                                    </p:animEffect>
                                  </p:childTnLst>
                                </p:cTn>
                              </p:par>
                            </p:childTnLst>
                          </p:cTn>
                        </p:par>
                        <p:par>
                          <p:cTn id="102" fill="hold">
                            <p:stCondLst>
                              <p:cond delay="8500"/>
                            </p:stCondLst>
                            <p:childTnLst>
                              <p:par>
                                <p:cTn id="103" presetID="10" presetClass="entr" presetSubtype="0"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childTnLst>
                          </p:cTn>
                        </p:par>
                        <p:par>
                          <p:cTn id="106" fill="hold">
                            <p:stCondLst>
                              <p:cond delay="9000"/>
                            </p:stCondLst>
                            <p:childTnLst>
                              <p:par>
                                <p:cTn id="107" presetID="22" presetClass="entr" presetSubtype="1" fill="hold" grpId="0" nodeType="after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up)">
                                      <p:cBhvr>
                                        <p:cTn id="109" dur="500"/>
                                        <p:tgtEl>
                                          <p:spTgt spid="50"/>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P spid="35" grpId="0"/>
      <p:bldP spid="35" grpId="1"/>
      <p:bldP spid="36" grpId="0"/>
      <p:bldP spid="36" grpId="1"/>
      <p:bldP spid="37" grpId="0"/>
      <p:bldP spid="37" grpId="1"/>
      <p:bldP spid="38" grpId="0"/>
      <p:bldP spid="38" grpId="1"/>
      <p:bldP spid="39" grpId="0"/>
      <p:bldP spid="43" grpId="0"/>
      <p:bldP spid="45" grpId="0"/>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p:cNvSpPr>
            <a:spLocks noGrp="1"/>
          </p:cNvSpPr>
          <p:nvPr>
            <p:ph type="title"/>
          </p:nvPr>
        </p:nvSpPr>
        <p:spPr>
          <a:xfrm>
            <a:off x="1820332" y="497522"/>
            <a:ext cx="7594601" cy="1036638"/>
          </a:xfrm>
        </p:spPr>
        <p:txBody>
          <a:bodyPr anchor="t">
            <a:noAutofit/>
          </a:bodyPr>
          <a:lstStyle/>
          <a:p>
            <a:pPr algn="l"/>
            <a:r>
              <a:rPr lang="en-US" sz="3000" b="1" dirty="0" smtClean="0">
                <a:solidFill>
                  <a:srgbClr val="008AB0"/>
                </a:solidFill>
                <a:latin typeface="Arial" pitchFamily="34" charset="0"/>
                <a:cs typeface="Arial" pitchFamily="34" charset="0"/>
              </a:rPr>
              <a:t>THE KEY TO YOUTH IS IN OUR GENES</a:t>
            </a:r>
            <a:endParaRPr lang="en-US" sz="3000" b="1" dirty="0">
              <a:solidFill>
                <a:srgbClr val="0070C0"/>
              </a:solidFill>
              <a:latin typeface="Arial" pitchFamily="34" charset="0"/>
              <a:cs typeface="Arial" pitchFamily="34" charset="0"/>
            </a:endParaRPr>
          </a:p>
        </p:txBody>
      </p:sp>
      <p:pic>
        <p:nvPicPr>
          <p:cNvPr id="7" name="Picture 6" descr="Target Illustration p3.pdf"/>
          <p:cNvPicPr>
            <a:picLocks noChangeAspect="1"/>
          </p:cNvPicPr>
          <p:nvPr/>
        </p:nvPicPr>
        <p:blipFill>
          <a:blip r:embed="rId3" cstate="print"/>
          <a:srcRect l="2659" t="4662" r="7016" b="13083"/>
          <a:stretch>
            <a:fillRect/>
          </a:stretch>
        </p:blipFill>
        <p:spPr>
          <a:xfrm>
            <a:off x="1159932" y="1447799"/>
            <a:ext cx="6460067" cy="4631267"/>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10200001.silo shadow.jpg"/>
          <p:cNvPicPr>
            <a:picLocks noChangeAspect="1"/>
          </p:cNvPicPr>
          <p:nvPr/>
        </p:nvPicPr>
        <p:blipFill>
          <a:blip r:embed="rId3" cstate="print"/>
          <a:srcRect/>
          <a:stretch>
            <a:fillRect/>
          </a:stretch>
        </p:blipFill>
        <p:spPr>
          <a:xfrm>
            <a:off x="4626894" y="2065867"/>
            <a:ext cx="4517106" cy="4792133"/>
          </a:xfrm>
          <a:prstGeom prst="rect">
            <a:avLst/>
          </a:prstGeom>
        </p:spPr>
      </p:pic>
      <p:sp>
        <p:nvSpPr>
          <p:cNvPr id="44033" name="Title 1"/>
          <p:cNvSpPr>
            <a:spLocks noGrp="1"/>
          </p:cNvSpPr>
          <p:nvPr>
            <p:ph type="title"/>
          </p:nvPr>
        </p:nvSpPr>
        <p:spPr>
          <a:xfrm>
            <a:off x="1845732" y="274638"/>
            <a:ext cx="7298267" cy="1143000"/>
          </a:xfrm>
        </p:spPr>
        <p:txBody>
          <a:bodyPr anchor="t">
            <a:normAutofit/>
          </a:bodyPr>
          <a:lstStyle/>
          <a:p>
            <a:pPr algn="l" eaLnBrk="1" hangingPunct="1"/>
            <a:r>
              <a:rPr lang="en-US" sz="3200" b="1" dirty="0" smtClean="0">
                <a:solidFill>
                  <a:srgbClr val="008AB0"/>
                </a:solidFill>
                <a:latin typeface="Arial" pitchFamily="34" charset="0"/>
                <a:cs typeface="Arial" pitchFamily="34" charset="0"/>
              </a:rPr>
              <a:t>AGELOC SCIENCE HAS </a:t>
            </a:r>
            <a:br>
              <a:rPr lang="en-US" sz="3200" b="1" dirty="0" smtClean="0">
                <a:solidFill>
                  <a:srgbClr val="008AB0"/>
                </a:solidFill>
                <a:latin typeface="Arial" pitchFamily="34" charset="0"/>
                <a:cs typeface="Arial" pitchFamily="34" charset="0"/>
              </a:rPr>
            </a:br>
            <a:r>
              <a:rPr lang="en-US" sz="3200" b="1" dirty="0" smtClean="0">
                <a:solidFill>
                  <a:srgbClr val="008AB0"/>
                </a:solidFill>
                <a:latin typeface="Arial" pitchFamily="34" charset="0"/>
                <a:cs typeface="Arial" pitchFamily="34" charset="0"/>
              </a:rPr>
              <a:t>THE ANSWER</a:t>
            </a:r>
          </a:p>
        </p:txBody>
      </p:sp>
      <p:sp>
        <p:nvSpPr>
          <p:cNvPr id="44034" name="Content Placeholder 2"/>
          <p:cNvSpPr>
            <a:spLocks noGrp="1"/>
          </p:cNvSpPr>
          <p:nvPr>
            <p:ph idx="1"/>
          </p:nvPr>
        </p:nvSpPr>
        <p:spPr>
          <a:xfrm>
            <a:off x="300499" y="1911246"/>
            <a:ext cx="4763124" cy="4525963"/>
          </a:xfrm>
        </p:spPr>
        <p:txBody>
          <a:bodyPr>
            <a:normAutofit/>
          </a:bodyPr>
          <a:lstStyle/>
          <a:p>
            <a:pPr marL="0" indent="1588" eaLnBrk="1" hangingPunct="1">
              <a:buNone/>
            </a:pPr>
            <a:r>
              <a:rPr lang="en-US" sz="2800" u="sng" dirty="0" smtClean="0">
                <a:solidFill>
                  <a:schemeClr val="tx1">
                    <a:lumMod val="65000"/>
                    <a:lumOff val="35000"/>
                  </a:schemeClr>
                </a:solidFill>
                <a:latin typeface="Arial" pitchFamily="34" charset="0"/>
                <a:cs typeface="Arial" pitchFamily="34" charset="0"/>
              </a:rPr>
              <a:t>Identify</a:t>
            </a:r>
            <a:r>
              <a:rPr lang="en-US" sz="2800" dirty="0" smtClean="0">
                <a:solidFill>
                  <a:schemeClr val="tx1">
                    <a:lumMod val="65000"/>
                    <a:lumOff val="35000"/>
                  </a:schemeClr>
                </a:solidFill>
                <a:latin typeface="Arial" pitchFamily="34" charset="0"/>
                <a:cs typeface="Arial" pitchFamily="34" charset="0"/>
              </a:rPr>
              <a:t>, </a:t>
            </a:r>
            <a:r>
              <a:rPr lang="en-US" sz="2800" u="sng" dirty="0" smtClean="0">
                <a:solidFill>
                  <a:schemeClr val="tx1">
                    <a:lumMod val="65000"/>
                    <a:lumOff val="35000"/>
                  </a:schemeClr>
                </a:solidFill>
                <a:latin typeface="Arial" pitchFamily="34" charset="0"/>
                <a:cs typeface="Arial" pitchFamily="34" charset="0"/>
              </a:rPr>
              <a:t>Target</a:t>
            </a:r>
            <a:r>
              <a:rPr lang="en-US" sz="2800" dirty="0" smtClean="0">
                <a:solidFill>
                  <a:schemeClr val="tx1">
                    <a:lumMod val="65000"/>
                    <a:lumOff val="35000"/>
                  </a:schemeClr>
                </a:solidFill>
                <a:latin typeface="Arial" pitchFamily="34" charset="0"/>
                <a:cs typeface="Arial" pitchFamily="34" charset="0"/>
              </a:rPr>
              <a:t> and </a:t>
            </a:r>
            <a:r>
              <a:rPr lang="en-US" sz="2800" u="sng" dirty="0" smtClean="0">
                <a:solidFill>
                  <a:schemeClr val="tx1">
                    <a:lumMod val="65000"/>
                    <a:lumOff val="35000"/>
                  </a:schemeClr>
                </a:solidFill>
                <a:latin typeface="Arial" pitchFamily="34" charset="0"/>
                <a:cs typeface="Arial" pitchFamily="34" charset="0"/>
              </a:rPr>
              <a:t>Reset</a:t>
            </a:r>
            <a:r>
              <a:rPr lang="en-US" sz="2800" dirty="0" smtClean="0">
                <a:solidFill>
                  <a:schemeClr val="tx1">
                    <a:lumMod val="65000"/>
                    <a:lumOff val="35000"/>
                  </a:schemeClr>
                </a:solidFill>
                <a:latin typeface="Arial" pitchFamily="34" charset="0"/>
                <a:cs typeface="Arial" pitchFamily="34" charset="0"/>
              </a:rPr>
              <a:t> the Youth Gene Clusters related to:</a:t>
            </a:r>
          </a:p>
          <a:p>
            <a:pPr marL="971550" lvl="1" indent="-514350" eaLnBrk="1" hangingPunct="1">
              <a:buFont typeface="Calibri" pitchFamily="-72" charset="0"/>
              <a:buAutoNum type="arabicPeriod"/>
            </a:pPr>
            <a:r>
              <a:rPr lang="en-US" dirty="0" smtClean="0">
                <a:solidFill>
                  <a:schemeClr val="tx1">
                    <a:lumMod val="65000"/>
                    <a:lumOff val="35000"/>
                  </a:schemeClr>
                </a:solidFill>
                <a:latin typeface="Arial" pitchFamily="34" charset="0"/>
                <a:cs typeface="Arial" pitchFamily="34" charset="0"/>
              </a:rPr>
              <a:t>Cellular Energy Production</a:t>
            </a:r>
          </a:p>
          <a:p>
            <a:pPr marL="971550" lvl="1" indent="-514350" eaLnBrk="1" hangingPunct="1">
              <a:buFont typeface="Calibri" pitchFamily="-72" charset="0"/>
              <a:buAutoNum type="arabicPeriod"/>
            </a:pPr>
            <a:r>
              <a:rPr lang="en-US" dirty="0" smtClean="0">
                <a:solidFill>
                  <a:schemeClr val="tx1">
                    <a:lumMod val="65000"/>
                    <a:lumOff val="35000"/>
                  </a:schemeClr>
                </a:solidFill>
                <a:latin typeface="Arial" pitchFamily="34" charset="0"/>
                <a:cs typeface="Arial" pitchFamily="34" charset="0"/>
              </a:rPr>
              <a:t>Cellular Purification</a:t>
            </a:r>
            <a:endParaRPr lang="en-US"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32126DBC15014AA28BD3FC7F8E879A" ma:contentTypeVersion="0" ma:contentTypeDescription="Create a new document." ma:contentTypeScope="" ma:versionID="83e280ed7ab29160ec9cd6a77c39683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999274-B8D9-473E-BB01-35921D50C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D7521E3-E262-420F-A74A-1DEAA7AF130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E7939A38-2508-44F6-90FA-80FEBFB135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5912</TotalTime>
  <Words>1778</Words>
  <Application>Microsoft Office PowerPoint</Application>
  <PresentationFormat>On-screen Show (4:3)</PresentationFormat>
  <Paragraphs>195</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佈景主題</vt:lpstr>
      <vt:lpstr>AGELOC R2 </vt:lpstr>
      <vt:lpstr>Are you ready to feel and live younger?   To remind your body to act young again?</vt:lpstr>
      <vt:lpstr>SURGING GLOBAL  ANTI-AGING MARKET</vt:lpstr>
      <vt:lpstr>KEY MARKET DRIVERS</vt:lpstr>
      <vt:lpstr>Slide 5</vt:lpstr>
      <vt:lpstr>AGING’S ONE-TWO PUNCH</vt:lpstr>
      <vt:lpstr>Slide 7</vt:lpstr>
      <vt:lpstr>THE KEY TO YOUTH IS IN OUR GENES</vt:lpstr>
      <vt:lpstr>AGELOC SCIENCE HAS  THE ANSWER</vt:lpstr>
      <vt:lpstr>STARTING TODAY,  YOU HAVE THE POWER  TO FEEL YOUNG AGAIN</vt:lpstr>
      <vt:lpstr>INTRODUCING AGELOC R2</vt:lpstr>
      <vt:lpstr>AGELOC R2</vt:lpstr>
      <vt:lpstr>Slide 13</vt:lpstr>
      <vt:lpstr>PRODUCT ADVANTAGE</vt:lpstr>
      <vt:lpstr>RECOMMENDED USE</vt:lpstr>
      <vt:lpstr>LIFEPAK—THE PERFECT COMPANION</vt:lpstr>
      <vt:lpstr>AGELOC</vt:lpstr>
      <vt:lpstr>Slide 18</vt:lpstr>
      <vt:lpstr>SECTION TWO</vt:lpstr>
      <vt:lpstr>Slide 20</vt:lpstr>
      <vt:lpstr>Slide 21</vt:lpstr>
      <vt:lpstr>Slide 22</vt:lpstr>
      <vt:lpstr>MITOCHONDRIAL  ACTIVITY  DECLINES WITH AGE</vt:lpstr>
      <vt:lpstr>Slide 24</vt:lpstr>
      <vt:lpstr>Slide 25</vt:lpstr>
      <vt:lpstr>Slide 26</vt:lpstr>
      <vt:lpstr>Slide 27</vt:lpstr>
    </vt:vector>
  </TitlesOfParts>
  <Company>Nu Skin Enterprises Hong Kong,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bichan</dc:creator>
  <cp:lastModifiedBy>jtevelde</cp:lastModifiedBy>
  <cp:revision>158</cp:revision>
  <cp:lastPrinted>2011-03-11T22:38:58Z</cp:lastPrinted>
  <dcterms:created xsi:type="dcterms:W3CDTF">2011-04-07T20:12:17Z</dcterms:created>
  <dcterms:modified xsi:type="dcterms:W3CDTF">2012-06-07T23:32:07Z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0x0101008C32126DBC15014AA28BD3FC7F8E879A</vt:lpwstr>
  </property>
</Properties>
</file>