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31"/>
  </p:notesMasterIdLst>
  <p:sldIdLst>
    <p:sldId id="256" r:id="rId3"/>
    <p:sldId id="293" r:id="rId4"/>
    <p:sldId id="276" r:id="rId5"/>
    <p:sldId id="279" r:id="rId6"/>
    <p:sldId id="280" r:id="rId7"/>
    <p:sldId id="281" r:id="rId8"/>
    <p:sldId id="282" r:id="rId9"/>
    <p:sldId id="278" r:id="rId10"/>
    <p:sldId id="284" r:id="rId11"/>
    <p:sldId id="283" r:id="rId12"/>
    <p:sldId id="285" r:id="rId13"/>
    <p:sldId id="261" r:id="rId14"/>
    <p:sldId id="264" r:id="rId15"/>
    <p:sldId id="263" r:id="rId16"/>
    <p:sldId id="265" r:id="rId17"/>
    <p:sldId id="286" r:id="rId18"/>
    <p:sldId id="294" r:id="rId19"/>
    <p:sldId id="288" r:id="rId20"/>
    <p:sldId id="289" r:id="rId21"/>
    <p:sldId id="290" r:id="rId22"/>
    <p:sldId id="291" r:id="rId23"/>
    <p:sldId id="292" r:id="rId24"/>
    <p:sldId id="274" r:id="rId25"/>
    <p:sldId id="262" r:id="rId26"/>
    <p:sldId id="273" r:id="rId27"/>
    <p:sldId id="275" r:id="rId28"/>
    <p:sldId id="295" r:id="rId29"/>
    <p:sldId id="29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c_holley" initials="kc" lastIdx="2" clrIdx="0"/>
  <p:cmAuthor id="1" name="nuadmin" initials="n" lastIdx="7" clrIdx="1"/>
  <p:cmAuthor id="2" name="jan lephart" initials="JL" lastIdx="1" clrIdx="2"/>
  <p:cmAuthor id="3" name="lbookman" initials="lb" lastIdx="16" clrIdx="3"/>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89" autoAdjust="0"/>
  </p:normalViewPr>
  <p:slideViewPr>
    <p:cSldViewPr>
      <p:cViewPr varScale="1">
        <p:scale>
          <a:sx n="93" d="100"/>
          <a:sy n="93" d="100"/>
        </p:scale>
        <p:origin x="-113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61BA2-40F0-4FE3-B135-63A0B60849C8}" type="datetimeFigureOut">
              <a:rPr lang="en-US" smtClean="0"/>
              <a:pPr/>
              <a:t>10/30/2012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47D0F1-4A7B-4EDB-9C76-AD929BCDFEAD}" type="slidenum">
              <a:rPr lang="en-US" smtClean="0"/>
              <a:pPr/>
              <a:t>‹#›</a:t>
            </a:fld>
            <a:endParaRPr lang="en-US" dirty="0"/>
          </a:p>
        </p:txBody>
      </p:sp>
    </p:spTree>
    <p:extLst>
      <p:ext uri="{BB962C8B-B14F-4D97-AF65-F5344CB8AC3E}">
        <p14:creationId xmlns:p14="http://schemas.microsoft.com/office/powerpoint/2010/main" xmlns="" val="106414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365C6-3B95-4FC9-8B75-E861894C4C42}"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365C6-3B95-4FC9-8B75-E861894C4C42}"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47D0F1-4A7B-4EDB-9C76-AD929BCDFEAD}"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47D0F1-4A7B-4EDB-9C76-AD929BCDFEAD}"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47D0F1-4A7B-4EDB-9C76-AD929BCDFEAD}"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47D0F1-4A7B-4EDB-9C76-AD929BCDFEAD}"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47D0F1-4A7B-4EDB-9C76-AD929BCDFEAD}"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nSpc>
                <a:spcPts val="2200"/>
              </a:lnSpc>
              <a:spcBef>
                <a:spcPts val="0"/>
              </a:spcBef>
              <a:spcAft>
                <a:spcPts val="600"/>
              </a:spcAft>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E47D0F1-4A7B-4EDB-9C76-AD929BCDFEAD}" type="slidenum">
              <a:rPr lang="en-US" smtClean="0"/>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nSpc>
                <a:spcPts val="2200"/>
              </a:lnSpc>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5E47D0F1-4A7B-4EDB-9C76-AD929BCDFEAD}" type="slidenum">
              <a:rPr lang="en-US" smtClean="0"/>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47D0F1-4A7B-4EDB-9C76-AD929BCDFEAD}" type="slidenum">
              <a:rPr lang="en-US" smtClean="0"/>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365C6-3B95-4FC9-8B75-E861894C4C42}"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365C6-3B95-4FC9-8B75-E861894C4C42}"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4CEEA8-12FD-49C2-94BE-4B37691F6C25}"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4CEEA8-12FD-49C2-94BE-4B37691F6C25}"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4CEEA8-12FD-49C2-94BE-4B37691F6C25}"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5002AC-263F-47F3-B3D6-D09DE1F1893B}"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365C6-3B95-4FC9-8B75-E861894C4C42}"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A365C6-3B95-4FC9-8B75-E861894C4C42}"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365C6-3B95-4FC9-8B75-E861894C4C42}"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chemeClr val="accent4"/>
                </a:solidFill>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4"/>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0D2A55B-A07B-4AC7-AE78-81068AF313BD}" type="datetime1">
              <a:rPr lang="en-US"/>
              <a:pPr>
                <a:defRPr/>
              </a:pPr>
              <a:t>10/30/2012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37F04F-BFBD-4F6A-B8BB-B3F1059CE595}" type="slidenum">
              <a:rPr lang="en-US"/>
              <a:pPr>
                <a:defRPr/>
              </a:pPr>
              <a:t>‹#›</a:t>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45521-AB00-AE4B-BE7E-494D5153E350}"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p14="http://schemas.microsoft.com/office/powerpoint/2010/main" xmlns="" val="2466196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45521-AB00-AE4B-BE7E-494D5153E350}"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p14="http://schemas.microsoft.com/office/powerpoint/2010/main" xmlns="" val="4209944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45521-AB00-AE4B-BE7E-494D5153E350}"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p14="http://schemas.microsoft.com/office/powerpoint/2010/main" xmlns="" val="2884721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45521-AB00-AE4B-BE7E-494D5153E350}" type="datetimeFigureOut">
              <a:rPr lang="en-US" smtClean="0"/>
              <a:pPr/>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p14="http://schemas.microsoft.com/office/powerpoint/2010/main" xmlns="" val="1301560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45521-AB00-AE4B-BE7E-494D5153E350}" type="datetimeFigureOut">
              <a:rPr lang="en-US" smtClean="0"/>
              <a:pPr/>
              <a:t>10/30/2012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p14="http://schemas.microsoft.com/office/powerpoint/2010/main" xmlns="" val="1538579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45521-AB00-AE4B-BE7E-494D5153E350}" type="datetimeFigureOut">
              <a:rPr lang="en-US" smtClean="0"/>
              <a:pPr/>
              <a:t>10/30/2012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p14="http://schemas.microsoft.com/office/powerpoint/2010/main" xmlns="" val="4244830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45521-AB00-AE4B-BE7E-494D5153E350}" type="datetimeFigureOut">
              <a:rPr lang="en-US" smtClean="0"/>
              <a:pPr/>
              <a:t>10/30/2012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p14="http://schemas.microsoft.com/office/powerpoint/2010/main" xmlns="" val="2510058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45521-AB00-AE4B-BE7E-494D5153E350}" type="datetimeFigureOut">
              <a:rPr lang="en-US" smtClean="0"/>
              <a:pPr/>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p14="http://schemas.microsoft.com/office/powerpoint/2010/main" xmlns="" val="2466329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45521-AB00-AE4B-BE7E-494D5153E350}" type="datetimeFigureOut">
              <a:rPr lang="en-US" smtClean="0"/>
              <a:pPr/>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p14="http://schemas.microsoft.com/office/powerpoint/2010/main" xmlns="" val="1829524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45521-AB00-AE4B-BE7E-494D5153E350}"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p14="http://schemas.microsoft.com/office/powerpoint/2010/main" xmlns="" val="458053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239000" cy="1143000"/>
          </a:xfrm>
        </p:spPr>
        <p:txBody>
          <a:bodyPr>
            <a:noAutofit/>
          </a:bodyPr>
          <a:lstStyle>
            <a:lvl1pPr algn="l">
              <a:defRPr sz="3000" cap="none" baseline="0">
                <a:solidFill>
                  <a:schemeClr val="accent4"/>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7239000" cy="4525963"/>
          </a:xfrm>
        </p:spPr>
        <p:txBody>
          <a:bodyPr>
            <a:normAutofit/>
          </a:bodyPr>
          <a:lstStyle>
            <a:lvl1pPr>
              <a:defRPr sz="2400">
                <a:solidFill>
                  <a:schemeClr val="accent4"/>
                </a:solidFill>
                <a:latin typeface="Calibri" pitchFamily="34" charset="0"/>
                <a:cs typeface="Calibri" pitchFamily="34" charset="0"/>
              </a:defRPr>
            </a:lvl1pPr>
            <a:lvl2pPr>
              <a:defRPr sz="2400">
                <a:solidFill>
                  <a:schemeClr val="accent4"/>
                </a:solidFill>
                <a:latin typeface="Calibri" pitchFamily="34" charset="0"/>
                <a:cs typeface="Calibri" pitchFamily="34" charset="0"/>
              </a:defRPr>
            </a:lvl2pPr>
            <a:lvl3pPr>
              <a:defRPr sz="2000">
                <a:solidFill>
                  <a:schemeClr val="accent4"/>
                </a:solidFill>
                <a:latin typeface="Calibri" pitchFamily="34" charset="0"/>
                <a:cs typeface="Calibri" pitchFamily="34" charset="0"/>
              </a:defRPr>
            </a:lvl3pPr>
            <a:lvl4pPr>
              <a:defRPr sz="1800">
                <a:solidFill>
                  <a:schemeClr val="accent4"/>
                </a:solidFill>
                <a:latin typeface="Calibri" pitchFamily="34" charset="0"/>
                <a:cs typeface="Calibri" pitchFamily="34" charset="0"/>
              </a:defRPr>
            </a:lvl4pPr>
            <a:lvl5pPr>
              <a:defRPr sz="1800">
                <a:solidFill>
                  <a:schemeClr val="accent4"/>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45521-AB00-AE4B-BE7E-494D5153E350}"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p14="http://schemas.microsoft.com/office/powerpoint/2010/main" xmlns="" val="128137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solidFill>
                  <a:schemeClr val="accent4"/>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400">
                <a:solidFill>
                  <a:schemeClr val="accent4"/>
                </a:solidFill>
                <a:latin typeface="Calibri" pitchFamily="34" charset="0"/>
                <a:cs typeface="Calibri" pitchFamily="34" charset="0"/>
              </a:defRPr>
            </a:lvl1pPr>
            <a:lvl2pPr>
              <a:defRPr sz="2400">
                <a:solidFill>
                  <a:schemeClr val="accent4"/>
                </a:solidFill>
                <a:latin typeface="Calibri" pitchFamily="34" charset="0"/>
                <a:cs typeface="Calibri" pitchFamily="34" charset="0"/>
              </a:defRPr>
            </a:lvl2pPr>
            <a:lvl3pPr>
              <a:defRPr sz="2000">
                <a:solidFill>
                  <a:schemeClr val="accent4"/>
                </a:solidFill>
                <a:latin typeface="Calibri" pitchFamily="34" charset="0"/>
                <a:cs typeface="Calibri" pitchFamily="34" charset="0"/>
              </a:defRPr>
            </a:lvl3pPr>
            <a:lvl4pPr>
              <a:defRPr sz="1800">
                <a:solidFill>
                  <a:schemeClr val="accent4"/>
                </a:solidFill>
                <a:latin typeface="Calibri" pitchFamily="34" charset="0"/>
                <a:cs typeface="Calibri" pitchFamily="34" charset="0"/>
              </a:defRPr>
            </a:lvl4pPr>
            <a:lvl5pPr>
              <a:defRPr sz="1800">
                <a:solidFill>
                  <a:schemeClr val="accent4"/>
                </a:solidFill>
                <a:latin typeface="Calibri" pitchFamily="34" charset="0"/>
                <a:cs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400">
                <a:solidFill>
                  <a:schemeClr val="accent4"/>
                </a:solidFill>
                <a:latin typeface="Calibri" pitchFamily="34" charset="0"/>
                <a:cs typeface="Calibri" pitchFamily="34" charset="0"/>
              </a:defRPr>
            </a:lvl1pPr>
            <a:lvl2pPr>
              <a:defRPr sz="2400">
                <a:solidFill>
                  <a:schemeClr val="accent4"/>
                </a:solidFill>
                <a:latin typeface="Calibri" pitchFamily="34" charset="0"/>
                <a:cs typeface="Calibri" pitchFamily="34" charset="0"/>
              </a:defRPr>
            </a:lvl2pPr>
            <a:lvl3pPr>
              <a:defRPr sz="2000">
                <a:solidFill>
                  <a:schemeClr val="accent4"/>
                </a:solidFill>
                <a:latin typeface="Calibri" pitchFamily="34" charset="0"/>
                <a:cs typeface="Calibri" pitchFamily="34" charset="0"/>
              </a:defRPr>
            </a:lvl3pPr>
            <a:lvl4pPr>
              <a:defRPr sz="1800">
                <a:solidFill>
                  <a:schemeClr val="accent4"/>
                </a:solidFill>
                <a:latin typeface="Calibri" pitchFamily="34" charset="0"/>
                <a:cs typeface="Calibri" pitchFamily="34" charset="0"/>
              </a:defRPr>
            </a:lvl4pPr>
            <a:lvl5pPr>
              <a:defRPr sz="1800">
                <a:solidFill>
                  <a:schemeClr val="accent4"/>
                </a:solidFill>
                <a:latin typeface="Calibri" pitchFamily="34" charset="0"/>
                <a:cs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364AED18-A628-40F2-A8C6-E04627FE2085}" type="datetime1">
              <a:rPr lang="en-US"/>
              <a:pPr>
                <a:defRPr/>
              </a:pPr>
              <a:t>10/30/2012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70DD3818-404C-4B20-A856-A6FB7F03A661}"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solidFill>
                  <a:schemeClr val="accent4"/>
                </a:solidFill>
                <a:latin typeface="Calibri" pitchFamily="34" charset="0"/>
                <a:cs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solidFill>
                  <a:schemeClr val="accent4"/>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accent4"/>
                </a:solidFill>
                <a:latin typeface="Calibri" pitchFamily="34" charset="0"/>
                <a:cs typeface="Calibri" pitchFamily="34" charset="0"/>
              </a:defRPr>
            </a:lvl1pPr>
            <a:lvl2pPr>
              <a:defRPr sz="2000">
                <a:solidFill>
                  <a:schemeClr val="accent4"/>
                </a:solidFill>
                <a:latin typeface="Calibri" pitchFamily="34" charset="0"/>
                <a:cs typeface="Calibri" pitchFamily="34" charset="0"/>
              </a:defRPr>
            </a:lvl2pPr>
            <a:lvl3pPr>
              <a:defRPr sz="1800">
                <a:solidFill>
                  <a:schemeClr val="accent4"/>
                </a:solidFill>
                <a:latin typeface="Calibri" pitchFamily="34" charset="0"/>
                <a:cs typeface="Calibri" pitchFamily="34" charset="0"/>
              </a:defRPr>
            </a:lvl3pPr>
            <a:lvl4pPr>
              <a:defRPr sz="1600">
                <a:solidFill>
                  <a:schemeClr val="accent4"/>
                </a:solidFill>
                <a:latin typeface="Calibri" pitchFamily="34" charset="0"/>
                <a:cs typeface="Calibri" pitchFamily="34" charset="0"/>
              </a:defRPr>
            </a:lvl4pPr>
            <a:lvl5pPr>
              <a:defRPr sz="1600">
                <a:solidFill>
                  <a:schemeClr val="accent4"/>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solidFill>
                  <a:schemeClr val="accent4"/>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solidFill>
                  <a:schemeClr val="accent4"/>
                </a:solidFill>
                <a:latin typeface="Calibri" pitchFamily="34" charset="0"/>
                <a:cs typeface="Calibri" pitchFamily="34" charset="0"/>
              </a:defRPr>
            </a:lvl1pPr>
            <a:lvl2pPr>
              <a:defRPr sz="2000">
                <a:solidFill>
                  <a:schemeClr val="accent4"/>
                </a:solidFill>
                <a:latin typeface="Calibri" pitchFamily="34" charset="0"/>
                <a:cs typeface="Calibri" pitchFamily="34" charset="0"/>
              </a:defRPr>
            </a:lvl2pPr>
            <a:lvl3pPr>
              <a:defRPr sz="1800">
                <a:solidFill>
                  <a:schemeClr val="accent4"/>
                </a:solidFill>
                <a:latin typeface="Calibri" pitchFamily="34" charset="0"/>
                <a:cs typeface="Calibri" pitchFamily="34" charset="0"/>
              </a:defRPr>
            </a:lvl3pPr>
            <a:lvl4pPr>
              <a:defRPr sz="1600">
                <a:solidFill>
                  <a:schemeClr val="accent4"/>
                </a:solidFill>
                <a:latin typeface="Calibri" pitchFamily="34" charset="0"/>
                <a:cs typeface="Calibri" pitchFamily="34" charset="0"/>
              </a:defRPr>
            </a:lvl4pPr>
            <a:lvl5pPr>
              <a:defRPr sz="1600">
                <a:solidFill>
                  <a:schemeClr val="accent4"/>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7B25B66-9408-43F4-AD66-E7438532502E}" type="datetime1">
              <a:rPr lang="en-US"/>
              <a:pPr>
                <a:defRPr/>
              </a:pPr>
              <a:t>10/30/2012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47EA778-EC68-4FA9-8E87-7A9A10DE5704}"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0274B3D-275F-458E-A07C-F25AF8C927F1}" type="datetime1">
              <a:rPr lang="en-US"/>
              <a:pPr>
                <a:defRPr/>
              </a:pPr>
              <a:t>10/30/2012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A907779-E572-470D-B6F8-8AC28634DE1B}"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BF3F7E-A394-4F14-9722-F5AA6FC24B7C}" type="datetime1">
              <a:rPr lang="en-US"/>
              <a:pPr>
                <a:defRPr/>
              </a:pPr>
              <a:t>10/30/2012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BBBC327-D3EF-457D-809A-F7E645FAD129}"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94A868-6121-4B26-9242-EE1DDCF2E415}" type="datetime1">
              <a:rPr lang="en-US"/>
              <a:pPr>
                <a:defRPr/>
              </a:pPr>
              <a:t>10/30/2012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7D0DC41-D7EA-4E9E-B458-6A9BD7F0466F}"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2075"/>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93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93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8" name="Date Placeholder 2"/>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07" charset="0"/>
              </a:defRPr>
            </a:lvl1pPr>
          </a:lstStyle>
          <a:p>
            <a:pPr>
              <a:defRPr/>
            </a:pPr>
            <a:fld id="{1FA85D79-5B1F-E744-9DBD-E4B8E8FBCF3F}" type="slidenum">
              <a:rPr lang="en-US" smtClean="0"/>
              <a:pPr>
                <a:defRPr/>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1"/>
          </p:nvPr>
        </p:nvSpPr>
        <p:spPr>
          <a:xfrm>
            <a:off x="6553200" y="6248400"/>
            <a:ext cx="2133600" cy="476250"/>
          </a:xfrm>
          <a:prstGeom prst="rect">
            <a:avLst/>
          </a:prstGeom>
        </p:spPr>
        <p:txBody>
          <a:bodyPr/>
          <a:lstStyle>
            <a:lvl1pPr>
              <a:defRPr/>
            </a:lvl1pPr>
          </a:lstStyle>
          <a:p>
            <a:fld id="{26D98C12-8593-4BD7-AA7F-BAD18DBBF1E1}" type="slidenum">
              <a:rPr lang="en-US"/>
              <a:pPr/>
              <a:t>‹#›</a:t>
            </a:fld>
            <a:endParaRPr lang="en-US" dirty="0"/>
          </a:p>
        </p:txBody>
      </p:sp>
      <p:sp>
        <p:nvSpPr>
          <p:cNvPr id="7" name="Footer Placeholder 6"/>
          <p:cNvSpPr>
            <a:spLocks noGrp="1"/>
          </p:cNvSpPr>
          <p:nvPr>
            <p:ph type="ftr" sz="quarter" idx="12"/>
          </p:nvPr>
        </p:nvSpPr>
        <p:spPr>
          <a:xfrm>
            <a:off x="3124200" y="6248400"/>
            <a:ext cx="2895600" cy="476250"/>
          </a:xfrm>
          <a:prstGeom prst="rect">
            <a:avLst/>
          </a:prstGeom>
        </p:spPr>
        <p:txBody>
          <a:bodyPr/>
          <a:lstStyle>
            <a:lvl1pPr>
              <a:defRPr/>
            </a:lvl1pPr>
          </a:lstStyle>
          <a:p>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w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geloc logo revised R horiz.eps"/>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6792116" y="6187259"/>
            <a:ext cx="1978143" cy="376573"/>
          </a:xfrm>
          <a:prstGeom prst="rect">
            <a:avLst/>
          </a:prstGeom>
        </p:spPr>
      </p:pic>
      <p:pic>
        <p:nvPicPr>
          <p:cNvPr id="9" name="Picture 8" descr="ageloc rings2.wmf"/>
          <p:cNvPicPr>
            <a:picLocks noChangeAspect="1"/>
          </p:cNvPicPr>
          <p:nvPr userDrawn="1"/>
        </p:nvPicPr>
        <p:blipFill>
          <a:blip r:embed="rId12" cstate="print"/>
          <a:stretch>
            <a:fillRect/>
          </a:stretch>
        </p:blipFill>
        <p:spPr>
          <a:xfrm>
            <a:off x="0" y="369845"/>
            <a:ext cx="1593850" cy="859938"/>
          </a:xfrm>
          <a:prstGeom prst="rect">
            <a:avLst/>
          </a:prstGeom>
        </p:spPr>
      </p:pic>
      <p:sp>
        <p:nvSpPr>
          <p:cNvPr id="10" name="Rectangle 9"/>
          <p:cNvSpPr/>
          <p:nvPr userDrawn="1"/>
        </p:nvSpPr>
        <p:spPr>
          <a:xfrm>
            <a:off x="0" y="6686550"/>
            <a:ext cx="9144000" cy="171450"/>
          </a:xfrm>
          <a:prstGeom prst="rect">
            <a:avLst/>
          </a:prstGeom>
          <a:gradFill flip="none" rotWithShape="1">
            <a:gsLst>
              <a:gs pos="85000">
                <a:schemeClr val="bg1">
                  <a:lumMod val="50000"/>
                </a:schemeClr>
              </a:gs>
              <a:gs pos="23000">
                <a:schemeClr val="bg1">
                  <a:lumMod val="85000"/>
                </a:schemeClr>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pitchFamily="34" charset="0"/>
                <a:ea typeface="ＭＳ Ｐゴシック"/>
                <a:cs typeface="ＭＳ Ｐゴシック"/>
              </a:defRPr>
            </a:lvl1pPr>
          </a:lstStyle>
          <a:p>
            <a:pPr>
              <a:defRPr/>
            </a:pPr>
            <a:fld id="{3B3DFE25-B308-4D65-AB57-179D7DF0E87C}" type="datetime1">
              <a:rPr lang="en-US"/>
              <a:pPr>
                <a:defRPr/>
              </a:pPr>
              <a:t>10/30/2012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latin typeface="Arial" pitchFamily="34" charset="0"/>
                <a:ea typeface="ＭＳ Ｐゴシック"/>
                <a:cs typeface="ＭＳ Ｐゴシック"/>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Arial" pitchFamily="34" charset="0"/>
                <a:ea typeface="ＭＳ Ｐゴシック"/>
                <a:cs typeface="ＭＳ Ｐゴシック"/>
              </a:defRPr>
            </a:lvl1pPr>
          </a:lstStyle>
          <a:p>
            <a:pPr>
              <a:defRPr/>
            </a:pPr>
            <a:fld id="{4AA4CED8-FF73-4E50-B60D-CA9360BA3FF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timing>
    <p:tnLst>
      <p:par>
        <p:cTn id="1" dur="indefinite" restart="never" nodeType="tmRoot"/>
      </p:par>
    </p:tnLst>
  </p:timing>
  <p:hf sldNum="0" hdr="0" ftr="0" dt="0"/>
  <p:txStyles>
    <p:titleStyle>
      <a:lvl1pPr algn="ctr" rtl="0" fontAlgn="base">
        <a:spcBef>
          <a:spcPct val="0"/>
        </a:spcBef>
        <a:spcAft>
          <a:spcPct val="0"/>
        </a:spcAft>
        <a:defRPr sz="4400" kern="1200">
          <a:solidFill>
            <a:srgbClr val="4D4D4D"/>
          </a:solidFill>
          <a:latin typeface="+mj-lt"/>
          <a:ea typeface="ＭＳ Ｐゴシック" charset="-128"/>
          <a:cs typeface="ＭＳ Ｐゴシック" charset="-128"/>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p:titleStyle>
    <p:bodyStyle>
      <a:lvl1pPr marL="342900" indent="-342900" algn="l" rtl="0" fontAlgn="base">
        <a:spcBef>
          <a:spcPct val="20000"/>
        </a:spcBef>
        <a:spcAft>
          <a:spcPct val="0"/>
        </a:spcAft>
        <a:buFont typeface="Arial" charset="0"/>
        <a:buChar char="•"/>
        <a:defRPr sz="3200" kern="1200">
          <a:solidFill>
            <a:srgbClr val="4D4D4D"/>
          </a:solidFill>
          <a:latin typeface="+mn-lt"/>
          <a:ea typeface="ＭＳ Ｐゴシック" charset="-128"/>
          <a:cs typeface="ＭＳ Ｐゴシック" charset="-128"/>
        </a:defRPr>
      </a:lvl1pPr>
      <a:lvl2pPr marL="742950" indent="-285750" algn="l" rtl="0" fontAlgn="base">
        <a:spcBef>
          <a:spcPct val="20000"/>
        </a:spcBef>
        <a:spcAft>
          <a:spcPct val="0"/>
        </a:spcAft>
        <a:buFont typeface="Arial" charset="0"/>
        <a:buChar char="–"/>
        <a:defRPr sz="2800" kern="1200">
          <a:solidFill>
            <a:srgbClr val="4D4D4D"/>
          </a:solidFill>
          <a:latin typeface="+mn-lt"/>
          <a:ea typeface="ＭＳ Ｐゴシック" charset="-128"/>
          <a:cs typeface="+mn-cs"/>
        </a:defRPr>
      </a:lvl2pPr>
      <a:lvl3pPr marL="1143000" indent="-228600" algn="l" rtl="0" fontAlgn="base">
        <a:spcBef>
          <a:spcPct val="20000"/>
        </a:spcBef>
        <a:spcAft>
          <a:spcPct val="0"/>
        </a:spcAft>
        <a:buFont typeface="Arial" charset="0"/>
        <a:buChar char="•"/>
        <a:defRPr sz="2400" kern="1200">
          <a:solidFill>
            <a:srgbClr val="4D4D4D"/>
          </a:solidFill>
          <a:latin typeface="+mn-lt"/>
          <a:ea typeface="ＭＳ Ｐゴシック" charset="-128"/>
          <a:cs typeface="+mn-cs"/>
        </a:defRPr>
      </a:lvl3pPr>
      <a:lvl4pPr marL="1600200" indent="-228600" algn="l" rtl="0" fontAlgn="base">
        <a:spcBef>
          <a:spcPct val="20000"/>
        </a:spcBef>
        <a:spcAft>
          <a:spcPct val="0"/>
        </a:spcAft>
        <a:buFont typeface="Arial" charset="0"/>
        <a:buChar char="–"/>
        <a:defRPr sz="2000" kern="1200">
          <a:solidFill>
            <a:srgbClr val="4D4D4D"/>
          </a:solidFill>
          <a:latin typeface="+mn-lt"/>
          <a:ea typeface="ＭＳ Ｐゴシック" charset="-128"/>
          <a:cs typeface="+mn-cs"/>
        </a:defRPr>
      </a:lvl4pPr>
      <a:lvl5pPr marL="2057400" indent="-228600" algn="l" rtl="0" fontAlgn="base">
        <a:spcBef>
          <a:spcPct val="20000"/>
        </a:spcBef>
        <a:spcAft>
          <a:spcPct val="0"/>
        </a:spcAft>
        <a:buFont typeface="Arial" charset="0"/>
        <a:buChar char="»"/>
        <a:defRPr sz="2000" kern="1200">
          <a:solidFill>
            <a:srgbClr val="4D4D4D"/>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45521-AB00-AE4B-BE7E-494D5153E350}" type="datetimeFigureOut">
              <a:rPr lang="en-US" smtClean="0"/>
              <a:pPr/>
              <a:t>10/30/2012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1E255-B5B7-124C-BF06-B5EA597E1945}" type="slidenum">
              <a:rPr lang="en-US" smtClean="0"/>
              <a:pPr/>
              <a:t>‹#›</a:t>
            </a:fld>
            <a:endParaRPr lang="en-US"/>
          </a:p>
        </p:txBody>
      </p:sp>
      <p:pic>
        <p:nvPicPr>
          <p:cNvPr id="7" name="Picture 6" descr="ageloc rings2.wmf"/>
          <p:cNvPicPr>
            <a:picLocks noChangeAspect="1"/>
          </p:cNvPicPr>
          <p:nvPr userDrawn="1"/>
        </p:nvPicPr>
        <p:blipFill>
          <a:blip r:embed="rId13" cstate="print"/>
          <a:stretch>
            <a:fillRect/>
          </a:stretch>
        </p:blipFill>
        <p:spPr>
          <a:xfrm>
            <a:off x="0" y="369845"/>
            <a:ext cx="1593850" cy="859938"/>
          </a:xfrm>
          <a:prstGeom prst="rect">
            <a:avLst/>
          </a:prstGeom>
        </p:spPr>
      </p:pic>
      <p:sp>
        <p:nvSpPr>
          <p:cNvPr id="8" name="Rectangle 7"/>
          <p:cNvSpPr/>
          <p:nvPr userDrawn="1"/>
        </p:nvSpPr>
        <p:spPr>
          <a:xfrm>
            <a:off x="0" y="6686550"/>
            <a:ext cx="9144000" cy="171450"/>
          </a:xfrm>
          <a:prstGeom prst="rect">
            <a:avLst/>
          </a:prstGeom>
          <a:gradFill flip="none" rotWithShape="1">
            <a:gsLst>
              <a:gs pos="85000">
                <a:schemeClr val="bg1">
                  <a:lumMod val="50000"/>
                </a:schemeClr>
              </a:gs>
              <a:gs pos="23000">
                <a:schemeClr val="bg1">
                  <a:lumMod val="85000"/>
                </a:schemeClr>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xmlns="" val="18558571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file://localhost/Volumes/gbm/Marketing/Works%20in%20Progress/AGELOC%20SCIENCE/Light%20diffused.jp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file://localhost/Volumes/gbm/Marketing/Works%20in%20Progress/RE-DESIGN/BRAND%20BOOK/Master%20DVD%20for%20Brand%20Bible/Logos/Corporate%20Logos%20%C2%AE/Fountain%20icon/Fountain%20%C2%AE%20633%20logo.jpg"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file:///\\corp\USdata\SHARED\NS%20Formula%20Dossier\GeneMarke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09800"/>
            <a:ext cx="7772400" cy="1470025"/>
          </a:xfrm>
        </p:spPr>
        <p:txBody>
          <a:bodyPr/>
          <a:lstStyle/>
          <a:p>
            <a:pPr algn="l"/>
            <a:r>
              <a:rPr lang="en-US" dirty="0" smtClean="0">
                <a:latin typeface="Arial"/>
                <a:cs typeface="Arial"/>
              </a:rPr>
              <a:t>ageLOC</a:t>
            </a:r>
            <a:r>
              <a:rPr lang="en-US" sz="4000" baseline="30000" dirty="0" smtClean="0">
                <a:latin typeface="Arial"/>
                <a:cs typeface="Arial"/>
              </a:rPr>
              <a:t>®</a:t>
            </a:r>
            <a:r>
              <a:rPr lang="en-US" dirty="0" smtClean="0">
                <a:latin typeface="Arial"/>
                <a:cs typeface="Arial"/>
              </a:rPr>
              <a:t> </a:t>
            </a:r>
            <a:br>
              <a:rPr lang="en-US" dirty="0" smtClean="0">
                <a:latin typeface="Arial"/>
                <a:cs typeface="Arial"/>
              </a:rPr>
            </a:br>
            <a:r>
              <a:rPr lang="en-US" dirty="0" err="1" smtClean="0">
                <a:latin typeface="Arial"/>
                <a:cs typeface="Arial"/>
              </a:rPr>
              <a:t>Dermatic</a:t>
            </a:r>
            <a:r>
              <a:rPr lang="en-US" dirty="0" smtClean="0">
                <a:latin typeface="Arial"/>
                <a:cs typeface="Arial"/>
              </a:rPr>
              <a:t> Effects</a:t>
            </a:r>
            <a:endParaRPr lang="en-US" dirty="0">
              <a:latin typeface="Arial"/>
              <a:cs typeface="Arial"/>
            </a:endParaRPr>
          </a:p>
        </p:txBody>
      </p:sp>
      <p:sp>
        <p:nvSpPr>
          <p:cNvPr id="3" name="Subtitle 2"/>
          <p:cNvSpPr>
            <a:spLocks noGrp="1"/>
          </p:cNvSpPr>
          <p:nvPr>
            <p:ph type="subTitle" idx="1"/>
          </p:nvPr>
        </p:nvSpPr>
        <p:spPr>
          <a:xfrm>
            <a:off x="990600" y="3886200"/>
            <a:ext cx="6400800" cy="1752600"/>
          </a:xfrm>
        </p:spPr>
        <p:txBody>
          <a:bodyPr/>
          <a:lstStyle/>
          <a:p>
            <a:pPr algn="l"/>
            <a:r>
              <a:rPr lang="en-US" dirty="0" smtClean="0">
                <a:latin typeface="Arial"/>
                <a:cs typeface="Arial"/>
              </a:rPr>
              <a:t>Body Contouring Lotion</a:t>
            </a:r>
            <a:endParaRPr lang="en-US"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057400"/>
            <a:ext cx="7239000" cy="4525963"/>
          </a:xfrm>
        </p:spPr>
        <p:txBody>
          <a:bodyPr>
            <a:normAutofit/>
          </a:bodyPr>
          <a:lstStyle/>
          <a:p>
            <a:pPr marL="0" indent="0">
              <a:buNone/>
            </a:pPr>
            <a:r>
              <a:rPr lang="en-US" sz="2200" dirty="0" smtClean="0">
                <a:latin typeface="Arial"/>
                <a:cs typeface="Arial"/>
              </a:rPr>
              <a:t>When the skin lacks structural proteins, it loses it’s smoothness and firmness. </a:t>
            </a:r>
          </a:p>
          <a:p>
            <a:pPr marL="0" indent="0">
              <a:buNone/>
            </a:pPr>
            <a:r>
              <a:rPr lang="en-US" sz="2200" dirty="0" smtClean="0">
                <a:latin typeface="Arial"/>
                <a:cs typeface="Arial"/>
              </a:rPr>
              <a:t>Lacking this structure on the body</a:t>
            </a:r>
            <a:r>
              <a:rPr lang="en-US" sz="2200" dirty="0">
                <a:latin typeface="Arial"/>
                <a:cs typeface="Arial"/>
              </a:rPr>
              <a:t> </a:t>
            </a:r>
            <a:r>
              <a:rPr lang="en-US" sz="2200" dirty="0" smtClean="0">
                <a:latin typeface="Arial"/>
                <a:cs typeface="Arial"/>
              </a:rPr>
              <a:t>allows the protrusion of fat into the dermis to be increasingly visible. </a:t>
            </a:r>
          </a:p>
          <a:p>
            <a:pPr marL="0" indent="0">
              <a:buNone/>
            </a:pPr>
            <a:r>
              <a:rPr lang="en-US" sz="2200" dirty="0" smtClean="0">
                <a:latin typeface="Arial"/>
                <a:cs typeface="Arial"/>
              </a:rPr>
              <a:t>Topographically, the skin becomes dimpled, giving it the appearance of an orange peel or mattress. </a:t>
            </a:r>
            <a:endParaRPr lang="en-US" sz="2200" dirty="0">
              <a:latin typeface="Arial"/>
              <a:cs typeface="Arial"/>
            </a:endParaRPr>
          </a:p>
        </p:txBody>
      </p:sp>
      <p:sp>
        <p:nvSpPr>
          <p:cNvPr id="5"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Loss of Youthful Shape</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914400" y="2438400"/>
            <a:ext cx="4114800" cy="2133600"/>
          </a:xfrm>
        </p:spPr>
        <p:txBody>
          <a:bodyPr>
            <a:normAutofit/>
          </a:bodyPr>
          <a:lstStyle/>
          <a:p>
            <a:pPr marL="0" indent="0">
              <a:buNone/>
            </a:pPr>
            <a:r>
              <a:rPr lang="en-GB" sz="2200" dirty="0" smtClean="0">
                <a:latin typeface="Arial"/>
                <a:cs typeface="Arial"/>
              </a:rPr>
              <a:t>Even if you did not properly care for your skin in years past, there are many technologically advanced ingredients that help repair the visible signs </a:t>
            </a:r>
            <a:r>
              <a:rPr lang="en-GB" sz="2200" dirty="0" smtClean="0">
                <a:latin typeface="Arial"/>
                <a:cs typeface="Arial"/>
              </a:rPr>
              <a:t>ageing</a:t>
            </a:r>
            <a:r>
              <a:rPr lang="en-GB" sz="2200" dirty="0" smtClean="0">
                <a:latin typeface="Arial"/>
                <a:cs typeface="Arial"/>
              </a:rPr>
              <a:t>.</a:t>
            </a:r>
            <a:endParaRPr lang="en-US" sz="2200" dirty="0">
              <a:latin typeface="Arial"/>
              <a:cs typeface="Arial"/>
            </a:endParaRPr>
          </a:p>
        </p:txBody>
      </p:sp>
      <p:sp>
        <p:nvSpPr>
          <p:cNvPr id="9"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Turning Back Your Skin’s Clock</a:t>
            </a:r>
          </a:p>
        </p:txBody>
      </p:sp>
      <p:pic>
        <p:nvPicPr>
          <p:cNvPr id="2" name="Picture 1" descr="RM11200104.jpg"/>
          <p:cNvPicPr>
            <a:picLocks noChangeAspect="1"/>
          </p:cNvPicPr>
          <p:nvPr/>
        </p:nvPicPr>
        <p:blipFill rotWithShape="1">
          <a:blip r:embed="rId4" cstate="print">
            <a:extLst>
              <a:ext uri="{28A0092B-C50C-407E-A947-70E740481C1C}">
                <a14:useLocalDpi xmlns:a14="http://schemas.microsoft.com/office/drawing/2010/main" xmlns="" val="0"/>
              </a:ext>
            </a:extLst>
          </a:blip>
          <a:srcRect l="9419" t="15432" r="17750" b="6995"/>
          <a:stretch/>
        </p:blipFill>
        <p:spPr>
          <a:xfrm>
            <a:off x="5867400" y="1219200"/>
            <a:ext cx="2943316" cy="4701821"/>
          </a:xfrm>
          <a:prstGeom prst="rect">
            <a:avLst/>
          </a:prstGeom>
        </p:spPr>
      </p:pic>
    </p:spTree>
    <p:custDataLst>
      <p:tags r:id="rId1"/>
    </p:custData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600201"/>
            <a:ext cx="8077200" cy="3886199"/>
          </a:xfrm>
        </p:spPr>
        <p:txBody>
          <a:bodyPr/>
          <a:lstStyle/>
          <a:p>
            <a:pPr marL="0" indent="0">
              <a:spcBef>
                <a:spcPts val="1800"/>
              </a:spcBef>
              <a:buNone/>
            </a:pPr>
            <a:r>
              <a:rPr lang="en-US" sz="2200" b="1" i="1" dirty="0" smtClean="0">
                <a:latin typeface="Arial"/>
                <a:cs typeface="Arial"/>
              </a:rPr>
              <a:t>For a more contoured, smoother looking you.</a:t>
            </a:r>
            <a:r>
              <a:rPr lang="en-US" sz="2200" b="1" dirty="0" smtClean="0">
                <a:latin typeface="Arial"/>
                <a:cs typeface="Arial"/>
              </a:rPr>
              <a:t> </a:t>
            </a:r>
            <a:r>
              <a:rPr lang="en-US" sz="2200" dirty="0" smtClean="0">
                <a:latin typeface="Arial"/>
                <a:cs typeface="Arial"/>
              </a:rPr>
              <a:t>Scientifically formulated to bring </a:t>
            </a:r>
            <a:r>
              <a:rPr lang="en-US" sz="2200" dirty="0" err="1" smtClean="0">
                <a:latin typeface="Arial"/>
                <a:cs typeface="Arial"/>
              </a:rPr>
              <a:t>ageLOC</a:t>
            </a:r>
            <a:r>
              <a:rPr lang="en-US" sz="2200" dirty="0" smtClean="0">
                <a:latin typeface="Arial"/>
                <a:cs typeface="Arial"/>
              </a:rPr>
              <a:t> </a:t>
            </a:r>
            <a:r>
              <a:rPr lang="en-US" sz="2200" dirty="0" smtClean="0">
                <a:latin typeface="Arial"/>
                <a:cs typeface="Arial"/>
              </a:rPr>
              <a:t>anti-ageing </a:t>
            </a:r>
            <a:r>
              <a:rPr lang="en-US" sz="2200" dirty="0" smtClean="0">
                <a:latin typeface="Arial"/>
                <a:cs typeface="Arial"/>
              </a:rPr>
              <a:t>benefits to the body every day, ageLOC Dermatic Effects helps smooth the appearance of fat and cellulite and improve the appearance of skin firmness. This daily contouring </a:t>
            </a:r>
            <a:r>
              <a:rPr lang="en-US" sz="2200" dirty="0" err="1" smtClean="0">
                <a:latin typeface="Arial"/>
                <a:cs typeface="Arial"/>
              </a:rPr>
              <a:t>moisturiser</a:t>
            </a:r>
            <a:r>
              <a:rPr lang="en-US" sz="2200" dirty="0" smtClean="0">
                <a:latin typeface="Arial"/>
                <a:cs typeface="Arial"/>
              </a:rPr>
              <a:t> </a:t>
            </a:r>
            <a:r>
              <a:rPr lang="en-US" sz="2200" dirty="0" smtClean="0">
                <a:latin typeface="Arial"/>
                <a:cs typeface="Arial"/>
              </a:rPr>
              <a:t>helps increase cellular turnover, returning skin to its natural radiance. It also hydrates and </a:t>
            </a:r>
            <a:r>
              <a:rPr lang="en-US" sz="2200" dirty="0" err="1" smtClean="0">
                <a:latin typeface="Arial"/>
                <a:cs typeface="Arial"/>
              </a:rPr>
              <a:t>utilises</a:t>
            </a:r>
            <a:r>
              <a:rPr lang="en-US" sz="2200" dirty="0" smtClean="0">
                <a:latin typeface="Arial"/>
                <a:cs typeface="Arial"/>
              </a:rPr>
              <a:t> </a:t>
            </a:r>
            <a:r>
              <a:rPr lang="en-US" sz="2200" dirty="0" smtClean="0">
                <a:latin typeface="Arial"/>
                <a:cs typeface="Arial"/>
              </a:rPr>
              <a:t>leading edge optical technology to diffuse light instantly, helping skin look smoother while improving the appearance of the skin’s surface.</a:t>
            </a:r>
          </a:p>
          <a:p>
            <a:endParaRPr lang="en-US" dirty="0"/>
          </a:p>
        </p:txBody>
      </p:sp>
      <p:sp>
        <p:nvSpPr>
          <p:cNvPr id="4"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ageLOC Dermatic Effects</a:t>
            </a:r>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8153400" cy="4525963"/>
          </a:xfrm>
        </p:spPr>
        <p:txBody>
          <a:bodyPr/>
          <a:lstStyle/>
          <a:p>
            <a:pPr lvl="0">
              <a:spcBef>
                <a:spcPts val="0"/>
              </a:spcBef>
              <a:spcAft>
                <a:spcPts val="600"/>
              </a:spcAft>
            </a:pPr>
            <a:r>
              <a:rPr lang="en-US" sz="2000" dirty="0" smtClean="0">
                <a:latin typeface="Arial"/>
                <a:cs typeface="Arial"/>
              </a:rPr>
              <a:t>ageLOC targets the ultimate sources of </a:t>
            </a:r>
            <a:r>
              <a:rPr lang="en-US" sz="2000" dirty="0" smtClean="0">
                <a:latin typeface="Arial"/>
                <a:cs typeface="Arial"/>
              </a:rPr>
              <a:t>ageing </a:t>
            </a:r>
            <a:r>
              <a:rPr lang="en-US" sz="2000" dirty="0" smtClean="0">
                <a:latin typeface="Arial"/>
                <a:cs typeface="Arial"/>
              </a:rPr>
              <a:t>to preserve the look of youth and reduce the appearance of </a:t>
            </a:r>
            <a:r>
              <a:rPr lang="en-US" sz="2000" dirty="0" smtClean="0">
                <a:latin typeface="Arial"/>
                <a:cs typeface="Arial"/>
              </a:rPr>
              <a:t>ageing</a:t>
            </a:r>
            <a:r>
              <a:rPr lang="en-US" sz="2000" dirty="0" smtClean="0">
                <a:latin typeface="Arial"/>
                <a:cs typeface="Arial"/>
              </a:rPr>
              <a:t>.</a:t>
            </a:r>
          </a:p>
          <a:p>
            <a:pPr lvl="0">
              <a:spcBef>
                <a:spcPts val="0"/>
              </a:spcBef>
              <a:spcAft>
                <a:spcPts val="600"/>
              </a:spcAft>
            </a:pPr>
            <a:r>
              <a:rPr lang="en-US" sz="2000" dirty="0" smtClean="0">
                <a:latin typeface="Arial"/>
                <a:cs typeface="Arial"/>
              </a:rPr>
              <a:t>Contains ingredients that help inhibit fat production and stimulate fat breakdown.</a:t>
            </a:r>
          </a:p>
          <a:p>
            <a:pPr lvl="0">
              <a:spcBef>
                <a:spcPts val="0"/>
              </a:spcBef>
              <a:spcAft>
                <a:spcPts val="600"/>
              </a:spcAft>
            </a:pPr>
            <a:r>
              <a:rPr lang="en-US" sz="2000" dirty="0" smtClean="0">
                <a:latin typeface="Arial"/>
                <a:cs typeface="Arial"/>
              </a:rPr>
              <a:t>Helps smooth the appearance of fat and cellulite for a </a:t>
            </a:r>
            <a:r>
              <a:rPr lang="en-US" sz="2000" dirty="0" smtClean="0">
                <a:latin typeface="Arial"/>
                <a:cs typeface="Arial"/>
              </a:rPr>
              <a:t>more contoured looking </a:t>
            </a:r>
            <a:r>
              <a:rPr lang="en-US" sz="2000" dirty="0" smtClean="0">
                <a:latin typeface="Arial"/>
                <a:cs typeface="Arial"/>
              </a:rPr>
              <a:t>body.</a:t>
            </a:r>
          </a:p>
          <a:p>
            <a:pPr lvl="0">
              <a:spcBef>
                <a:spcPts val="0"/>
              </a:spcBef>
              <a:spcAft>
                <a:spcPts val="600"/>
              </a:spcAft>
            </a:pPr>
            <a:r>
              <a:rPr lang="en-US" sz="2000" dirty="0" smtClean="0">
                <a:latin typeface="Arial"/>
                <a:cs typeface="Arial"/>
              </a:rPr>
              <a:t>Improves appearance of skin’s firmness for a more youthful look.</a:t>
            </a:r>
          </a:p>
          <a:p>
            <a:pPr lvl="0">
              <a:spcBef>
                <a:spcPts val="0"/>
              </a:spcBef>
              <a:spcAft>
                <a:spcPts val="600"/>
              </a:spcAft>
            </a:pPr>
            <a:r>
              <a:rPr lang="en-US" sz="2000" dirty="0" smtClean="0">
                <a:latin typeface="Arial"/>
                <a:cs typeface="Arial"/>
              </a:rPr>
              <a:t>Helps increase cellular turnover, which is necessary for renewing the skin and returning it to its natural radiant texture.</a:t>
            </a:r>
          </a:p>
          <a:p>
            <a:pPr lvl="0">
              <a:spcBef>
                <a:spcPts val="0"/>
              </a:spcBef>
              <a:spcAft>
                <a:spcPts val="600"/>
              </a:spcAft>
            </a:pPr>
            <a:r>
              <a:rPr lang="en-US" sz="2000" dirty="0" smtClean="0">
                <a:latin typeface="Arial"/>
                <a:cs typeface="Arial"/>
              </a:rPr>
              <a:t>Leading edge optical technology diffuses light instantly to help skin look smoother and improve the appearance of the skin’s surface.</a:t>
            </a:r>
          </a:p>
          <a:p>
            <a:pPr lvl="0">
              <a:spcBef>
                <a:spcPts val="0"/>
              </a:spcBef>
              <a:spcAft>
                <a:spcPts val="600"/>
              </a:spcAft>
            </a:pPr>
            <a:r>
              <a:rPr lang="en-US" sz="2000" dirty="0" smtClean="0">
                <a:latin typeface="Arial"/>
                <a:cs typeface="Arial"/>
              </a:rPr>
              <a:t>Hydrates and helps smooth the skin. </a:t>
            </a:r>
            <a:endParaRPr lang="en-US" sz="2000" dirty="0">
              <a:latin typeface="Arial"/>
              <a:cs typeface="Arial"/>
            </a:endParaRPr>
          </a:p>
        </p:txBody>
      </p:sp>
      <p:sp>
        <p:nvSpPr>
          <p:cNvPr id="4"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Key Benefits</a:t>
            </a:r>
            <a:endParaRPr lang="en-US"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7467600" cy="4114799"/>
          </a:xfrm>
        </p:spPr>
        <p:txBody>
          <a:bodyPr/>
          <a:lstStyle/>
          <a:p>
            <a:pPr lvl="0"/>
            <a:r>
              <a:rPr lang="en-US" b="1" dirty="0" smtClean="0">
                <a:latin typeface="Arial"/>
                <a:cs typeface="Arial"/>
              </a:rPr>
              <a:t>ageLOC</a:t>
            </a:r>
            <a:r>
              <a:rPr lang="en-US" b="1" baseline="30000" dirty="0" smtClean="0">
                <a:latin typeface="Arial"/>
                <a:cs typeface="Arial"/>
              </a:rPr>
              <a:t>®</a:t>
            </a:r>
            <a:r>
              <a:rPr lang="en-US" dirty="0" smtClean="0">
                <a:latin typeface="Arial"/>
                <a:cs typeface="Arial"/>
              </a:rPr>
              <a:t>—proprietary Nu Skin</a:t>
            </a:r>
            <a:r>
              <a:rPr lang="en-US" sz="2000" baseline="30000" dirty="0" smtClean="0">
                <a:latin typeface="Arial"/>
                <a:cs typeface="Arial"/>
              </a:rPr>
              <a:t>®</a:t>
            </a:r>
            <a:r>
              <a:rPr lang="en-US" dirty="0" smtClean="0">
                <a:latin typeface="Arial"/>
                <a:cs typeface="Arial"/>
              </a:rPr>
              <a:t> technology that targets arSuperMarkers, the ultimate sources of </a:t>
            </a:r>
            <a:r>
              <a:rPr lang="en-US" dirty="0" smtClean="0">
                <a:latin typeface="Arial"/>
                <a:cs typeface="Arial"/>
              </a:rPr>
              <a:t>ageing</a:t>
            </a:r>
            <a:r>
              <a:rPr lang="en-US" dirty="0" smtClean="0">
                <a:latin typeface="Arial"/>
                <a:cs typeface="Arial"/>
              </a:rPr>
              <a:t>.</a:t>
            </a:r>
          </a:p>
          <a:p>
            <a:pPr lvl="0"/>
            <a:r>
              <a:rPr lang="en-US" b="1" dirty="0" smtClean="0">
                <a:latin typeface="Arial"/>
                <a:cs typeface="Arial"/>
              </a:rPr>
              <a:t>Hibiscus abelmoschus extract</a:t>
            </a:r>
            <a:r>
              <a:rPr lang="en-US" dirty="0" smtClean="0">
                <a:latin typeface="Arial"/>
                <a:cs typeface="Arial"/>
              </a:rPr>
              <a:t>—rich in plant lipid extract that helps calm free radicals and inhibit the appearance of cellulite.</a:t>
            </a:r>
            <a:endParaRPr lang="en-US" strike="sngStrike" dirty="0" smtClean="0">
              <a:latin typeface="Arial"/>
              <a:cs typeface="Arial"/>
            </a:endParaRPr>
          </a:p>
          <a:p>
            <a:pPr lvl="0"/>
            <a:r>
              <a:rPr lang="en-US" b="1" dirty="0" smtClean="0">
                <a:latin typeface="Arial"/>
                <a:cs typeface="Arial"/>
              </a:rPr>
              <a:t>Honey extract</a:t>
            </a:r>
            <a:r>
              <a:rPr lang="en-US" dirty="0" smtClean="0">
                <a:latin typeface="Arial"/>
                <a:cs typeface="Arial"/>
              </a:rPr>
              <a:t>—a natural alpha-hydroxy acid to help smooth and soften skin.</a:t>
            </a:r>
          </a:p>
          <a:p>
            <a:r>
              <a:rPr lang="en-US" b="1" dirty="0" smtClean="0">
                <a:latin typeface="Arial"/>
                <a:cs typeface="Arial"/>
              </a:rPr>
              <a:t>Hyaluronic acid</a:t>
            </a:r>
            <a:r>
              <a:rPr lang="en-US" dirty="0" smtClean="0">
                <a:latin typeface="Arial"/>
                <a:cs typeface="Arial"/>
              </a:rPr>
              <a:t>—helps maintain an optimal moisture level.</a:t>
            </a:r>
          </a:p>
          <a:p>
            <a:pPr lvl="0"/>
            <a:endParaRPr lang="en-US" dirty="0" smtClean="0"/>
          </a:p>
          <a:p>
            <a:endParaRPr lang="en-US" dirty="0"/>
          </a:p>
        </p:txBody>
      </p:sp>
      <p:sp>
        <p:nvSpPr>
          <p:cNvPr id="4"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Key Ingredients</a:t>
            </a:r>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3200"/>
            <a:ext cx="8229600" cy="1143000"/>
          </a:xfrm>
        </p:spPr>
        <p:txBody>
          <a:bodyPr/>
          <a:lstStyle/>
          <a:p>
            <a:pPr algn="l"/>
            <a:r>
              <a:rPr lang="en-US" dirty="0" smtClean="0">
                <a:solidFill>
                  <a:schemeClr val="tx1">
                    <a:lumMod val="50000"/>
                    <a:lumOff val="50000"/>
                  </a:schemeClr>
                </a:solidFill>
              </a:rPr>
              <a:t>Key Benefits </a:t>
            </a:r>
            <a:br>
              <a:rPr lang="en-US" dirty="0" smtClean="0">
                <a:solidFill>
                  <a:schemeClr val="tx1">
                    <a:lumMod val="50000"/>
                    <a:lumOff val="50000"/>
                  </a:schemeClr>
                </a:solidFill>
              </a:rPr>
            </a:br>
            <a:r>
              <a:rPr lang="en-US" dirty="0" smtClean="0">
                <a:solidFill>
                  <a:schemeClr val="tx1">
                    <a:lumMod val="50000"/>
                    <a:lumOff val="50000"/>
                  </a:schemeClr>
                </a:solidFill>
              </a:rPr>
              <a:t>Supported</a:t>
            </a:r>
            <a:endParaRPr lang="en-US" dirty="0">
              <a:solidFill>
                <a:schemeClr val="tx1">
                  <a:lumMod val="50000"/>
                  <a:lumOff val="50000"/>
                </a:schemeClr>
              </a:solidFil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fontScale="92500" lnSpcReduction="20000"/>
          </a:bodyPr>
          <a:lstStyle/>
          <a:p>
            <a:pPr marL="0" lvl="0" indent="0">
              <a:lnSpc>
                <a:spcPct val="120000"/>
              </a:lnSpc>
              <a:buNone/>
            </a:pPr>
            <a:r>
              <a:rPr lang="en-US" b="1" dirty="0" smtClean="0">
                <a:latin typeface="Arial"/>
                <a:cs typeface="Arial"/>
              </a:rPr>
              <a:t>ageLOC targets the ultimate sources of </a:t>
            </a:r>
            <a:r>
              <a:rPr lang="en-US" b="1" dirty="0" smtClean="0">
                <a:latin typeface="Arial"/>
                <a:cs typeface="Arial"/>
              </a:rPr>
              <a:t>ageing </a:t>
            </a:r>
            <a:r>
              <a:rPr lang="en-US" b="1" dirty="0" smtClean="0">
                <a:latin typeface="Arial"/>
                <a:cs typeface="Arial"/>
              </a:rPr>
              <a:t>to preserve the look of youth and reduce the appearance of </a:t>
            </a:r>
            <a:r>
              <a:rPr lang="en-US" b="1" dirty="0" smtClean="0">
                <a:latin typeface="Arial"/>
                <a:cs typeface="Arial"/>
              </a:rPr>
              <a:t>ageing</a:t>
            </a:r>
            <a:r>
              <a:rPr lang="en-US" b="1" dirty="0" smtClean="0">
                <a:latin typeface="Arial"/>
                <a:cs typeface="Arial"/>
              </a:rPr>
              <a:t>.</a:t>
            </a:r>
          </a:p>
          <a:p>
            <a:pPr>
              <a:lnSpc>
                <a:spcPct val="120000"/>
              </a:lnSpc>
            </a:pPr>
            <a:r>
              <a:rPr lang="en-US" dirty="0" smtClean="0">
                <a:latin typeface="Arial"/>
                <a:cs typeface="Arial"/>
              </a:rPr>
              <a:t>Based on the discovery of arSuperMarkers, ageLOC science is </a:t>
            </a:r>
            <a:r>
              <a:rPr lang="en-US" dirty="0" err="1" smtClean="0">
                <a:latin typeface="Arial"/>
                <a:cs typeface="Arial"/>
              </a:rPr>
              <a:t>utilised</a:t>
            </a:r>
            <a:r>
              <a:rPr lang="en-US" dirty="0" smtClean="0">
                <a:latin typeface="Arial"/>
                <a:cs typeface="Arial"/>
              </a:rPr>
              <a:t> </a:t>
            </a:r>
            <a:r>
              <a:rPr lang="en-US" dirty="0" smtClean="0">
                <a:latin typeface="Arial"/>
                <a:cs typeface="Arial"/>
              </a:rPr>
              <a:t>to help validate products that target the sources and signs of </a:t>
            </a:r>
            <a:r>
              <a:rPr lang="en-US" dirty="0" smtClean="0">
                <a:latin typeface="Arial"/>
                <a:cs typeface="Arial"/>
              </a:rPr>
              <a:t>ageing</a:t>
            </a:r>
            <a:r>
              <a:rPr lang="en-US" dirty="0" smtClean="0">
                <a:latin typeface="Arial"/>
                <a:cs typeface="Arial"/>
              </a:rPr>
              <a:t>. Our scientists have been able to identify, through ageLOC science and research, ingredients that have a positive impact on arSuperMarkers including Youth Gene Clusters. By combining ageLOC science, which targets the sources of </a:t>
            </a:r>
            <a:r>
              <a:rPr lang="en-US" dirty="0" smtClean="0">
                <a:latin typeface="Arial"/>
                <a:cs typeface="Arial"/>
              </a:rPr>
              <a:t>ageing</a:t>
            </a:r>
            <a:r>
              <a:rPr lang="en-US" dirty="0" smtClean="0">
                <a:latin typeface="Arial"/>
                <a:cs typeface="Arial"/>
              </a:rPr>
              <a:t>, with cutting-edge corrective </a:t>
            </a:r>
            <a:r>
              <a:rPr lang="en-US" dirty="0" smtClean="0">
                <a:latin typeface="Arial"/>
                <a:cs typeface="Arial"/>
              </a:rPr>
              <a:t>anti-ageing </a:t>
            </a:r>
            <a:r>
              <a:rPr lang="en-US" dirty="0" smtClean="0">
                <a:latin typeface="Arial"/>
                <a:cs typeface="Arial"/>
              </a:rPr>
              <a:t>ingredients, which reduce the visible signs of </a:t>
            </a:r>
            <a:r>
              <a:rPr lang="en-US" dirty="0" smtClean="0">
                <a:latin typeface="Arial"/>
                <a:cs typeface="Arial"/>
              </a:rPr>
              <a:t>ageing</a:t>
            </a:r>
            <a:r>
              <a:rPr lang="en-US" dirty="0" smtClean="0">
                <a:latin typeface="Arial"/>
                <a:cs typeface="Arial"/>
              </a:rPr>
              <a:t>, Nu Skin</a:t>
            </a:r>
            <a:r>
              <a:rPr lang="en-US" sz="2200" baseline="30000" dirty="0" smtClean="0">
                <a:latin typeface="Arial"/>
                <a:cs typeface="Arial"/>
              </a:rPr>
              <a:t>®</a:t>
            </a:r>
            <a:r>
              <a:rPr lang="en-US" dirty="0" smtClean="0">
                <a:latin typeface="Arial"/>
                <a:cs typeface="Arial"/>
              </a:rPr>
              <a:t> products provide a preventative and corrective approach to maintaining and promoting youthful skin. </a:t>
            </a:r>
          </a:p>
          <a:p>
            <a:pPr lvl="0"/>
            <a:endParaRPr lang="en-US" b="1" dirty="0" smtClean="0"/>
          </a:p>
          <a:p>
            <a:pPr lvl="0"/>
            <a:endParaRPr lang="en-US" b="1" dirty="0" smtClean="0"/>
          </a:p>
          <a:p>
            <a:endParaRPr lang="en-US" dirty="0"/>
          </a:p>
        </p:txBody>
      </p:sp>
      <p:sp>
        <p:nvSpPr>
          <p:cNvPr id="4"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Key Benefits Supported</a:t>
            </a:r>
            <a:endParaRPr 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p:spPr>
        <p:txBody>
          <a:bodyPr>
            <a:normAutofit fontScale="92500" lnSpcReduction="20000"/>
          </a:bodyPr>
          <a:lstStyle/>
          <a:p>
            <a:pPr marL="0" lvl="0" indent="0">
              <a:lnSpc>
                <a:spcPct val="120000"/>
              </a:lnSpc>
              <a:buNone/>
            </a:pPr>
            <a:r>
              <a:rPr lang="en-US" sz="2200" b="1" dirty="0" smtClean="0">
                <a:latin typeface="Arial"/>
                <a:cs typeface="Arial"/>
              </a:rPr>
              <a:t>Contains ingredients that help inhibit fat production and stimulate fat breakdown.</a:t>
            </a:r>
            <a:endParaRPr lang="en-US" dirty="0" smtClean="0">
              <a:latin typeface="Arial"/>
              <a:cs typeface="Arial"/>
            </a:endParaRPr>
          </a:p>
          <a:p>
            <a:pPr>
              <a:lnSpc>
                <a:spcPct val="120000"/>
              </a:lnSpc>
            </a:pPr>
            <a:r>
              <a:rPr lang="en-US" dirty="0" smtClean="0">
                <a:latin typeface="Arial"/>
                <a:cs typeface="Arial"/>
              </a:rPr>
              <a:t>Hibiscus abelmoschus extract has been found to stimulate the breakdown and inhibit the production of fat. This botanical extract has been shown to activate a receptor responsible for stimulating the breakdown of fat (lipolysis) while also blocking the receptor that stimulates fat production (lipogenesis). This two pronged approach is found to be effective against stubborn cellulite. </a:t>
            </a:r>
          </a:p>
          <a:p>
            <a:pPr>
              <a:lnSpc>
                <a:spcPct val="120000"/>
              </a:lnSpc>
              <a:buNone/>
            </a:pPr>
            <a:r>
              <a:rPr lang="en-US" dirty="0" smtClean="0">
                <a:latin typeface="Arial"/>
                <a:cs typeface="Arial"/>
              </a:rPr>
              <a:t>	ageLOC Dermatic Effects featuring hibiscus abelmoschus extract helps smooth the appearance of fat and cellulite and improve the appearance of skin firmness.</a:t>
            </a:r>
          </a:p>
          <a:p>
            <a:endParaRPr lang="en-US" dirty="0"/>
          </a:p>
        </p:txBody>
      </p:sp>
      <p:sp>
        <p:nvSpPr>
          <p:cNvPr id="7"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Key Benefits Supported</a:t>
            </a:r>
            <a:endParaRPr 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p:spPr>
        <p:txBody>
          <a:bodyPr>
            <a:normAutofit fontScale="92500"/>
          </a:bodyPr>
          <a:lstStyle/>
          <a:p>
            <a:pPr marL="0" lvl="0" indent="0">
              <a:lnSpc>
                <a:spcPct val="110000"/>
              </a:lnSpc>
              <a:buNone/>
            </a:pPr>
            <a:r>
              <a:rPr lang="en-US" sz="2200" b="1" dirty="0" smtClean="0">
                <a:latin typeface="Arial"/>
                <a:cs typeface="Arial"/>
              </a:rPr>
              <a:t>Helps smooth the appearance of fat and cellulite for a slimmer looking body.</a:t>
            </a:r>
          </a:p>
          <a:p>
            <a:pPr>
              <a:lnSpc>
                <a:spcPct val="110000"/>
              </a:lnSpc>
            </a:pPr>
            <a:r>
              <a:rPr lang="en-US" sz="2200" dirty="0" smtClean="0">
                <a:latin typeface="Arial"/>
                <a:cs typeface="Arial"/>
              </a:rPr>
              <a:t>Cellulite is a protrusion of fat into the dermis that is topically visible. With age the skin’s structural proteins continue to be degraded and their production slows. When the skin’s overall structure is diminished, fat protrusions can become increasingly visible. </a:t>
            </a:r>
          </a:p>
          <a:p>
            <a:pPr>
              <a:lnSpc>
                <a:spcPct val="110000"/>
              </a:lnSpc>
              <a:buNone/>
            </a:pPr>
            <a:r>
              <a:rPr lang="en-US" sz="2200" dirty="0" smtClean="0">
                <a:latin typeface="Arial"/>
                <a:cs typeface="Arial"/>
              </a:rPr>
              <a:t>	ageLOC Dermatic Effects is formulated with ingredients that inhibit fat synthesis and increase fat breakdown but also help to promote the production of structural proteins. These ingredients allow ageLOC Dermatic Effects to help smooth the appearance of fat and cellulite, resulting in a slimmer, more youthful looking body. </a:t>
            </a:r>
          </a:p>
        </p:txBody>
      </p:sp>
      <p:sp>
        <p:nvSpPr>
          <p:cNvPr id="5"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Key Benefits Supported</a:t>
            </a:r>
            <a:endParaRPr 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305800" cy="4525963"/>
          </a:xfrm>
        </p:spPr>
        <p:txBody>
          <a:bodyPr/>
          <a:lstStyle/>
          <a:p>
            <a:pPr marL="0" lvl="0" indent="0">
              <a:buNone/>
            </a:pPr>
            <a:r>
              <a:rPr lang="en-US" sz="2200" b="1" dirty="0" smtClean="0">
                <a:latin typeface="Arial"/>
                <a:cs typeface="Arial"/>
              </a:rPr>
              <a:t>Improves appearance of skin's firmness for a more </a:t>
            </a:r>
            <a:br>
              <a:rPr lang="en-US" sz="2200" b="1" dirty="0" smtClean="0">
                <a:latin typeface="Arial"/>
                <a:cs typeface="Arial"/>
              </a:rPr>
            </a:br>
            <a:r>
              <a:rPr lang="en-US" sz="2200" b="1" dirty="0" smtClean="0">
                <a:latin typeface="Arial"/>
                <a:cs typeface="Arial"/>
              </a:rPr>
              <a:t>youthful look.</a:t>
            </a:r>
          </a:p>
          <a:p>
            <a:pPr lvl="0"/>
            <a:endParaRPr lang="en-US" sz="2200" dirty="0" smtClean="0">
              <a:latin typeface="Arial"/>
              <a:cs typeface="Arial"/>
            </a:endParaRPr>
          </a:p>
          <a:p>
            <a:pPr lvl="0"/>
            <a:r>
              <a:rPr lang="en-US" sz="2200" dirty="0" smtClean="0">
                <a:latin typeface="Arial"/>
                <a:cs typeface="Arial"/>
              </a:rPr>
              <a:t>Fibroblasts are </a:t>
            </a:r>
            <a:r>
              <a:rPr lang="en-US" sz="2200" dirty="0" err="1" smtClean="0">
                <a:latin typeface="Arial"/>
                <a:cs typeface="Arial"/>
              </a:rPr>
              <a:t>specialised</a:t>
            </a:r>
            <a:r>
              <a:rPr lang="en-US" sz="2200" dirty="0" smtClean="0">
                <a:latin typeface="Arial"/>
                <a:cs typeface="Arial"/>
              </a:rPr>
              <a:t> </a:t>
            </a:r>
            <a:r>
              <a:rPr lang="en-US" sz="2200" dirty="0" smtClean="0">
                <a:latin typeface="Arial"/>
                <a:cs typeface="Arial"/>
              </a:rPr>
              <a:t>cells in the skin that produce structural proteins that contribute to smooth, contoured skin. Research has shown that cosmetic ingredients can act as messengers between cells and promote fibroblast activity to help repair skin damage that comes with age. Formulated with this technology, ageLOC Dermatic Effects can improve skin firmness and youthful appearance. </a:t>
            </a:r>
          </a:p>
          <a:p>
            <a:pPr lvl="0"/>
            <a:endParaRPr lang="en-US" sz="2200" dirty="0" smtClean="0"/>
          </a:p>
          <a:p>
            <a:endParaRPr lang="en-US" dirty="0"/>
          </a:p>
        </p:txBody>
      </p:sp>
      <p:sp>
        <p:nvSpPr>
          <p:cNvPr id="5"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Key Benefits Supported</a:t>
            </a:r>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3"/>
          <p:cNvSpPr>
            <a:spLocks noGrp="1" noChangeArrowheads="1"/>
          </p:cNvSpPr>
          <p:nvPr>
            <p:ph idx="1"/>
          </p:nvPr>
        </p:nvSpPr>
        <p:spPr>
          <a:xfrm>
            <a:off x="533400" y="2057400"/>
            <a:ext cx="6781800" cy="4038600"/>
          </a:xfrm>
          <a:noFill/>
          <a:ln/>
        </p:spPr>
        <p:txBody>
          <a:bodyPr>
            <a:normAutofit/>
          </a:bodyPr>
          <a:lstStyle/>
          <a:p>
            <a:pPr marL="0" indent="0">
              <a:buNone/>
            </a:pPr>
            <a:r>
              <a:rPr lang="en-US" dirty="0">
                <a:latin typeface="Arial"/>
                <a:cs typeface="Arial"/>
              </a:rPr>
              <a:t>After viewing this </a:t>
            </a:r>
            <a:r>
              <a:rPr lang="en-US" dirty="0" smtClean="0">
                <a:latin typeface="Arial"/>
                <a:cs typeface="Arial"/>
              </a:rPr>
              <a:t>training module, </a:t>
            </a:r>
            <a:r>
              <a:rPr lang="en-US" dirty="0">
                <a:latin typeface="Arial"/>
                <a:cs typeface="Arial"/>
              </a:rPr>
              <a:t>you should have an understanding of the following:</a:t>
            </a:r>
          </a:p>
          <a:p>
            <a:pPr marL="574675" lvl="1" indent="-342900">
              <a:buFont typeface="Arial"/>
              <a:buChar char="•"/>
            </a:pPr>
            <a:r>
              <a:rPr lang="en-US" altLang="en-US" dirty="0" smtClean="0">
                <a:latin typeface="Arial"/>
                <a:cs typeface="Arial"/>
              </a:rPr>
              <a:t>Basics of ageLOC and targeting Youth Gene Clusters.</a:t>
            </a:r>
            <a:endParaRPr lang="en-US" altLang="en-US" dirty="0">
              <a:latin typeface="Arial"/>
              <a:cs typeface="Arial"/>
            </a:endParaRPr>
          </a:p>
          <a:p>
            <a:pPr marL="574675" lvl="1" indent="-342900">
              <a:buFont typeface="Arial"/>
              <a:buChar char="•"/>
            </a:pPr>
            <a:r>
              <a:rPr lang="en-US" altLang="en-US" dirty="0" smtClean="0">
                <a:latin typeface="Arial"/>
                <a:cs typeface="Arial"/>
              </a:rPr>
              <a:t>The </a:t>
            </a:r>
            <a:r>
              <a:rPr lang="en-US" altLang="en-US" dirty="0">
                <a:latin typeface="Arial"/>
                <a:cs typeface="Arial"/>
              </a:rPr>
              <a:t>signs of </a:t>
            </a:r>
            <a:r>
              <a:rPr lang="en-US" altLang="en-US" dirty="0" smtClean="0">
                <a:latin typeface="Arial"/>
                <a:cs typeface="Arial"/>
              </a:rPr>
              <a:t>ageing </a:t>
            </a:r>
            <a:r>
              <a:rPr lang="en-US" altLang="en-US" dirty="0" smtClean="0">
                <a:latin typeface="Arial"/>
                <a:cs typeface="Arial"/>
              </a:rPr>
              <a:t>on the body.</a:t>
            </a:r>
            <a:endParaRPr lang="en-US" altLang="en-US" dirty="0">
              <a:latin typeface="Arial"/>
              <a:cs typeface="Arial"/>
            </a:endParaRPr>
          </a:p>
          <a:p>
            <a:pPr marL="574675" lvl="1" indent="-342900">
              <a:buFont typeface="Arial"/>
              <a:buChar char="•"/>
            </a:pPr>
            <a:r>
              <a:rPr lang="en-US" altLang="en-US" dirty="0" smtClean="0">
                <a:latin typeface="Arial"/>
                <a:cs typeface="Arial"/>
              </a:rPr>
              <a:t>Key ingredients and benefits of ageLOC </a:t>
            </a:r>
            <a:r>
              <a:rPr lang="en-US" altLang="en-US" dirty="0" err="1" smtClean="0">
                <a:latin typeface="Arial"/>
                <a:cs typeface="Arial"/>
              </a:rPr>
              <a:t>Dermatic</a:t>
            </a:r>
            <a:r>
              <a:rPr lang="en-US" altLang="en-US" dirty="0" smtClean="0">
                <a:latin typeface="Arial"/>
                <a:cs typeface="Arial"/>
              </a:rPr>
              <a:t> Effects.</a:t>
            </a:r>
            <a:endParaRPr lang="en-US" altLang="en-US" dirty="0">
              <a:latin typeface="Arial"/>
              <a:cs typeface="Arial"/>
            </a:endParaRPr>
          </a:p>
          <a:p>
            <a:endParaRPr lang="en-US" dirty="0">
              <a:latin typeface="Arial"/>
              <a:cs typeface="Arial"/>
            </a:endParaRPr>
          </a:p>
          <a:p>
            <a:pPr marL="465138" lvl="1" indent="-233363">
              <a:buClr>
                <a:srgbClr val="C0C0C0"/>
              </a:buClr>
              <a:buSzPct val="50000"/>
              <a:buFont typeface="Arial Narrow" pitchFamily="34" charset="0"/>
              <a:buChar char="o"/>
            </a:pPr>
            <a:endParaRPr lang="en-US" b="1" dirty="0">
              <a:latin typeface="Arial"/>
              <a:cs typeface="Arial"/>
            </a:endParaRPr>
          </a:p>
        </p:txBody>
      </p:sp>
      <p:sp>
        <p:nvSpPr>
          <p:cNvPr id="4"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Calibri" pitchFamily="34" charset="0"/>
                <a:ea typeface="ＭＳ Ｐゴシック" charset="-128"/>
                <a:cs typeface="Calibri" pitchFamily="34" charset="0"/>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Objectives</a:t>
            </a:r>
            <a:endParaRPr lang="en-US" dirty="0"/>
          </a:p>
        </p:txBody>
      </p:sp>
    </p:spTree>
    <p:custDataLst>
      <p:tags r:id="rId1"/>
    </p:custData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1"/>
            <a:ext cx="8534400" cy="4525963"/>
          </a:xfrm>
        </p:spPr>
        <p:txBody>
          <a:bodyPr>
            <a:normAutofit/>
          </a:bodyPr>
          <a:lstStyle/>
          <a:p>
            <a:pPr marL="0" lvl="0" indent="0">
              <a:buNone/>
            </a:pPr>
            <a:r>
              <a:rPr lang="en-US" sz="2200" b="1" dirty="0" smtClean="0">
                <a:latin typeface="Arial"/>
                <a:cs typeface="Arial"/>
              </a:rPr>
              <a:t>Helps increase cellular turnover, which is necessary for renewing the skin and returning it to its natural radiant texture.</a:t>
            </a:r>
          </a:p>
          <a:p>
            <a:r>
              <a:rPr lang="en-US" sz="2200" dirty="0" smtClean="0">
                <a:latin typeface="Arial"/>
                <a:cs typeface="Arial"/>
              </a:rPr>
              <a:t>Cellular turnover tends to slow with age, allowing older, dull cells to remain at the skin’s surface. ageLOC Dermatic Effects is formulated with honey extract, a natural source of hydroxy acids, to enhance cellular turnover. It also has a low pH which further supports this mechanism for renewing skin and returning it to it youthful radiance. </a:t>
            </a:r>
            <a:endParaRPr lang="en-US" sz="2200" dirty="0">
              <a:latin typeface="Arial"/>
              <a:cs typeface="Arial"/>
            </a:endParaRPr>
          </a:p>
        </p:txBody>
      </p:sp>
      <p:sp>
        <p:nvSpPr>
          <p:cNvPr id="5"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Key Benefits Supported</a:t>
            </a:r>
            <a:endParaRPr lang="en-US"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382000" cy="4525963"/>
          </a:xfrm>
        </p:spPr>
        <p:txBody>
          <a:bodyPr>
            <a:normAutofit/>
          </a:bodyPr>
          <a:lstStyle/>
          <a:p>
            <a:pPr marL="0" lvl="0" indent="0">
              <a:buNone/>
            </a:pPr>
            <a:r>
              <a:rPr lang="en-US" sz="1800" b="1" dirty="0" smtClean="0">
                <a:latin typeface="Arial"/>
                <a:cs typeface="Arial"/>
              </a:rPr>
              <a:t>Leading edge optical technology diffuses light instantly to help skin look smoother and improve the appearance of the skin’s surface.</a:t>
            </a:r>
          </a:p>
          <a:p>
            <a:pPr lvl="0"/>
            <a:r>
              <a:rPr lang="en-US" sz="1800" dirty="0" smtClean="0">
                <a:latin typeface="Arial"/>
                <a:cs typeface="Arial"/>
              </a:rPr>
              <a:t>When the skin’s surface is uneven, light is not reflected uniformly and shadows are cast allowing the eye to see the varying topography. By utilizing anti-shine ingredients that flatten and diffuse light in multiple directions, the skin instantly appears smoother. This optical manipulation visually improves the appearance of the skin’s surface. </a:t>
            </a:r>
          </a:p>
          <a:p>
            <a:endParaRPr lang="en-US" sz="1800" dirty="0">
              <a:latin typeface="Arial"/>
              <a:cs typeface="Arial"/>
            </a:endParaRPr>
          </a:p>
        </p:txBody>
      </p:sp>
      <p:sp>
        <p:nvSpPr>
          <p:cNvPr id="10"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Key Benefits Supported</a:t>
            </a:r>
            <a:endParaRPr lang="en-US" dirty="0"/>
          </a:p>
        </p:txBody>
      </p:sp>
      <p:pic>
        <p:nvPicPr>
          <p:cNvPr id="12" name="Light diffused.jpg" descr="/Volumes/gbm/Marketing/Works in Progress/AGELOC SCIENCE/Light diffused.jpg"/>
          <p:cNvPicPr>
            <a:picLocks noChangeAspect="1"/>
          </p:cNvPicPr>
          <p:nvPr/>
        </p:nvPicPr>
        <p:blipFill rotWithShape="1">
          <a:blip r:embed="rId3" r:link="rId4" cstate="print">
            <a:extLst>
              <a:ext uri="{28A0092B-C50C-407E-A947-70E740481C1C}">
                <a14:useLocalDpi xmlns:a14="http://schemas.microsoft.com/office/drawing/2010/main" xmlns="" val="0"/>
              </a:ext>
            </a:extLst>
          </a:blip>
          <a:srcRect l="26498" t="35928" r="22804" b="29266"/>
          <a:stretch/>
        </p:blipFill>
        <p:spPr>
          <a:xfrm>
            <a:off x="1066800" y="3962400"/>
            <a:ext cx="6518415" cy="2193587"/>
          </a:xfrm>
          <a:prstGeom prst="rect">
            <a:avLst/>
          </a:prstGeom>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M09403275.t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01288" y="762000"/>
            <a:ext cx="3947792" cy="5257800"/>
          </a:xfrm>
          <a:prstGeom prst="rect">
            <a:avLst/>
          </a:prstGeom>
        </p:spPr>
      </p:pic>
      <p:sp>
        <p:nvSpPr>
          <p:cNvPr id="3" name="Content Placeholder 2"/>
          <p:cNvSpPr>
            <a:spLocks noGrp="1"/>
          </p:cNvSpPr>
          <p:nvPr>
            <p:ph idx="1"/>
          </p:nvPr>
        </p:nvSpPr>
        <p:spPr>
          <a:xfrm>
            <a:off x="609600" y="1828800"/>
            <a:ext cx="3962400" cy="4267200"/>
          </a:xfrm>
        </p:spPr>
        <p:txBody>
          <a:bodyPr>
            <a:normAutofit/>
          </a:bodyPr>
          <a:lstStyle/>
          <a:p>
            <a:pPr lvl="0">
              <a:lnSpc>
                <a:spcPct val="80000"/>
              </a:lnSpc>
              <a:buNone/>
            </a:pPr>
            <a:r>
              <a:rPr lang="en-US" sz="2000" b="1" dirty="0" smtClean="0">
                <a:latin typeface="Arial"/>
                <a:cs typeface="Arial"/>
              </a:rPr>
              <a:t>Hydrates the skin while</a:t>
            </a:r>
          </a:p>
          <a:p>
            <a:pPr lvl="0">
              <a:lnSpc>
                <a:spcPct val="80000"/>
              </a:lnSpc>
              <a:buNone/>
            </a:pPr>
            <a:r>
              <a:rPr lang="en-US" sz="2000" b="1" dirty="0" smtClean="0">
                <a:latin typeface="Arial"/>
                <a:cs typeface="Arial"/>
              </a:rPr>
              <a:t>helping smooth. </a:t>
            </a:r>
          </a:p>
          <a:p>
            <a:r>
              <a:rPr lang="en-US" sz="2000" dirty="0" smtClean="0">
                <a:latin typeface="Arial"/>
                <a:cs typeface="Arial"/>
              </a:rPr>
              <a:t>Formulated with skin </a:t>
            </a:r>
            <a:r>
              <a:rPr lang="en-US" sz="2000" dirty="0" err="1" smtClean="0">
                <a:latin typeface="Arial"/>
                <a:cs typeface="Arial"/>
              </a:rPr>
              <a:t>moisturisers</a:t>
            </a:r>
            <a:r>
              <a:rPr lang="en-US" sz="2000" dirty="0" smtClean="0">
                <a:latin typeface="Arial"/>
                <a:cs typeface="Arial"/>
              </a:rPr>
              <a:t> </a:t>
            </a:r>
            <a:r>
              <a:rPr lang="en-US" sz="2000" dirty="0" smtClean="0">
                <a:latin typeface="Arial"/>
                <a:cs typeface="Arial"/>
              </a:rPr>
              <a:t>including hyaluronic acid, alpha-hydroxy acid, aloe, and algae extract, ageLOC Dermatic Effects hydrates and helps smooth the skin. </a:t>
            </a:r>
            <a:endParaRPr lang="en-US" sz="2000" dirty="0">
              <a:latin typeface="Arial"/>
              <a:cs typeface="Arial"/>
            </a:endParaRPr>
          </a:p>
        </p:txBody>
      </p:sp>
      <p:sp>
        <p:nvSpPr>
          <p:cNvPr id="5"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Key Benefits Supported</a:t>
            </a:r>
            <a:endParaRPr lang="en-US"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828800"/>
            <a:ext cx="3505200" cy="4419600"/>
          </a:xfrm>
        </p:spPr>
        <p:txBody>
          <a:bodyPr/>
          <a:lstStyle/>
          <a:p>
            <a:pPr marL="0" indent="0">
              <a:buNone/>
            </a:pPr>
            <a:r>
              <a:rPr lang="en-US" sz="2200" dirty="0" smtClean="0">
                <a:latin typeface="Arial"/>
                <a:cs typeface="Arial"/>
              </a:rPr>
              <a:t>Apply twice daily, morning and night to arms, thighs, buttocks, and/or abdomen. For best results combine with your ageLOC Body Shaping Gel regimen.</a:t>
            </a:r>
          </a:p>
          <a:p>
            <a:endParaRPr lang="en-US" dirty="0"/>
          </a:p>
        </p:txBody>
      </p:sp>
      <p:sp>
        <p:nvSpPr>
          <p:cNvPr id="4"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Usage</a:t>
            </a:r>
            <a:endParaRPr lang="en-US" dirty="0"/>
          </a:p>
        </p:txBody>
      </p:sp>
      <p:pic>
        <p:nvPicPr>
          <p:cNvPr id="5" name="Picture 4" descr="RM11201534.jpg"/>
          <p:cNvPicPr>
            <a:picLocks noChangeAspect="1"/>
          </p:cNvPicPr>
          <p:nvPr/>
        </p:nvPicPr>
        <p:blipFill rotWithShape="1">
          <a:blip r:embed="rId2" cstate="print">
            <a:extLst>
              <a:ext uri="{28A0092B-C50C-407E-A947-70E740481C1C}">
                <a14:useLocalDpi xmlns:a14="http://schemas.microsoft.com/office/drawing/2010/main" xmlns="" val="0"/>
              </a:ext>
            </a:extLst>
          </a:blip>
          <a:srcRect l="19776" r="12641"/>
          <a:stretch/>
        </p:blipFill>
        <p:spPr>
          <a:xfrm>
            <a:off x="5334000" y="1676400"/>
            <a:ext cx="3810000" cy="3758340"/>
          </a:xfrm>
          <a:prstGeom prst="rect">
            <a:avLst/>
          </a:prstGeom>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p>
            <a:pPr>
              <a:buNone/>
            </a:pPr>
            <a:r>
              <a:rPr lang="en-US" sz="2200" dirty="0" smtClean="0">
                <a:latin typeface="Arial"/>
                <a:cs typeface="Arial"/>
              </a:rPr>
              <a:t>Primary Markets:</a:t>
            </a:r>
          </a:p>
          <a:p>
            <a:pPr lvl="0"/>
            <a:r>
              <a:rPr lang="en-US" sz="2200" dirty="0" smtClean="0">
                <a:latin typeface="Arial"/>
                <a:cs typeface="Arial"/>
              </a:rPr>
              <a:t>Women and men looking for a firmed, toned, younger-looking body. </a:t>
            </a:r>
          </a:p>
          <a:p>
            <a:pPr lvl="0"/>
            <a:r>
              <a:rPr lang="en-US" sz="2200" dirty="0" smtClean="0">
                <a:latin typeface="Arial"/>
                <a:cs typeface="Arial"/>
              </a:rPr>
              <a:t>ageLOC Galvanic Body Spa and Galvanic Spa customers.</a:t>
            </a:r>
          </a:p>
          <a:p>
            <a:endParaRPr lang="en-US" sz="2200" dirty="0">
              <a:latin typeface="Arial"/>
              <a:cs typeface="Arial"/>
            </a:endParaRPr>
          </a:p>
        </p:txBody>
      </p:sp>
      <p:sp>
        <p:nvSpPr>
          <p:cNvPr id="4" name="Content Placeholder 3"/>
          <p:cNvSpPr>
            <a:spLocks noGrp="1"/>
          </p:cNvSpPr>
          <p:nvPr>
            <p:ph sz="half" idx="2"/>
          </p:nvPr>
        </p:nvSpPr>
        <p:spPr>
          <a:xfrm>
            <a:off x="4876800" y="1600200"/>
            <a:ext cx="4038600" cy="4525963"/>
          </a:xfrm>
        </p:spPr>
        <p:txBody>
          <a:bodyPr/>
          <a:lstStyle/>
          <a:p>
            <a:pPr>
              <a:buNone/>
            </a:pPr>
            <a:r>
              <a:rPr lang="en-US" sz="2200" dirty="0" smtClean="0">
                <a:latin typeface="Arial"/>
                <a:cs typeface="Arial"/>
              </a:rPr>
              <a:t>Secondary Markets:</a:t>
            </a:r>
          </a:p>
          <a:p>
            <a:pPr lvl="0"/>
            <a:r>
              <a:rPr lang="en-US" sz="2200" dirty="0" smtClean="0">
                <a:latin typeface="Arial"/>
                <a:cs typeface="Arial"/>
              </a:rPr>
              <a:t>Image conscious women, ages 25-65, who may occasionally visit day spas.</a:t>
            </a:r>
          </a:p>
          <a:p>
            <a:pPr lvl="0"/>
            <a:r>
              <a:rPr lang="en-US" sz="2200" dirty="0" smtClean="0">
                <a:latin typeface="Arial"/>
                <a:cs typeface="Arial"/>
              </a:rPr>
              <a:t>Women of any age with cellulite and other signs of </a:t>
            </a:r>
            <a:r>
              <a:rPr lang="en-US" sz="2200" dirty="0" smtClean="0">
                <a:latin typeface="Arial"/>
                <a:cs typeface="Arial"/>
              </a:rPr>
              <a:t>ageing </a:t>
            </a:r>
            <a:r>
              <a:rPr lang="en-US" sz="2200" dirty="0" smtClean="0">
                <a:latin typeface="Arial"/>
                <a:cs typeface="Arial"/>
              </a:rPr>
              <a:t>on the body.</a:t>
            </a:r>
          </a:p>
          <a:p>
            <a:endParaRPr lang="en-US" dirty="0"/>
          </a:p>
        </p:txBody>
      </p:sp>
      <p:sp>
        <p:nvSpPr>
          <p:cNvPr id="5"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Target Audience</a:t>
            </a:r>
            <a:endParaRPr lang="en-US"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600201"/>
            <a:ext cx="7924800" cy="4525963"/>
          </a:xfrm>
        </p:spPr>
        <p:txBody>
          <a:bodyPr/>
          <a:lstStyle/>
          <a:p>
            <a:pPr lvl="0">
              <a:spcBef>
                <a:spcPts val="600"/>
              </a:spcBef>
            </a:pPr>
            <a:r>
              <a:rPr lang="en-US" sz="2200" b="1" dirty="0" smtClean="0">
                <a:latin typeface="Arial"/>
                <a:cs typeface="Arial"/>
              </a:rPr>
              <a:t>ageLOC</a:t>
            </a:r>
            <a:r>
              <a:rPr lang="en-US" sz="2200" b="1" baseline="30000" dirty="0" smtClean="0">
                <a:latin typeface="Arial"/>
                <a:cs typeface="Arial"/>
              </a:rPr>
              <a:t>®</a:t>
            </a:r>
            <a:r>
              <a:rPr lang="en-US" sz="2200" b="1" dirty="0" smtClean="0">
                <a:latin typeface="Arial"/>
                <a:cs typeface="Arial"/>
              </a:rPr>
              <a:t> Body Shaping Gel</a:t>
            </a:r>
            <a:r>
              <a:rPr lang="en-US" sz="2200" dirty="0" smtClean="0">
                <a:latin typeface="Arial"/>
                <a:cs typeface="Arial"/>
              </a:rPr>
              <a:t>—formulated to work exclusively with Nu Skin Galvanic Spa instruments to bring </a:t>
            </a:r>
            <a:r>
              <a:rPr lang="en-US" sz="2200" dirty="0" err="1" smtClean="0">
                <a:latin typeface="Arial"/>
                <a:cs typeface="Arial"/>
              </a:rPr>
              <a:t>ageLOC</a:t>
            </a:r>
            <a:r>
              <a:rPr lang="en-US" sz="2200" dirty="0" smtClean="0">
                <a:latin typeface="Arial"/>
                <a:cs typeface="Arial"/>
              </a:rPr>
              <a:t> </a:t>
            </a:r>
            <a:r>
              <a:rPr lang="en-US" sz="2200" dirty="0" smtClean="0">
                <a:latin typeface="Arial"/>
                <a:cs typeface="Arial"/>
              </a:rPr>
              <a:t>anti-ageing </a:t>
            </a:r>
            <a:r>
              <a:rPr lang="en-US" sz="2200" dirty="0" smtClean="0">
                <a:latin typeface="Arial"/>
                <a:cs typeface="Arial"/>
              </a:rPr>
              <a:t>benefits to the body, smooth the appearance of fat and cellulite</a:t>
            </a:r>
            <a:r>
              <a:rPr lang="en-US" sz="2200" dirty="0" smtClean="0">
                <a:solidFill>
                  <a:schemeClr val="accent3"/>
                </a:solidFill>
                <a:latin typeface="Arial"/>
                <a:cs typeface="Arial"/>
              </a:rPr>
              <a:t>, and </a:t>
            </a:r>
            <a:r>
              <a:rPr lang="en-US" sz="2200" dirty="0" smtClean="0">
                <a:latin typeface="Arial"/>
                <a:cs typeface="Arial"/>
              </a:rPr>
              <a:t>help increase cellular energy to help refresh and purify while reducing the visible signs of </a:t>
            </a:r>
            <a:r>
              <a:rPr lang="en-US" sz="2200" dirty="0" smtClean="0">
                <a:latin typeface="Arial"/>
                <a:cs typeface="Arial"/>
              </a:rPr>
              <a:t>ageing</a:t>
            </a:r>
            <a:r>
              <a:rPr lang="en-US" sz="2200" dirty="0" smtClean="0">
                <a:latin typeface="Arial"/>
                <a:cs typeface="Arial"/>
              </a:rPr>
              <a:t>.</a:t>
            </a:r>
          </a:p>
          <a:p>
            <a:pPr lvl="0">
              <a:spcBef>
                <a:spcPts val="600"/>
              </a:spcBef>
            </a:pPr>
            <a:endParaRPr lang="en-US" sz="2200" dirty="0" smtClean="0">
              <a:latin typeface="Arial"/>
              <a:cs typeface="Arial"/>
            </a:endParaRPr>
          </a:p>
          <a:p>
            <a:pPr lvl="0">
              <a:spcBef>
                <a:spcPts val="600"/>
              </a:spcBef>
            </a:pPr>
            <a:r>
              <a:rPr lang="en-US" sz="2200" b="1" dirty="0" smtClean="0">
                <a:latin typeface="Arial"/>
                <a:cs typeface="Arial"/>
              </a:rPr>
              <a:t>Liquid Body </a:t>
            </a:r>
            <a:r>
              <a:rPr lang="en-US" sz="2200" b="1" dirty="0" err="1" smtClean="0">
                <a:latin typeface="Arial"/>
                <a:cs typeface="Arial"/>
              </a:rPr>
              <a:t>Lufra</a:t>
            </a:r>
            <a:r>
              <a:rPr lang="en-US" sz="2200" dirty="0" err="1" smtClean="0">
                <a:latin typeface="Arial"/>
                <a:cs typeface="Arial"/>
              </a:rPr>
              <a:t>—revitalises</a:t>
            </a:r>
            <a:r>
              <a:rPr lang="en-US" sz="2200" dirty="0" smtClean="0">
                <a:latin typeface="Arial"/>
                <a:cs typeface="Arial"/>
              </a:rPr>
              <a:t> </a:t>
            </a:r>
            <a:r>
              <a:rPr lang="en-US" sz="2200" dirty="0" smtClean="0">
                <a:latin typeface="Arial"/>
                <a:cs typeface="Arial"/>
              </a:rPr>
              <a:t>and gives skin a luminous glow as you shower. Finely ground walnut shells buff out rough spots on elbows, backs of arms, knees, heels, and all over. With Liquid Body Lufra, you step out of the shower with smoother, softer skin.</a:t>
            </a:r>
          </a:p>
        </p:txBody>
      </p:sp>
      <p:sp>
        <p:nvSpPr>
          <p:cNvPr id="4"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Complementary Products</a:t>
            </a:r>
            <a:endParaRPr lang="en-US"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3400" y="1447800"/>
            <a:ext cx="8001000" cy="5257800"/>
          </a:xfrm>
        </p:spPr>
        <p:txBody>
          <a:bodyPr/>
          <a:lstStyle/>
          <a:p>
            <a:pPr lvl="0">
              <a:lnSpc>
                <a:spcPts val="2000"/>
              </a:lnSpc>
              <a:spcBef>
                <a:spcPts val="0"/>
              </a:spcBef>
              <a:spcAft>
                <a:spcPts val="600"/>
              </a:spcAft>
              <a:buNone/>
            </a:pPr>
            <a:r>
              <a:rPr lang="en-US" sz="2000" dirty="0" smtClean="0">
                <a:latin typeface="Arial"/>
                <a:cs typeface="Arial"/>
              </a:rPr>
              <a:t>Key Benefits</a:t>
            </a:r>
          </a:p>
          <a:p>
            <a:pPr lvl="0">
              <a:lnSpc>
                <a:spcPts val="2000"/>
              </a:lnSpc>
              <a:spcBef>
                <a:spcPts val="0"/>
              </a:spcBef>
              <a:spcAft>
                <a:spcPts val="600"/>
              </a:spcAft>
            </a:pPr>
            <a:r>
              <a:rPr lang="en-US" sz="2000" dirty="0" smtClean="0">
                <a:latin typeface="Arial"/>
                <a:cs typeface="Arial"/>
              </a:rPr>
              <a:t>ageLOC targets the ultimate sources of </a:t>
            </a:r>
            <a:r>
              <a:rPr lang="en-US" sz="2000" dirty="0" smtClean="0">
                <a:latin typeface="Arial"/>
                <a:cs typeface="Arial"/>
              </a:rPr>
              <a:t>ageing </a:t>
            </a:r>
            <a:r>
              <a:rPr lang="en-US" sz="2000" dirty="0" smtClean="0">
                <a:latin typeface="Arial"/>
                <a:cs typeface="Arial"/>
              </a:rPr>
              <a:t>to preserve the look of youth and reduce the appearance of </a:t>
            </a:r>
            <a:r>
              <a:rPr lang="en-US" sz="2000" dirty="0" smtClean="0">
                <a:latin typeface="Arial"/>
                <a:cs typeface="Arial"/>
              </a:rPr>
              <a:t>ageing</a:t>
            </a:r>
            <a:r>
              <a:rPr lang="en-US" sz="2000" dirty="0" smtClean="0">
                <a:latin typeface="Arial"/>
                <a:cs typeface="Arial"/>
              </a:rPr>
              <a:t>.</a:t>
            </a:r>
          </a:p>
          <a:p>
            <a:pPr lvl="0">
              <a:lnSpc>
                <a:spcPts val="2000"/>
              </a:lnSpc>
              <a:spcBef>
                <a:spcPts val="0"/>
              </a:spcBef>
              <a:spcAft>
                <a:spcPts val="600"/>
              </a:spcAft>
            </a:pPr>
            <a:r>
              <a:rPr lang="en-US" sz="2000" dirty="0" smtClean="0">
                <a:latin typeface="Arial"/>
                <a:cs typeface="Arial"/>
              </a:rPr>
              <a:t>Contains ingredients that help inhibit fat production and stimulate fat breakdown.</a:t>
            </a:r>
          </a:p>
          <a:p>
            <a:pPr lvl="0">
              <a:lnSpc>
                <a:spcPts val="2000"/>
              </a:lnSpc>
              <a:spcBef>
                <a:spcPts val="0"/>
              </a:spcBef>
              <a:spcAft>
                <a:spcPts val="600"/>
              </a:spcAft>
            </a:pPr>
            <a:r>
              <a:rPr lang="en-US" sz="2000" dirty="0" smtClean="0">
                <a:latin typeface="Arial"/>
                <a:cs typeface="Arial"/>
              </a:rPr>
              <a:t>Helps smooth the appearance of fat and cellulite for a slimmer looking body.</a:t>
            </a:r>
          </a:p>
          <a:p>
            <a:pPr lvl="0">
              <a:lnSpc>
                <a:spcPts val="2000"/>
              </a:lnSpc>
              <a:spcBef>
                <a:spcPts val="0"/>
              </a:spcBef>
              <a:spcAft>
                <a:spcPts val="600"/>
              </a:spcAft>
            </a:pPr>
            <a:r>
              <a:rPr lang="en-US" sz="2000" dirty="0" smtClean="0">
                <a:latin typeface="Arial"/>
                <a:cs typeface="Arial"/>
              </a:rPr>
              <a:t>Improves appearance of skin's firmness for a more youthful look.</a:t>
            </a:r>
          </a:p>
          <a:p>
            <a:pPr lvl="0">
              <a:spcBef>
                <a:spcPts val="0"/>
              </a:spcBef>
              <a:spcAft>
                <a:spcPts val="600"/>
              </a:spcAft>
            </a:pPr>
            <a:r>
              <a:rPr lang="en-US" sz="2000" dirty="0" smtClean="0">
                <a:latin typeface="Arial"/>
                <a:cs typeface="Arial"/>
              </a:rPr>
              <a:t>Helps increase cellular turnover, which is necessary for renewing the skin and returning it to its natural radiant texture.</a:t>
            </a:r>
          </a:p>
          <a:p>
            <a:pPr lvl="0">
              <a:lnSpc>
                <a:spcPts val="2000"/>
              </a:lnSpc>
              <a:spcBef>
                <a:spcPts val="0"/>
              </a:spcBef>
              <a:spcAft>
                <a:spcPts val="600"/>
              </a:spcAft>
            </a:pPr>
            <a:r>
              <a:rPr lang="en-US" sz="2000" dirty="0" smtClean="0">
                <a:latin typeface="Arial"/>
                <a:cs typeface="Arial"/>
              </a:rPr>
              <a:t>Leading edge optical technology diffuses light instantly to help skin look smoother and improve the appearance of the skin’s surface.</a:t>
            </a:r>
          </a:p>
          <a:p>
            <a:pPr>
              <a:lnSpc>
                <a:spcPts val="2000"/>
              </a:lnSpc>
              <a:spcBef>
                <a:spcPts val="0"/>
              </a:spcBef>
              <a:spcAft>
                <a:spcPts val="600"/>
              </a:spcAft>
            </a:pPr>
            <a:r>
              <a:rPr lang="en-US" sz="2000" dirty="0" smtClean="0">
                <a:latin typeface="Arial"/>
                <a:cs typeface="Arial"/>
              </a:rPr>
              <a:t>Hydrates and helps smooth the skin. </a:t>
            </a:r>
          </a:p>
          <a:p>
            <a:endParaRPr lang="en-US" dirty="0"/>
          </a:p>
        </p:txBody>
      </p:sp>
      <p:sp>
        <p:nvSpPr>
          <p:cNvPr id="5"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Review</a:t>
            </a:r>
            <a:endParaRPr lang="en-US"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914400" y="2209800"/>
            <a:ext cx="7772400" cy="1470025"/>
          </a:xfrm>
        </p:spPr>
        <p:txBody>
          <a:bodyPr/>
          <a:lstStyle/>
          <a:p>
            <a:pPr algn="l"/>
            <a:r>
              <a:rPr lang="en-US" dirty="0" smtClean="0">
                <a:latin typeface="Arial"/>
                <a:cs typeface="Arial"/>
              </a:rPr>
              <a:t>ageLOC</a:t>
            </a:r>
            <a:r>
              <a:rPr lang="en-US" sz="4000" baseline="30000" dirty="0" smtClean="0">
                <a:latin typeface="Arial"/>
                <a:cs typeface="Arial"/>
              </a:rPr>
              <a:t>®</a:t>
            </a:r>
            <a:r>
              <a:rPr lang="en-US" dirty="0" smtClean="0">
                <a:latin typeface="Arial"/>
                <a:cs typeface="Arial"/>
              </a:rPr>
              <a:t> </a:t>
            </a:r>
            <a:br>
              <a:rPr lang="en-US" dirty="0" smtClean="0">
                <a:latin typeface="Arial"/>
                <a:cs typeface="Arial"/>
              </a:rPr>
            </a:br>
            <a:r>
              <a:rPr lang="en-US" dirty="0" err="1" smtClean="0">
                <a:latin typeface="Arial"/>
                <a:cs typeface="Arial"/>
              </a:rPr>
              <a:t>Dermatic</a:t>
            </a:r>
            <a:r>
              <a:rPr lang="en-US" dirty="0" smtClean="0">
                <a:latin typeface="Arial"/>
                <a:cs typeface="Arial"/>
              </a:rPr>
              <a:t> Effects</a:t>
            </a:r>
            <a:endParaRPr lang="en-US" dirty="0">
              <a:latin typeface="Arial"/>
              <a:cs typeface="Arial"/>
            </a:endParaRPr>
          </a:p>
        </p:txBody>
      </p:sp>
      <p:sp>
        <p:nvSpPr>
          <p:cNvPr id="7" name="Subtitle 2"/>
          <p:cNvSpPr txBox="1">
            <a:spLocks/>
          </p:cNvSpPr>
          <p:nvPr/>
        </p:nvSpPr>
        <p:spPr bwMode="auto">
          <a:xfrm>
            <a:off x="990600" y="3810000"/>
            <a:ext cx="64008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accent4"/>
                </a:solidFill>
                <a:latin typeface="Calibri" pitchFamily="34" charset="0"/>
                <a:ea typeface="ＭＳ Ｐゴシック" charset="-128"/>
                <a:cs typeface="Calibri" pitchFamily="34" charset="0"/>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ＭＳ Ｐゴシック" charset="-128"/>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ＭＳ Ｐゴシック" charset="-128"/>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latin typeface="Arial"/>
                <a:cs typeface="Arial"/>
              </a:rPr>
              <a:t>Body Contouring Lotion</a:t>
            </a:r>
            <a:endParaRPr lang="en-US"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Fountain ® 633 logo.jpg" descr="/Volumes/gbm/Marketing/Works in Progress/RE-DESIGN/BRAND BOOK/Master DVD for Brand Bible/Logos/Corporate Logos ®/Fountain icon/Fountain ® 633 logo.jpg"/>
          <p:cNvPicPr>
            <a:picLocks noChangeAspect="1"/>
          </p:cNvPicPr>
          <p:nvPr/>
        </p:nvPicPr>
        <p:blipFill rotWithShape="1">
          <a:blip r:embed="rId3" r:link="rId4" cstate="print">
            <a:extLst>
              <a:ext uri="{28A0092B-C50C-407E-A947-70E740481C1C}">
                <a14:useLocalDpi xmlns:a14="http://schemas.microsoft.com/office/drawing/2010/main" xmlns="" val="0"/>
              </a:ext>
            </a:extLst>
          </a:blip>
          <a:srcRect l="4226" t="4193" r="4929" b="3221"/>
          <a:stretch/>
        </p:blipFill>
        <p:spPr>
          <a:xfrm>
            <a:off x="2895600" y="1587500"/>
            <a:ext cx="3276600" cy="3365500"/>
          </a:xfrm>
          <a:prstGeom prst="rect">
            <a:avLst/>
          </a:prstGeom>
        </p:spPr>
      </p:pic>
    </p:spTree>
    <p:extLst>
      <p:ext uri="{BB962C8B-B14F-4D97-AF65-F5344CB8AC3E}">
        <p14:creationId xmlns:p14="http://schemas.microsoft.com/office/powerpoint/2010/main" xmlns="" val="24088442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3"/>
          <p:cNvSpPr>
            <a:spLocks noGrp="1" noChangeArrowheads="1"/>
          </p:cNvSpPr>
          <p:nvPr>
            <p:ph idx="1"/>
          </p:nvPr>
        </p:nvSpPr>
        <p:spPr>
          <a:xfrm>
            <a:off x="4343400" y="2286000"/>
            <a:ext cx="4191000" cy="3733800"/>
          </a:xfrm>
        </p:spPr>
        <p:txBody>
          <a:bodyPr>
            <a:normAutofit/>
          </a:bodyPr>
          <a:lstStyle/>
          <a:p>
            <a:pPr marL="0" indent="0">
              <a:buNone/>
            </a:pPr>
            <a:r>
              <a:rPr lang="en-US" sz="2200" dirty="0" smtClean="0">
                <a:latin typeface="Arial"/>
                <a:cs typeface="Arial"/>
              </a:rPr>
              <a:t>Like </a:t>
            </a:r>
            <a:r>
              <a:rPr lang="en-US" sz="2200" dirty="0">
                <a:latin typeface="Arial"/>
                <a:cs typeface="Arial"/>
              </a:rPr>
              <a:t>other organs of the body, the physiological functions and structures within the skin continuously decline with </a:t>
            </a:r>
            <a:r>
              <a:rPr lang="en-US" sz="2200" dirty="0" smtClean="0">
                <a:solidFill>
                  <a:schemeClr val="tx1">
                    <a:lumMod val="50000"/>
                    <a:lumOff val="50000"/>
                  </a:schemeClr>
                </a:solidFill>
                <a:latin typeface="Arial"/>
                <a:cs typeface="Arial"/>
              </a:rPr>
              <a:t>ageing</a:t>
            </a:r>
            <a:r>
              <a:rPr lang="en-US" sz="2200" dirty="0" smtClean="0">
                <a:solidFill>
                  <a:schemeClr val="tx1">
                    <a:lumMod val="50000"/>
                    <a:lumOff val="50000"/>
                  </a:schemeClr>
                </a:solidFill>
                <a:latin typeface="Arial"/>
                <a:cs typeface="Arial"/>
              </a:rPr>
              <a:t>.</a:t>
            </a:r>
            <a:r>
              <a:rPr lang="en-US" sz="2200" dirty="0" smtClean="0">
                <a:latin typeface="Arial"/>
                <a:cs typeface="Arial"/>
              </a:rPr>
              <a:t> </a:t>
            </a:r>
          </a:p>
          <a:p>
            <a:pPr marL="0" indent="0">
              <a:buNone/>
            </a:pPr>
            <a:endParaRPr lang="en-US" sz="2200" dirty="0" smtClean="0">
              <a:latin typeface="Arial"/>
              <a:cs typeface="Arial"/>
            </a:endParaRPr>
          </a:p>
          <a:p>
            <a:pPr marL="0" indent="0">
              <a:buNone/>
            </a:pPr>
            <a:r>
              <a:rPr lang="en-US" sz="2200" dirty="0" smtClean="0">
                <a:latin typeface="Arial"/>
                <a:cs typeface="Arial"/>
              </a:rPr>
              <a:t>Most individuals focus on the appearance of their facial skin, but the skin on the body also shows signs of </a:t>
            </a:r>
            <a:r>
              <a:rPr lang="en-US" sz="2200" dirty="0" smtClean="0">
                <a:latin typeface="Arial"/>
                <a:cs typeface="Arial"/>
              </a:rPr>
              <a:t>ageing</a:t>
            </a:r>
            <a:r>
              <a:rPr lang="en-US" sz="2200" dirty="0" smtClean="0">
                <a:latin typeface="Arial"/>
                <a:cs typeface="Arial"/>
              </a:rPr>
              <a:t>. </a:t>
            </a:r>
          </a:p>
          <a:p>
            <a:pPr marL="0" indent="0">
              <a:buNone/>
            </a:pPr>
            <a:endParaRPr lang="en-US" sz="2200" dirty="0" smtClean="0"/>
          </a:p>
        </p:txBody>
      </p:sp>
      <p:sp>
        <p:nvSpPr>
          <p:cNvPr id="5"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Calibri" pitchFamily="34" charset="0"/>
                <a:ea typeface="ＭＳ Ｐゴシック" charset="-128"/>
                <a:cs typeface="Calibri" pitchFamily="34" charset="0"/>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Introduction</a:t>
            </a:r>
            <a:endParaRPr lang="en-US" dirty="0"/>
          </a:p>
        </p:txBody>
      </p:sp>
      <p:pic>
        <p:nvPicPr>
          <p:cNvPr id="3" name="Picture 2" descr="RM11202068.jpg"/>
          <p:cNvPicPr>
            <a:picLocks noChangeAspect="1"/>
          </p:cNvPicPr>
          <p:nvPr/>
        </p:nvPicPr>
        <p:blipFill rotWithShape="1">
          <a:blip r:embed="rId4" cstate="print">
            <a:extLst>
              <a:ext uri="{28A0092B-C50C-407E-A947-70E740481C1C}">
                <a14:useLocalDpi xmlns:a14="http://schemas.microsoft.com/office/drawing/2010/main" xmlns="" val="0"/>
              </a:ext>
            </a:extLst>
          </a:blip>
          <a:srcRect r="12376"/>
          <a:stretch/>
        </p:blipFill>
        <p:spPr>
          <a:xfrm>
            <a:off x="0" y="2362200"/>
            <a:ext cx="4106333" cy="3124200"/>
          </a:xfrm>
          <a:prstGeom prst="rect">
            <a:avLst/>
          </a:prstGeom>
        </p:spPr>
      </p:pic>
    </p:spTree>
    <p:custDataLst>
      <p:tags r:id="rId1"/>
    </p:custData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1676400"/>
            <a:ext cx="4267200" cy="4191000"/>
          </a:xfrm>
        </p:spPr>
        <p:txBody>
          <a:bodyPr>
            <a:noAutofit/>
          </a:bodyPr>
          <a:lstStyle/>
          <a:p>
            <a:pPr marL="0" indent="0" fontAlgn="auto">
              <a:spcBef>
                <a:spcPts val="0"/>
              </a:spcBef>
              <a:spcAft>
                <a:spcPts val="0"/>
              </a:spcAft>
              <a:buNone/>
              <a:defRPr/>
            </a:pPr>
            <a:r>
              <a:rPr lang="en-US" sz="2200" dirty="0" smtClean="0">
                <a:latin typeface="Arial"/>
                <a:cs typeface="Arial"/>
              </a:rPr>
              <a:t>Ageing </a:t>
            </a:r>
            <a:r>
              <a:rPr lang="en-US" sz="2200" dirty="0" smtClean="0">
                <a:latin typeface="Arial"/>
                <a:cs typeface="Arial"/>
              </a:rPr>
              <a:t>can ultimately be linked back to genes. The expression of our genes is a contributing factor to </a:t>
            </a:r>
            <a:r>
              <a:rPr lang="en-US" sz="2200" dirty="0" smtClean="0">
                <a:latin typeface="Arial"/>
                <a:cs typeface="Arial"/>
              </a:rPr>
              <a:t>ageing</a:t>
            </a:r>
            <a:r>
              <a:rPr lang="en-US" sz="2200" dirty="0" smtClean="0">
                <a:latin typeface="Arial"/>
                <a:cs typeface="Arial"/>
              </a:rPr>
              <a:t>. A person’s genetic makeup and gene expression profiles, combined with many other </a:t>
            </a:r>
            <a:r>
              <a:rPr lang="en-US" sz="2200" dirty="0" smtClean="0">
                <a:latin typeface="Arial"/>
                <a:cs typeface="Arial"/>
              </a:rPr>
              <a:t>ageing </a:t>
            </a:r>
            <a:r>
              <a:rPr lang="en-US" sz="2200" dirty="0" smtClean="0">
                <a:latin typeface="Arial"/>
                <a:cs typeface="Arial"/>
              </a:rPr>
              <a:t>factors, including environmental exposure, determines how quickly he or she will age—both internally at the cell level and externally by skin appearance. </a:t>
            </a:r>
          </a:p>
        </p:txBody>
      </p:sp>
      <p:sp>
        <p:nvSpPr>
          <p:cNvPr id="5"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Calibri" pitchFamily="34" charset="0"/>
                <a:ea typeface="ＭＳ Ｐゴシック" charset="-128"/>
                <a:cs typeface="Calibri" pitchFamily="34" charset="0"/>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Ultimate Sources of </a:t>
            </a:r>
            <a:r>
              <a:rPr lang="en-US" dirty="0" smtClean="0"/>
              <a:t>Ageing</a:t>
            </a:r>
            <a:endParaRPr lang="en-US" dirty="0"/>
          </a:p>
        </p:txBody>
      </p:sp>
      <p:pic>
        <p:nvPicPr>
          <p:cNvPr id="7"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3400" y="2514600"/>
            <a:ext cx="3483429" cy="2438400"/>
          </a:xfrm>
          <a:prstGeom prst="rect">
            <a:avLst/>
          </a:prstGeom>
          <a:noFill/>
          <a:ln w="9525">
            <a:noFill/>
            <a:miter lim="800000"/>
            <a:headEnd/>
            <a:tailEnd/>
          </a:ln>
          <a:effec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828800"/>
            <a:ext cx="4038600" cy="4191000"/>
          </a:xfrm>
        </p:spPr>
        <p:txBody>
          <a:bodyPr>
            <a:noAutofit/>
          </a:bodyPr>
          <a:lstStyle/>
          <a:p>
            <a:pPr marL="0" indent="0">
              <a:buNone/>
            </a:pPr>
            <a:r>
              <a:rPr lang="en-US" sz="2000" dirty="0" smtClean="0">
                <a:latin typeface="Arial"/>
                <a:cs typeface="Arial"/>
              </a:rPr>
              <a:t>Based on an understanding of the human genome, Nu Skin scientists have been able to identify through proprietary ageLOC Science an important arSuperMarker, Youth Gene Clusters (YGCs). YGCs are functional groups of genes whose expression can be regulated to provide a youthful gene expression profile of a specific attribute. </a:t>
            </a:r>
          </a:p>
        </p:txBody>
      </p:sp>
      <p:pic>
        <p:nvPicPr>
          <p:cNvPr id="4" name="Picture 2" descr="http://www.technologyreview.com/files/11129/affymetrix_genechip_x220.jpg">
            <a:hlinkClick r:id="rId3" action="ppaction://hlinkfile"/>
          </p:cNvPr>
          <p:cNvPicPr>
            <a:picLocks noChangeAspect="1" noChangeArrowheads="1"/>
          </p:cNvPicPr>
          <p:nvPr/>
        </p:nvPicPr>
        <p:blipFill>
          <a:blip r:embed="rId4" cstate="print"/>
          <a:srcRect/>
          <a:stretch>
            <a:fillRect/>
          </a:stretch>
        </p:blipFill>
        <p:spPr bwMode="auto">
          <a:xfrm>
            <a:off x="457200" y="1676400"/>
            <a:ext cx="1828800" cy="2194560"/>
          </a:xfrm>
          <a:prstGeom prst="rect">
            <a:avLst/>
          </a:prstGeom>
          <a:noFill/>
          <a:ln w="9525">
            <a:noFill/>
            <a:miter lim="800000"/>
            <a:headEnd/>
            <a:tailEnd/>
          </a:ln>
        </p:spPr>
      </p:pic>
      <p:cxnSp>
        <p:nvCxnSpPr>
          <p:cNvPr id="5" name="Straight Connector 4"/>
          <p:cNvCxnSpPr/>
          <p:nvPr/>
        </p:nvCxnSpPr>
        <p:spPr>
          <a:xfrm rot="16200000" flipH="1">
            <a:off x="1219200" y="2895600"/>
            <a:ext cx="762000" cy="457200"/>
          </a:xfrm>
          <a:prstGeom prst="line">
            <a:avLst/>
          </a:prstGeom>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a:off x="1752600" y="2743200"/>
            <a:ext cx="2133600" cy="685800"/>
          </a:xfrm>
          <a:prstGeom prst="line">
            <a:avLst/>
          </a:prstGeom>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p:nvCxnSpPr>
        <p:spPr>
          <a:xfrm rot="16200000" flipH="1">
            <a:off x="152400" y="4267200"/>
            <a:ext cx="2819400" cy="38100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Straight Connector 7"/>
          <p:cNvCxnSpPr/>
          <p:nvPr/>
        </p:nvCxnSpPr>
        <p:spPr>
          <a:xfrm rot="16200000" flipH="1">
            <a:off x="1409700" y="3390900"/>
            <a:ext cx="2743200" cy="2057400"/>
          </a:xfrm>
          <a:prstGeom prst="line">
            <a:avLst/>
          </a:prstGeom>
        </p:spPr>
        <p:style>
          <a:lnRef idx="1">
            <a:schemeClr val="accent4"/>
          </a:lnRef>
          <a:fillRef idx="0">
            <a:schemeClr val="accent4"/>
          </a:fillRef>
          <a:effectRef idx="0">
            <a:schemeClr val="accent4"/>
          </a:effectRef>
          <a:fontRef idx="minor">
            <a:schemeClr val="tx1"/>
          </a:fontRef>
        </p:style>
      </p:cxnSp>
      <p:pic>
        <p:nvPicPr>
          <p:cNvPr id="9" name="Picture 4"/>
          <p:cNvPicPr>
            <a:picLocks noChangeAspect="1" noChangeArrowheads="1"/>
          </p:cNvPicPr>
          <p:nvPr/>
        </p:nvPicPr>
        <p:blipFill>
          <a:blip r:embed="rId5" cstate="print"/>
          <a:srcRect l="33012" t="29860" r="34135" b="34669"/>
          <a:stretch>
            <a:fillRect/>
          </a:stretch>
        </p:blipFill>
        <p:spPr bwMode="auto">
          <a:xfrm>
            <a:off x="1752600" y="3429000"/>
            <a:ext cx="2157046" cy="2438400"/>
          </a:xfrm>
          <a:prstGeom prst="rect">
            <a:avLst/>
          </a:prstGeom>
          <a:noFill/>
          <a:ln w="9525">
            <a:noFill/>
            <a:miter lim="800000"/>
            <a:headEnd/>
            <a:tailEnd/>
          </a:ln>
        </p:spPr>
      </p:pic>
      <p:sp>
        <p:nvSpPr>
          <p:cNvPr id="10"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Calibri" pitchFamily="34" charset="0"/>
                <a:ea typeface="ＭＳ Ｐゴシック" charset="-128"/>
                <a:cs typeface="Calibri" pitchFamily="34" charset="0"/>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latin typeface="Arial"/>
                <a:cs typeface="Arial"/>
              </a:rPr>
              <a:t>arSuperMarker—Youth Gene Clusters</a:t>
            </a:r>
            <a:endParaRPr 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36271"/>
            <a:ext cx="7010400" cy="3978729"/>
          </a:xfrm>
        </p:spPr>
        <p:txBody>
          <a:bodyPr>
            <a:normAutofit/>
          </a:bodyPr>
          <a:lstStyle/>
          <a:p>
            <a:pPr marL="0" indent="0">
              <a:buNone/>
            </a:pPr>
            <a:r>
              <a:rPr lang="en-US" sz="2200" dirty="0" smtClean="0">
                <a:latin typeface="Arial"/>
                <a:cs typeface="Arial"/>
              </a:rPr>
              <a:t>Nu Skin scientists identified a Body YGC for the skin. Based on current scientific research and our clinical findings, mechanisms of action that contribute to </a:t>
            </a:r>
            <a:r>
              <a:rPr lang="en-US" sz="2200" dirty="0" smtClean="0">
                <a:latin typeface="Arial"/>
                <a:cs typeface="Arial"/>
              </a:rPr>
              <a:t>ageing </a:t>
            </a:r>
            <a:r>
              <a:rPr lang="en-US" sz="2200" dirty="0" smtClean="0">
                <a:latin typeface="Arial"/>
                <a:cs typeface="Arial"/>
              </a:rPr>
              <a:t>appearance on the body include:</a:t>
            </a:r>
          </a:p>
          <a:p>
            <a:pPr lvl="1">
              <a:buFont typeface="Arial" pitchFamily="34" charset="0"/>
              <a:buChar char="•"/>
            </a:pPr>
            <a:r>
              <a:rPr lang="en-US" sz="2200" dirty="0">
                <a:latin typeface="Arial"/>
                <a:cs typeface="Arial"/>
              </a:rPr>
              <a:t>B</a:t>
            </a:r>
            <a:r>
              <a:rPr lang="en-US" sz="2200" dirty="0" smtClean="0">
                <a:latin typeface="Arial"/>
                <a:cs typeface="Arial"/>
              </a:rPr>
              <a:t>reakdown of structural proteins</a:t>
            </a:r>
          </a:p>
          <a:p>
            <a:pPr lvl="1">
              <a:buFont typeface="Arial" pitchFamily="34" charset="0"/>
              <a:buChar char="•"/>
            </a:pPr>
            <a:r>
              <a:rPr lang="en-US" sz="2200" dirty="0">
                <a:latin typeface="Arial"/>
                <a:cs typeface="Arial"/>
              </a:rPr>
              <a:t>I</a:t>
            </a:r>
            <a:r>
              <a:rPr lang="en-US" sz="2200" dirty="0" smtClean="0">
                <a:latin typeface="Arial"/>
                <a:cs typeface="Arial"/>
              </a:rPr>
              <a:t>ncrease of lipogenesis while lipolysis decreases</a:t>
            </a:r>
          </a:p>
          <a:p>
            <a:pPr lvl="1">
              <a:buFont typeface="Arial" pitchFamily="34" charset="0"/>
              <a:buChar char="•"/>
            </a:pPr>
            <a:r>
              <a:rPr lang="en-US" sz="2200" dirty="0" smtClean="0">
                <a:latin typeface="Arial"/>
                <a:cs typeface="Arial"/>
              </a:rPr>
              <a:t>Decrease in circulation</a:t>
            </a:r>
          </a:p>
          <a:p>
            <a:pPr lvl="1">
              <a:buFont typeface="Arial" pitchFamily="34" charset="0"/>
              <a:buChar char="•"/>
            </a:pPr>
            <a:r>
              <a:rPr lang="en-US" sz="2200" dirty="0" smtClean="0">
                <a:latin typeface="Arial"/>
                <a:cs typeface="Arial"/>
              </a:rPr>
              <a:t>Decrease in </a:t>
            </a:r>
            <a:r>
              <a:rPr lang="en-US" sz="2200" dirty="0" err="1" smtClean="0">
                <a:latin typeface="Arial"/>
                <a:cs typeface="Arial"/>
              </a:rPr>
              <a:t>moisturisation</a:t>
            </a:r>
            <a:endParaRPr lang="en-US" sz="2200" dirty="0" smtClean="0">
              <a:latin typeface="Arial"/>
              <a:cs typeface="Arial"/>
            </a:endParaRPr>
          </a:p>
          <a:p>
            <a:pPr lvl="1">
              <a:buFont typeface="Arial" pitchFamily="34" charset="0"/>
              <a:buChar char="•"/>
            </a:pPr>
            <a:endParaRPr lang="en-US" dirty="0" smtClean="0"/>
          </a:p>
          <a:p>
            <a:endParaRPr lang="en-US" dirty="0" smtClean="0"/>
          </a:p>
          <a:p>
            <a:endParaRPr lang="en-US" dirty="0"/>
          </a:p>
        </p:txBody>
      </p:sp>
      <p:sp>
        <p:nvSpPr>
          <p:cNvPr id="4"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Calibri" pitchFamily="34" charset="0"/>
                <a:ea typeface="ＭＳ Ｐゴシック" charset="-128"/>
                <a:cs typeface="Calibri" pitchFamily="34" charset="0"/>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latin typeface="Arial"/>
                <a:cs typeface="Arial"/>
              </a:rPr>
              <a:t>arSuperMarker</a:t>
            </a:r>
            <a:r>
              <a:rPr lang="en-US" dirty="0" smtClean="0">
                <a:latin typeface="Arial"/>
                <a:cs typeface="Arial"/>
              </a:rPr>
              <a:t>—Body YGC</a:t>
            </a:r>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GC and YBA.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1940130"/>
            <a:ext cx="8291685" cy="3317669"/>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4038600" cy="3733800"/>
          </a:xfrm>
        </p:spPr>
        <p:txBody>
          <a:bodyPr>
            <a:normAutofit lnSpcReduction="10000"/>
          </a:bodyPr>
          <a:lstStyle/>
          <a:p>
            <a:pPr marL="0" indent="0">
              <a:buNone/>
            </a:pPr>
            <a:r>
              <a:rPr lang="en-US" sz="2200" dirty="0" smtClean="0">
                <a:latin typeface="Arial"/>
                <a:cs typeface="Arial"/>
              </a:rPr>
              <a:t>Ultimately, </a:t>
            </a:r>
            <a:r>
              <a:rPr lang="en-US" sz="2200" dirty="0" smtClean="0">
                <a:latin typeface="Arial"/>
                <a:cs typeface="Arial"/>
              </a:rPr>
              <a:t>ageing </a:t>
            </a:r>
            <a:r>
              <a:rPr lang="en-US" sz="2200" dirty="0" smtClean="0">
                <a:latin typeface="Arial"/>
                <a:cs typeface="Arial"/>
              </a:rPr>
              <a:t>is a combination of both our biology and our environment. And the free radical theory of aging is still relevant and contributes to our </a:t>
            </a:r>
            <a:r>
              <a:rPr lang="en-US" sz="2200" dirty="0" smtClean="0">
                <a:latin typeface="Arial"/>
                <a:cs typeface="Arial"/>
              </a:rPr>
              <a:t>ageing</a:t>
            </a:r>
            <a:r>
              <a:rPr lang="en-US" sz="2200" dirty="0" smtClean="0">
                <a:latin typeface="Arial"/>
                <a:cs typeface="Arial"/>
              </a:rPr>
              <a:t>. </a:t>
            </a:r>
          </a:p>
          <a:p>
            <a:pPr marL="0" indent="0">
              <a:buNone/>
            </a:pPr>
            <a:endParaRPr lang="en-US" sz="2200" dirty="0">
              <a:latin typeface="Arial"/>
              <a:cs typeface="Arial"/>
            </a:endParaRPr>
          </a:p>
          <a:p>
            <a:pPr marL="0" indent="0">
              <a:buNone/>
            </a:pPr>
            <a:r>
              <a:rPr lang="en-US" sz="2200" dirty="0" smtClean="0">
                <a:latin typeface="Arial"/>
                <a:cs typeface="Arial"/>
              </a:rPr>
              <a:t>Free radicals from internal and external sources can damage not only skin structures but also our genes. </a:t>
            </a:r>
          </a:p>
          <a:p>
            <a:endParaRPr lang="en-US" dirty="0"/>
          </a:p>
        </p:txBody>
      </p:sp>
      <p:sp>
        <p:nvSpPr>
          <p:cNvPr id="8"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lnSpcReduction="20000"/>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Interaction of Biological and Environmental </a:t>
            </a:r>
            <a:r>
              <a:rPr lang="en-US" dirty="0" smtClean="0"/>
              <a:t>Ageing</a:t>
            </a:r>
            <a:r>
              <a:rPr lang="en-US" dirty="0"/>
              <a:t>	</a:t>
            </a:r>
          </a:p>
        </p:txBody>
      </p:sp>
      <p:pic>
        <p:nvPicPr>
          <p:cNvPr id="5" name="Picture 4"/>
          <p:cNvPicPr>
            <a:picLocks noChangeAspect="1"/>
          </p:cNvPicPr>
          <p:nvPr/>
        </p:nvPicPr>
        <p:blipFill rotWithShape="1">
          <a:blip r:embed="rId3" cstate="print"/>
          <a:srcRect l="307" t="9214"/>
          <a:stretch/>
        </p:blipFill>
        <p:spPr>
          <a:xfrm>
            <a:off x="5486400" y="1828800"/>
            <a:ext cx="3285067" cy="2836333"/>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914400" y="2286000"/>
            <a:ext cx="6324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1" indent="0" algn="l" defTabSz="914400" rtl="0" eaLnBrk="1" fontAlgn="auto" latinLnBrk="0" hangingPunct="1">
              <a:spcBef>
                <a:spcPts val="0"/>
              </a:spcBef>
              <a:spcAft>
                <a:spcPts val="0"/>
              </a:spcAft>
              <a:buClrTx/>
              <a:buSzTx/>
              <a:buFont typeface="Arial" charset="0"/>
              <a:buNone/>
              <a:tabLst/>
              <a:defRPr/>
            </a:pPr>
            <a:r>
              <a:rPr kumimoji="0" lang="en-US" sz="2400" b="0" i="0" u="none" strike="noStrike" kern="1200" cap="none" spc="0" normalizeH="0" baseline="0" noProof="0" dirty="0" smtClean="0">
                <a:ln>
                  <a:noFill/>
                </a:ln>
                <a:solidFill>
                  <a:schemeClr val="accent4"/>
                </a:solidFill>
                <a:effectLst/>
                <a:uLnTx/>
                <a:uFillTx/>
                <a:latin typeface="Arial"/>
                <a:ea typeface="ＭＳ Ｐゴシック" charset="-128"/>
                <a:cs typeface="Arial"/>
              </a:rPr>
              <a:t>As we age, we lose our youthful appearance. We no longer have the firm, lifted, smooth, slim shape we once enjoyed. Certain skin areas may have succumbed to increased cellulite and a lack of firmness. The moisture barrier on our skin may have become compromised resulting in dryness. </a:t>
            </a:r>
          </a:p>
          <a:p>
            <a:pPr marL="342900" marR="0" lvl="0" indent="-342900" algn="l" defTabSz="914400" rtl="0" eaLnBrk="1" fontAlgn="base" latinLnBrk="0" hangingPunct="1">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chemeClr val="accent4"/>
              </a:solidFill>
              <a:effectLst/>
              <a:uLnTx/>
              <a:uFillTx/>
              <a:latin typeface="Calibri" pitchFamily="34" charset="0"/>
              <a:ea typeface="ＭＳ Ｐゴシック" charset="-128"/>
              <a:cs typeface="Calibri" pitchFamily="34" charset="0"/>
            </a:endParaRPr>
          </a:p>
        </p:txBody>
      </p:sp>
      <p:sp>
        <p:nvSpPr>
          <p:cNvPr id="7"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a:t>Loss of Youthful Appearance</a:t>
            </a:r>
          </a:p>
        </p:txBody>
      </p:sp>
    </p:spTree>
    <p:custDataLst>
      <p:tags r:id="rId1"/>
    </p:custData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TPSLTOPIC_" val="2-4-432"/>
  <p:tag name="_TPSLREQ_" val="true"/>
  <p:tag name="_TPSLAUTO_" val="0"/>
</p:tagLst>
</file>

<file path=ppt/tags/tag2.xml><?xml version="1.0" encoding="utf-8"?>
<p:tagLst xmlns:a="http://schemas.openxmlformats.org/drawingml/2006/main" xmlns:r="http://schemas.openxmlformats.org/officeDocument/2006/relationships" xmlns:p="http://schemas.openxmlformats.org/presentationml/2006/main">
  <p:tag name="_TPSLTOPIC_" val="3-2-434"/>
  <p:tag name="_TPSLREQ_" val="true"/>
  <p:tag name="_TPSLAUTO_" val="0"/>
</p:tagLst>
</file>

<file path=ppt/tags/tag3.xml><?xml version="1.0" encoding="utf-8"?>
<p:tagLst xmlns:a="http://schemas.openxmlformats.org/drawingml/2006/main" xmlns:r="http://schemas.openxmlformats.org/officeDocument/2006/relationships" xmlns:p="http://schemas.openxmlformats.org/presentationml/2006/main">
  <p:tag name="_TPSLTOPIC_" val="7-3-452"/>
  <p:tag name="_TPSLREQ_" val="true"/>
  <p:tag name="_TPSLAUTO_" val="0"/>
</p:tagLst>
</file>

<file path=ppt/tags/tag4.xml><?xml version="1.0" encoding="utf-8"?>
<p:tagLst xmlns:a="http://schemas.openxmlformats.org/drawingml/2006/main" xmlns:r="http://schemas.openxmlformats.org/officeDocument/2006/relationships" xmlns:p="http://schemas.openxmlformats.org/presentationml/2006/main">
  <p:tag name="_TPSLTOPIC_" val="8-5-475"/>
  <p:tag name="_TPSLTOCNAME_" val="Aging Timeline--40s"/>
  <p:tag name="_TPSLREQ_" val="true"/>
  <p:tag name="_TPSLAUTO_" val="0"/>
</p:tagLst>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2052</TotalTime>
  <Words>1518</Words>
  <Application>Microsoft Office PowerPoint</Application>
  <PresentationFormat>On-screen Show (4:3)</PresentationFormat>
  <Paragraphs>120</Paragraphs>
  <Slides>28</Slides>
  <Notes>19</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1_Office Theme</vt:lpstr>
      <vt:lpstr>Custom Design</vt:lpstr>
      <vt:lpstr>ageLOC®  Dermatic Effects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Key Benefits  Supported</vt:lpstr>
      <vt:lpstr>Slide 16</vt:lpstr>
      <vt:lpstr>Slide 17</vt:lpstr>
      <vt:lpstr>Slide 18</vt:lpstr>
      <vt:lpstr>Slide 19</vt:lpstr>
      <vt:lpstr>Slide 20</vt:lpstr>
      <vt:lpstr>Slide 21</vt:lpstr>
      <vt:lpstr>Slide 22</vt:lpstr>
      <vt:lpstr>Slide 23</vt:lpstr>
      <vt:lpstr>Slide 24</vt:lpstr>
      <vt:lpstr>Slide 25</vt:lpstr>
      <vt:lpstr>Slide 26</vt:lpstr>
      <vt:lpstr>ageLOC®  Dermatic Effects</vt:lpstr>
      <vt:lpstr>Slide 28</vt:lpstr>
    </vt:vector>
  </TitlesOfParts>
  <Company>Nu Skin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kc_holley</dc:creator>
  <cp:lastModifiedBy>jtevelde</cp:lastModifiedBy>
  <cp:revision>109</cp:revision>
  <cp:lastPrinted>2011-08-10T14:51:05Z</cp:lastPrinted>
  <dcterms:created xsi:type="dcterms:W3CDTF">2011-07-13T14:33:08Z</dcterms:created>
  <dcterms:modified xsi:type="dcterms:W3CDTF">2012-10-30T06:44:28Z</dcterms:modified>
</cp:coreProperties>
</file>