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2"/>
  </p:notesMasterIdLst>
  <p:sldIdLst>
    <p:sldId id="256" r:id="rId3"/>
    <p:sldId id="289" r:id="rId4"/>
    <p:sldId id="280" r:id="rId5"/>
    <p:sldId id="281" r:id="rId6"/>
    <p:sldId id="282" r:id="rId7"/>
    <p:sldId id="292" r:id="rId8"/>
    <p:sldId id="293" r:id="rId9"/>
    <p:sldId id="285" r:id="rId10"/>
    <p:sldId id="286" r:id="rId11"/>
    <p:sldId id="287" r:id="rId12"/>
    <p:sldId id="288" r:id="rId13"/>
    <p:sldId id="257" r:id="rId14"/>
    <p:sldId id="270" r:id="rId15"/>
    <p:sldId id="271" r:id="rId16"/>
    <p:sldId id="272" r:id="rId17"/>
    <p:sldId id="273" r:id="rId18"/>
    <p:sldId id="274" r:id="rId19"/>
    <p:sldId id="275" r:id="rId20"/>
    <p:sldId id="276" r:id="rId21"/>
    <p:sldId id="277" r:id="rId22"/>
    <p:sldId id="278" r:id="rId23"/>
    <p:sldId id="279" r:id="rId24"/>
    <p:sldId id="269" r:id="rId25"/>
    <p:sldId id="267" r:id="rId26"/>
    <p:sldId id="259" r:id="rId27"/>
    <p:sldId id="268" r:id="rId28"/>
    <p:sldId id="291" r:id="rId29"/>
    <p:sldId id="290"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c_holley" initials="kc" lastIdx="11" clrIdx="0"/>
  <p:cmAuthor id="1" name="nuadmin" initials="n" lastIdx="6" clrIdx="1"/>
  <p:cmAuthor id="2" name="lbookman" initials="lb"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6987" autoAdjust="0"/>
  </p:normalViewPr>
  <p:slideViewPr>
    <p:cSldViewPr snapToObjects="1">
      <p:cViewPr varScale="1">
        <p:scale>
          <a:sx n="96" d="100"/>
          <a:sy n="96" d="100"/>
        </p:scale>
        <p:origin x="-1651"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559EB-F6BE-4FFB-B416-61C3A993F2E3}"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US"/>
        </a:p>
      </dgm:t>
    </dgm:pt>
    <dgm:pt modelId="{A7C3EA97-A91F-4A91-8555-389D53A76189}" type="pres">
      <dgm:prSet presAssocID="{546559EB-F6BE-4FFB-B416-61C3A993F2E3}" presName="Name0" presStyleCnt="0">
        <dgm:presLayoutVars>
          <dgm:chMax val="1"/>
          <dgm:dir/>
          <dgm:animLvl val="ctr"/>
          <dgm:resizeHandles val="exact"/>
        </dgm:presLayoutVars>
      </dgm:prSet>
      <dgm:spPr/>
      <dgm:t>
        <a:bodyPr/>
        <a:lstStyle/>
        <a:p>
          <a:endParaRPr lang="en-US"/>
        </a:p>
      </dgm:t>
    </dgm:pt>
  </dgm:ptLst>
  <dgm:cxnLst>
    <dgm:cxn modelId="{82168B56-30F8-4865-949F-02EA81936DEB}" type="presOf" srcId="{546559EB-F6BE-4FFB-B416-61C3A993F2E3}" destId="{A7C3EA97-A91F-4A91-8555-389D53A76189}" srcOrd="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59CA75FA-7B4D-45A2-A6DA-0735654BD783}" type="datetimeFigureOut">
              <a:rPr lang="en-US" smtClean="0"/>
              <a:pPr/>
              <a:t>10/30/2012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A087B03E-9252-435D-8957-09F510B037E9}" type="slidenum">
              <a:rPr lang="en-US" smtClean="0"/>
              <a:pPr/>
              <a:t>‹#›</a:t>
            </a:fld>
            <a:endParaRPr lang="en-US" dirty="0"/>
          </a:p>
        </p:txBody>
      </p:sp>
    </p:spTree>
    <p:extLst>
      <p:ext uri="{BB962C8B-B14F-4D97-AF65-F5344CB8AC3E}">
        <p14:creationId xmlns:p14="http://schemas.microsoft.com/office/powerpoint/2010/main" xmlns="" val="416724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B03E-9252-435D-8957-09F510B037E9}"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B03E-9252-435D-8957-09F510B037E9}"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B03E-9252-435D-8957-09F510B037E9}"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add variou</a:t>
            </a:r>
            <a:r>
              <a:rPr lang="en-US" sz="1200" kern="1200" dirty="0" smtClean="0">
                <a:solidFill>
                  <a:schemeClr val="tx1"/>
                </a:solidFill>
                <a:ea typeface="+mn-ea"/>
                <a:cs typeface="+mn-cs"/>
              </a:rPr>
              <a:t>s </a:t>
            </a:r>
            <a:r>
              <a:rPr lang="en-US" dirty="0" smtClean="0"/>
              <a:t>icons for all three Galvanic Devices</a:t>
            </a:r>
            <a:endParaRPr lang="en-US" dirty="0"/>
          </a:p>
        </p:txBody>
      </p:sp>
      <p:sp>
        <p:nvSpPr>
          <p:cNvPr id="4" name="Slide Number Placeholder 3"/>
          <p:cNvSpPr>
            <a:spLocks noGrp="1"/>
          </p:cNvSpPr>
          <p:nvPr>
            <p:ph type="sldNum" sz="quarter" idx="10"/>
          </p:nvPr>
        </p:nvSpPr>
        <p:spPr/>
        <p:txBody>
          <a:bodyPr/>
          <a:lstStyle/>
          <a:p>
            <a:fld id="{A087B03E-9252-435D-8957-09F510B037E9}"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A087B03E-9252-435D-8957-09F510B037E9}"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002AC-263F-47F3-B3D6-D09DE1F1893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accent4"/>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0D2A55B-A07B-4AC7-AE78-81068AF313BD}" type="datetime1">
              <a:rPr lang="en-US"/>
              <a:pPr>
                <a:defRPr/>
              </a:pPr>
              <a:t>10/30/2012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Training Module 9 – For internal use only</a:t>
            </a:r>
          </a:p>
        </p:txBody>
      </p:sp>
      <p:sp>
        <p:nvSpPr>
          <p:cNvPr id="6" name="Slide Number Placeholder 5"/>
          <p:cNvSpPr>
            <a:spLocks noGrp="1"/>
          </p:cNvSpPr>
          <p:nvPr>
            <p:ph type="sldNum" sz="quarter" idx="12"/>
          </p:nvPr>
        </p:nvSpPr>
        <p:spPr/>
        <p:txBody>
          <a:bodyPr/>
          <a:lstStyle>
            <a:lvl1pPr>
              <a:defRPr/>
            </a:lvl1pPr>
          </a:lstStyle>
          <a:p>
            <a:pPr>
              <a:defRPr/>
            </a:pPr>
            <a:fld id="{1437F04F-BFBD-4F6A-B8BB-B3F1059CE595}" type="slidenum">
              <a:rPr lang="en-US"/>
              <a:pPr>
                <a:defRPr/>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213416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2407691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3489552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2207265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265828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389800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11115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2677997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637709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215490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7"/>
            <a:ext cx="5791200" cy="1143000"/>
          </a:xfrm>
        </p:spPr>
        <p:txBody>
          <a:bodyPr>
            <a:noAutofit/>
          </a:bodyPr>
          <a:lstStyle>
            <a:lvl1pPr algn="l">
              <a:defRPr sz="3000" cap="none" baseline="0">
                <a:solidFill>
                  <a:schemeClr val="accent4"/>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7239000" cy="4525963"/>
          </a:xfrm>
        </p:spPr>
        <p:txBody>
          <a:bodyPr>
            <a:normAutofit/>
          </a:bodyPr>
          <a:lstStyle>
            <a:lvl1pPr>
              <a:defRPr sz="2400">
                <a:solidFill>
                  <a:schemeClr val="accent4"/>
                </a:solidFill>
                <a:latin typeface="Arial"/>
                <a:cs typeface="Arial"/>
              </a:defRPr>
            </a:lvl1pPr>
            <a:lvl2pPr>
              <a:defRPr sz="2400">
                <a:solidFill>
                  <a:schemeClr val="accent4"/>
                </a:solidFill>
                <a:latin typeface="Arial"/>
                <a:cs typeface="Arial"/>
              </a:defRPr>
            </a:lvl2pPr>
            <a:lvl3pPr>
              <a:defRPr sz="2000">
                <a:solidFill>
                  <a:schemeClr val="accent4"/>
                </a:solidFill>
                <a:latin typeface="Arial"/>
                <a:cs typeface="Arial"/>
              </a:defRPr>
            </a:lvl3pPr>
            <a:lvl4pPr>
              <a:defRPr sz="1800">
                <a:solidFill>
                  <a:schemeClr val="accent4"/>
                </a:solidFill>
                <a:latin typeface="Arial"/>
                <a:cs typeface="Arial"/>
              </a:defRPr>
            </a:lvl4pPr>
            <a:lvl5pPr>
              <a:defRPr sz="1800">
                <a:solidFill>
                  <a:schemeClr val="accent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FEAF9-902B-054F-9AAF-A4CD02D43B8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FD5D5-7630-514C-969D-3782209EA307}" type="slidenum">
              <a:rPr lang="en-US" smtClean="0"/>
              <a:pPr/>
              <a:t>‹#›</a:t>
            </a:fld>
            <a:endParaRPr lang="en-US"/>
          </a:p>
        </p:txBody>
      </p:sp>
    </p:spTree>
    <p:extLst>
      <p:ext uri="{BB962C8B-B14F-4D97-AF65-F5344CB8AC3E}">
        <p14:creationId xmlns:p14="http://schemas.microsoft.com/office/powerpoint/2010/main" xmlns="" val="236002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4"/>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400">
                <a:solidFill>
                  <a:schemeClr val="accent4"/>
                </a:solidFill>
                <a:latin typeface="Arial"/>
                <a:cs typeface="Arial"/>
              </a:defRPr>
            </a:lvl1pPr>
            <a:lvl2pPr>
              <a:defRPr sz="2400">
                <a:solidFill>
                  <a:schemeClr val="accent4"/>
                </a:solidFill>
                <a:latin typeface="Arial"/>
                <a:cs typeface="Arial"/>
              </a:defRPr>
            </a:lvl2pPr>
            <a:lvl3pPr>
              <a:defRPr sz="2000">
                <a:solidFill>
                  <a:schemeClr val="accent4"/>
                </a:solidFill>
                <a:latin typeface="Arial"/>
                <a:cs typeface="Arial"/>
              </a:defRPr>
            </a:lvl3pPr>
            <a:lvl4pPr>
              <a:defRPr sz="1800">
                <a:solidFill>
                  <a:schemeClr val="accent4"/>
                </a:solidFill>
                <a:latin typeface="Arial"/>
                <a:cs typeface="Arial"/>
              </a:defRPr>
            </a:lvl4pPr>
            <a:lvl5pPr>
              <a:defRPr sz="1800">
                <a:solidFill>
                  <a:schemeClr val="accent4"/>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400">
                <a:solidFill>
                  <a:schemeClr val="accent4"/>
                </a:solidFill>
                <a:latin typeface="Arial"/>
                <a:cs typeface="Arial"/>
              </a:defRPr>
            </a:lvl1pPr>
            <a:lvl2pPr>
              <a:defRPr sz="2400">
                <a:solidFill>
                  <a:schemeClr val="accent4"/>
                </a:solidFill>
                <a:latin typeface="Arial"/>
                <a:cs typeface="Arial"/>
              </a:defRPr>
            </a:lvl2pPr>
            <a:lvl3pPr>
              <a:defRPr sz="2000">
                <a:solidFill>
                  <a:schemeClr val="accent4"/>
                </a:solidFill>
                <a:latin typeface="Arial"/>
                <a:cs typeface="Arial"/>
              </a:defRPr>
            </a:lvl3pPr>
            <a:lvl4pPr>
              <a:defRPr sz="1800">
                <a:solidFill>
                  <a:schemeClr val="accent4"/>
                </a:solidFill>
                <a:latin typeface="Arial"/>
                <a:cs typeface="Arial"/>
              </a:defRPr>
            </a:lvl4pPr>
            <a:lvl5pPr>
              <a:defRPr sz="1800">
                <a:solidFill>
                  <a:schemeClr val="accent4"/>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364AED18-A628-40F2-A8C6-E04627FE2085}" type="datetime1">
              <a:rPr lang="en-US"/>
              <a:pPr>
                <a:defRPr/>
              </a:pPr>
              <a:t>10/30/2012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0DD3818-404C-4B20-A856-A6FB7F03A661}"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4"/>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accent4"/>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4"/>
                </a:solidFill>
                <a:latin typeface="Arial"/>
                <a:cs typeface="Arial"/>
              </a:defRPr>
            </a:lvl1pPr>
            <a:lvl2pPr>
              <a:defRPr sz="2000">
                <a:solidFill>
                  <a:schemeClr val="accent4"/>
                </a:solidFill>
                <a:latin typeface="Arial"/>
                <a:cs typeface="Arial"/>
              </a:defRPr>
            </a:lvl2pPr>
            <a:lvl3pPr>
              <a:defRPr sz="1800">
                <a:solidFill>
                  <a:schemeClr val="accent4"/>
                </a:solidFill>
                <a:latin typeface="Arial"/>
                <a:cs typeface="Arial"/>
              </a:defRPr>
            </a:lvl3pPr>
            <a:lvl4pPr>
              <a:defRPr sz="1600">
                <a:solidFill>
                  <a:schemeClr val="accent4"/>
                </a:solidFill>
                <a:latin typeface="Arial"/>
                <a:cs typeface="Arial"/>
              </a:defRPr>
            </a:lvl4pPr>
            <a:lvl5pPr>
              <a:defRPr sz="1600">
                <a:solidFill>
                  <a:schemeClr val="accent4"/>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solidFill>
                  <a:schemeClr val="accent4"/>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solidFill>
                  <a:schemeClr val="accent4"/>
                </a:solidFill>
                <a:latin typeface="Arial"/>
                <a:cs typeface="Arial"/>
              </a:defRPr>
            </a:lvl1pPr>
            <a:lvl2pPr>
              <a:defRPr sz="2000">
                <a:solidFill>
                  <a:schemeClr val="accent4"/>
                </a:solidFill>
                <a:latin typeface="Arial"/>
                <a:cs typeface="Arial"/>
              </a:defRPr>
            </a:lvl2pPr>
            <a:lvl3pPr>
              <a:defRPr sz="1800">
                <a:solidFill>
                  <a:schemeClr val="accent4"/>
                </a:solidFill>
                <a:latin typeface="Arial"/>
                <a:cs typeface="Arial"/>
              </a:defRPr>
            </a:lvl3pPr>
            <a:lvl4pPr>
              <a:defRPr sz="1600">
                <a:solidFill>
                  <a:schemeClr val="accent4"/>
                </a:solidFill>
                <a:latin typeface="Arial"/>
                <a:cs typeface="Arial"/>
              </a:defRPr>
            </a:lvl4pPr>
            <a:lvl5pPr>
              <a:defRPr sz="1600">
                <a:solidFill>
                  <a:schemeClr val="accent4"/>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25B66-9408-43F4-AD66-E7438532502E}" type="datetime1">
              <a:rPr lang="en-US"/>
              <a:pPr>
                <a:defRPr/>
              </a:pPr>
              <a:t>10/30/2012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7EA778-EC68-4FA9-8E87-7A9A10DE5704}"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0274B3D-275F-458E-A07C-F25AF8C927F1}" type="datetime1">
              <a:rPr lang="en-US"/>
              <a:pPr>
                <a:defRPr/>
              </a:pPr>
              <a:t>10/30/2012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907779-E572-470D-B6F8-8AC28634DE1B}"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BF3F7E-A394-4F14-9722-F5AA6FC24B7C}" type="datetime1">
              <a:rPr lang="en-US"/>
              <a:pPr>
                <a:defRPr/>
              </a:pPr>
              <a:t>10/30/2012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BBC327-D3EF-457D-809A-F7E645FAD129}"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94A868-6121-4B26-9242-EE1DDCF2E415}" type="datetime1">
              <a:rPr lang="en-US"/>
              <a:pPr>
                <a:defRPr/>
              </a:pPr>
              <a:t>10/30/2012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D0DC41-D7EA-4E9E-B458-6A9BD7F0466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92075"/>
            <a:ext cx="66294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4493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93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8" name="Date Placeholder 2"/>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7" charset="0"/>
              </a:defRPr>
            </a:lvl1pPr>
          </a:lstStyle>
          <a:p>
            <a:pPr>
              <a:defRPr/>
            </a:pPr>
            <a:fld id="{1FA85D79-5B1F-E744-9DBD-E4B8E8FBCF3F}" type="slidenum">
              <a:rPr lang="en-US" smtClean="0"/>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fld id="{26D98C12-8593-4BD7-AA7F-BAD18DBBF1E1}"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vl1pPr>
          </a:lstStyle>
          <a:p>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geloc logo revised R horiz.eps"/>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6792116" y="6187259"/>
            <a:ext cx="1978143" cy="376573"/>
          </a:xfrm>
          <a:prstGeom prst="rect">
            <a:avLst/>
          </a:prstGeom>
        </p:spPr>
      </p:pic>
      <p:pic>
        <p:nvPicPr>
          <p:cNvPr id="9" name="Picture 8" descr="ageloc rings2.wmf"/>
          <p:cNvPicPr>
            <a:picLocks noChangeAspect="1"/>
          </p:cNvPicPr>
          <p:nvPr userDrawn="1"/>
        </p:nvPicPr>
        <p:blipFill>
          <a:blip r:embed="rId12" cstate="print"/>
          <a:stretch>
            <a:fillRect/>
          </a:stretch>
        </p:blipFill>
        <p:spPr>
          <a:xfrm>
            <a:off x="0" y="369845"/>
            <a:ext cx="1593850" cy="859938"/>
          </a:xfrm>
          <a:prstGeom prst="rect">
            <a:avLst/>
          </a:prstGeom>
        </p:spPr>
      </p:pic>
      <p:sp>
        <p:nvSpPr>
          <p:cNvPr id="10" name="Rectangle 9"/>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26" name="Title Placeholder 1"/>
          <p:cNvSpPr>
            <a:spLocks noGrp="1"/>
          </p:cNvSpPr>
          <p:nvPr>
            <p:ph type="title"/>
          </p:nvPr>
        </p:nvSpPr>
        <p:spPr bwMode="auto">
          <a:xfrm>
            <a:off x="1981200" y="274638"/>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ea typeface="ＭＳ Ｐゴシック"/>
                <a:cs typeface="ＭＳ Ｐゴシック"/>
              </a:defRPr>
            </a:lvl1pPr>
          </a:lstStyle>
          <a:p>
            <a:pPr>
              <a:defRPr/>
            </a:pPr>
            <a:fld id="{3B3DFE25-B308-4D65-AB57-179D7DF0E87C}" type="datetime1">
              <a:rPr lang="en-US"/>
              <a:pPr>
                <a:defRPr/>
              </a:pPr>
              <a:t>10/30/2012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latin typeface="Arial" pitchFamily="34" charset="0"/>
                <a:ea typeface="ＭＳ Ｐゴシック"/>
                <a:cs typeface="ＭＳ Ｐゴシック"/>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ea typeface="ＭＳ Ｐゴシック"/>
                <a:cs typeface="ＭＳ Ｐゴシック"/>
              </a:defRPr>
            </a:lvl1pPr>
          </a:lstStyle>
          <a:p>
            <a:pPr>
              <a:defRPr/>
            </a:pPr>
            <a:fld id="{4AA4CED8-FF73-4E50-B60D-CA9360BA3F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iming>
    <p:tnLst>
      <p:par>
        <p:cTn id="1" dur="indefinite" restart="never" nodeType="tmRoot"/>
      </p:par>
    </p:tnLst>
  </p:timing>
  <p:hf sldNum="0" hdr="0" ftr="0" dt="0"/>
  <p:txStyles>
    <p:titleStyle>
      <a:lvl1pPr algn="ctr" rtl="0" fontAlgn="base">
        <a:spcBef>
          <a:spcPct val="0"/>
        </a:spcBef>
        <a:spcAft>
          <a:spcPct val="0"/>
        </a:spcAft>
        <a:defRPr sz="4400" kern="1200">
          <a:solidFill>
            <a:srgbClr val="4D4D4D"/>
          </a:solidFill>
          <a:latin typeface="+mj-lt"/>
          <a:ea typeface="ＭＳ Ｐゴシック" charset="-128"/>
          <a:cs typeface="ＭＳ Ｐゴシック" charset="-128"/>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Font typeface="Arial" charset="0"/>
        <a:buChar char="•"/>
        <a:defRPr sz="3200" kern="1200">
          <a:solidFill>
            <a:srgbClr val="4D4D4D"/>
          </a:solidFill>
          <a:latin typeface="+mn-lt"/>
          <a:ea typeface="ＭＳ Ｐゴシック" charset="-128"/>
          <a:cs typeface="ＭＳ Ｐゴシック" charset="-128"/>
        </a:defRPr>
      </a:lvl1pPr>
      <a:lvl2pPr marL="742950" indent="-285750" algn="l" rtl="0" fontAlgn="base">
        <a:spcBef>
          <a:spcPct val="20000"/>
        </a:spcBef>
        <a:spcAft>
          <a:spcPct val="0"/>
        </a:spcAft>
        <a:buFont typeface="Arial" charset="0"/>
        <a:buChar char="–"/>
        <a:defRPr sz="2800" kern="1200">
          <a:solidFill>
            <a:srgbClr val="4D4D4D"/>
          </a:solidFill>
          <a:latin typeface="+mn-lt"/>
          <a:ea typeface="ＭＳ Ｐゴシック" charset="-128"/>
          <a:cs typeface="+mn-cs"/>
        </a:defRPr>
      </a:lvl2pPr>
      <a:lvl3pPr marL="1143000" indent="-228600" algn="l" rtl="0" fontAlgn="base">
        <a:spcBef>
          <a:spcPct val="20000"/>
        </a:spcBef>
        <a:spcAft>
          <a:spcPct val="0"/>
        </a:spcAft>
        <a:buFont typeface="Arial" charset="0"/>
        <a:buChar char="•"/>
        <a:defRPr sz="2400" kern="1200">
          <a:solidFill>
            <a:srgbClr val="4D4D4D"/>
          </a:solidFill>
          <a:latin typeface="+mn-lt"/>
          <a:ea typeface="ＭＳ Ｐゴシック" charset="-128"/>
          <a:cs typeface="+mn-cs"/>
        </a:defRPr>
      </a:lvl3pPr>
      <a:lvl4pPr marL="1600200" indent="-228600" algn="l" rtl="0" fontAlgn="base">
        <a:spcBef>
          <a:spcPct val="20000"/>
        </a:spcBef>
        <a:spcAft>
          <a:spcPct val="0"/>
        </a:spcAft>
        <a:buFont typeface="Arial" charset="0"/>
        <a:buChar char="–"/>
        <a:defRPr sz="2000" kern="1200">
          <a:solidFill>
            <a:srgbClr val="4D4D4D"/>
          </a:solidFill>
          <a:latin typeface="+mn-lt"/>
          <a:ea typeface="ＭＳ Ｐゴシック" charset="-128"/>
          <a:cs typeface="+mn-cs"/>
        </a:defRPr>
      </a:lvl4pPr>
      <a:lvl5pPr marL="2057400" indent="-228600" algn="l" rtl="0" fontAlgn="base">
        <a:spcBef>
          <a:spcPct val="20000"/>
        </a:spcBef>
        <a:spcAft>
          <a:spcPct val="0"/>
        </a:spcAft>
        <a:buFont typeface="Arial" charset="0"/>
        <a:buChar char="»"/>
        <a:defRPr sz="2000" kern="1200">
          <a:solidFill>
            <a:srgbClr val="4D4D4D"/>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FEAF9-902B-054F-9AAF-A4CD02D43B82}" type="datetimeFigureOut">
              <a:rPr lang="en-US" smtClean="0"/>
              <a:pPr/>
              <a:t>10/30/2012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FD5D5-7630-514C-969D-3782209EA307}" type="slidenum">
              <a:rPr lang="en-US" smtClean="0"/>
              <a:pPr/>
              <a:t>‹#›</a:t>
            </a:fld>
            <a:endParaRPr lang="en-US"/>
          </a:p>
        </p:txBody>
      </p:sp>
      <p:pic>
        <p:nvPicPr>
          <p:cNvPr id="7" name="Picture 6" descr="ageloc rings2.wmf"/>
          <p:cNvPicPr>
            <a:picLocks noChangeAspect="1"/>
          </p:cNvPicPr>
          <p:nvPr userDrawn="1"/>
        </p:nvPicPr>
        <p:blipFill>
          <a:blip r:embed="rId13" cstate="print"/>
          <a:stretch>
            <a:fillRect/>
          </a:stretch>
        </p:blipFill>
        <p:spPr>
          <a:xfrm>
            <a:off x="0" y="369845"/>
            <a:ext cx="1593850" cy="859938"/>
          </a:xfrm>
          <a:prstGeom prst="rect">
            <a:avLst/>
          </a:prstGeom>
        </p:spPr>
      </p:pic>
      <p:sp>
        <p:nvSpPr>
          <p:cNvPr id="8" name="Rectangle 7"/>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xmlns="" val="17812256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file://localhost/Volumes/gbm/Marketing/Works%20in%20Progress/RE-DESIGN/BRAND%20BOOK/Master%20DVD%20for%20Brand%20Bible/Logos/Corporate%20Logos%20%C2%AE/Fountain%20icon/Fountain%20%C2%AE%20633%20logo.jp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corp\USdata\SHARED\NS%20Formula%20Dossier\GeneMark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590800"/>
            <a:ext cx="7772400" cy="1470025"/>
          </a:xfrm>
        </p:spPr>
        <p:txBody>
          <a:bodyPr/>
          <a:lstStyle/>
          <a:p>
            <a:pPr algn="l"/>
            <a:r>
              <a:rPr lang="en-US" dirty="0" smtClean="0"/>
              <a:t>ageLOC</a:t>
            </a:r>
            <a:r>
              <a:rPr lang="en-US" baseline="30000" dirty="0" smtClean="0"/>
              <a:t>®</a:t>
            </a:r>
            <a:r>
              <a:rPr lang="en-US" dirty="0" smtClean="0"/>
              <a:t> </a:t>
            </a:r>
            <a:br>
              <a:rPr lang="en-US" dirty="0" smtClean="0"/>
            </a:br>
            <a:r>
              <a:rPr lang="en-US" dirty="0" smtClean="0"/>
              <a:t>Body Shaping Gel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05000"/>
            <a:ext cx="7239000" cy="4525963"/>
          </a:xfrm>
        </p:spPr>
        <p:txBody>
          <a:bodyPr>
            <a:normAutofit/>
          </a:bodyPr>
          <a:lstStyle/>
          <a:p>
            <a:pPr marL="0" indent="0">
              <a:buNone/>
            </a:pPr>
            <a:r>
              <a:rPr lang="en-US" sz="2200" dirty="0" smtClean="0"/>
              <a:t>When the skin lacks structural proteins, it loses it smoothness and firmness. </a:t>
            </a:r>
          </a:p>
          <a:p>
            <a:pPr marL="0" indent="0">
              <a:buNone/>
            </a:pPr>
            <a:r>
              <a:rPr lang="en-US" sz="2200" dirty="0" smtClean="0"/>
              <a:t>Lacking this structure on the body allows the protrusion of fat into the dermis to be increasingly visible. </a:t>
            </a:r>
          </a:p>
          <a:p>
            <a:pPr marL="0" indent="0">
              <a:buNone/>
            </a:pPr>
            <a:r>
              <a:rPr lang="en-US" sz="2200" dirty="0" smtClean="0"/>
              <a:t>Topographically, the skin becomes dimpled, giving it the appearance of an orange peel or mattress. </a:t>
            </a:r>
            <a:endParaRPr lang="en-US" sz="2200"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Loss of Youthful Shape</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M09403275.t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01288" y="762000"/>
            <a:ext cx="3947792" cy="5257800"/>
          </a:xfrm>
          <a:prstGeom prst="rect">
            <a:avLst/>
          </a:prstGeom>
        </p:spPr>
      </p:pic>
      <p:sp>
        <p:nvSpPr>
          <p:cNvPr id="310275" name="Rectangle 3"/>
          <p:cNvSpPr>
            <a:spLocks noGrp="1" noChangeArrowheads="1"/>
          </p:cNvSpPr>
          <p:nvPr>
            <p:ph idx="1"/>
          </p:nvPr>
        </p:nvSpPr>
        <p:spPr>
          <a:xfrm>
            <a:off x="838200" y="2057400"/>
            <a:ext cx="4114800" cy="2133600"/>
          </a:xfrm>
        </p:spPr>
        <p:txBody>
          <a:bodyPr>
            <a:normAutofit/>
          </a:bodyPr>
          <a:lstStyle/>
          <a:p>
            <a:pPr marL="0" indent="0">
              <a:buNone/>
            </a:pPr>
            <a:r>
              <a:rPr lang="en-GB" sz="2200" dirty="0" smtClean="0"/>
              <a:t>Even if you did not properly care for your skin in years past, there are many technologically advanced ingredients that help repair the visible signs </a:t>
            </a:r>
            <a:r>
              <a:rPr lang="en-GB" sz="2200" dirty="0" smtClean="0"/>
              <a:t>ageing</a:t>
            </a:r>
            <a:r>
              <a:rPr lang="en-GB" sz="2200" dirty="0" smtClean="0"/>
              <a:t>.</a:t>
            </a:r>
            <a:endParaRPr lang="en-US" sz="2200"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Turning Back Your Skin’s Clock</a:t>
            </a:r>
          </a:p>
        </p:txBody>
      </p:sp>
    </p:spTree>
    <p:custDataLst>
      <p:tags r:id="rId1"/>
    </p:custData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7239000" cy="4800599"/>
          </a:xfrm>
        </p:spPr>
        <p:txBody>
          <a:bodyPr>
            <a:normAutofit/>
          </a:bodyPr>
          <a:lstStyle/>
          <a:p>
            <a:pPr>
              <a:buNone/>
            </a:pPr>
            <a:r>
              <a:rPr lang="en-US" sz="2200" i="1" dirty="0" smtClean="0"/>
              <a:t>For a </a:t>
            </a:r>
            <a:r>
              <a:rPr lang="en-US" sz="2200" i="1" dirty="0" smtClean="0"/>
              <a:t>more contoured, </a:t>
            </a:r>
            <a:r>
              <a:rPr lang="en-US" sz="2200" i="1" dirty="0" smtClean="0"/>
              <a:t>firmer, smoother you. </a:t>
            </a:r>
          </a:p>
          <a:p>
            <a:pPr>
              <a:buNone/>
            </a:pPr>
            <a:r>
              <a:rPr lang="en-US" sz="2200" dirty="0" smtClean="0"/>
              <a:t>	ageLOC Body Shaping Gel is formulated to work exclusively with patented Nu Skin Galvanic Spa instruments to bring </a:t>
            </a:r>
            <a:r>
              <a:rPr lang="en-US" sz="2200" dirty="0" err="1" smtClean="0"/>
              <a:t>ageLOC</a:t>
            </a:r>
            <a:r>
              <a:rPr lang="en-US" sz="2200" dirty="0" smtClean="0"/>
              <a:t> </a:t>
            </a:r>
            <a:r>
              <a:rPr lang="en-US" sz="2200" dirty="0" smtClean="0"/>
              <a:t>anti-ageing </a:t>
            </a:r>
            <a:r>
              <a:rPr lang="en-US" sz="2200" dirty="0" smtClean="0"/>
              <a:t>benefits to the body. For years, leading spas have used combinations of special treatment tools and formulations to </a:t>
            </a:r>
            <a:r>
              <a:rPr lang="en-US" sz="2200" dirty="0" err="1" smtClean="0"/>
              <a:t>minimise</a:t>
            </a:r>
            <a:r>
              <a:rPr lang="en-US" sz="2200" dirty="0" smtClean="0"/>
              <a:t> </a:t>
            </a:r>
            <a:r>
              <a:rPr lang="en-US" sz="2200" dirty="0" smtClean="0"/>
              <a:t>the appearance of cellulite. With ageLOC, Nu Skin takes it one step further. ageLOC Body Shaping Gel is an intensive spa quality treatment that </a:t>
            </a:r>
            <a:r>
              <a:rPr lang="en-US" sz="2200" dirty="0" err="1" smtClean="0"/>
              <a:t>minimises</a:t>
            </a:r>
            <a:r>
              <a:rPr lang="en-US" sz="2200" dirty="0" smtClean="0"/>
              <a:t> </a:t>
            </a:r>
            <a:r>
              <a:rPr lang="en-US" sz="2200" dirty="0" smtClean="0"/>
              <a:t>and smooths the appearance of fat and cellulite, improves the appearance of skin’s firmness, and helps improve the overall appearance of the skin. </a:t>
            </a:r>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ageLOC Body Shaping Gel</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ageLOC targets the ultimate sources of </a:t>
            </a:r>
            <a:r>
              <a:rPr lang="en-US" dirty="0" smtClean="0"/>
              <a:t>ageing </a:t>
            </a:r>
            <a:r>
              <a:rPr lang="en-US" dirty="0" smtClean="0"/>
              <a:t>to preserve the look of youth and reduce the appearance of </a:t>
            </a:r>
            <a:r>
              <a:rPr lang="en-US" dirty="0" smtClean="0"/>
              <a:t>ageing</a:t>
            </a:r>
            <a:r>
              <a:rPr lang="en-US" dirty="0" smtClean="0"/>
              <a:t>.</a:t>
            </a:r>
          </a:p>
          <a:p>
            <a:pPr lvl="0"/>
            <a:r>
              <a:rPr lang="en-US" dirty="0" smtClean="0"/>
              <a:t>Helps </a:t>
            </a:r>
            <a:r>
              <a:rPr lang="en-US" dirty="0" err="1" smtClean="0"/>
              <a:t>minimise</a:t>
            </a:r>
            <a:r>
              <a:rPr lang="en-US" dirty="0" smtClean="0"/>
              <a:t> </a:t>
            </a:r>
            <a:r>
              <a:rPr lang="en-US" dirty="0" smtClean="0"/>
              <a:t>and smooth the appearance of fat and cellulite for a slimmer, contoured appearance.</a:t>
            </a:r>
          </a:p>
          <a:p>
            <a:pPr lvl="0"/>
            <a:r>
              <a:rPr lang="en-US" dirty="0" smtClean="0"/>
              <a:t>Evens out the appearance of dimpled areas.</a:t>
            </a:r>
          </a:p>
          <a:p>
            <a:pPr lvl="0"/>
            <a:r>
              <a:rPr lang="en-US" dirty="0" smtClean="0"/>
              <a:t>Improves appearance of skin’s firmness for a more youthful look.</a:t>
            </a:r>
          </a:p>
          <a:p>
            <a:pPr lvl="0"/>
            <a:r>
              <a:rPr lang="en-US" dirty="0" smtClean="0"/>
              <a:t>Strengthens the extracellular matrix (ECM) of the skin to help build and maintain healthy looking skin.</a:t>
            </a:r>
          </a:p>
          <a:p>
            <a:pPr lvl="0"/>
            <a:r>
              <a:rPr lang="en-US" dirty="0" smtClean="0"/>
              <a:t>Formulated to help refresh and </a:t>
            </a:r>
            <a:r>
              <a:rPr lang="en-US" dirty="0" smtClean="0">
                <a:solidFill>
                  <a:schemeClr val="tx1">
                    <a:lumMod val="50000"/>
                    <a:lumOff val="50000"/>
                  </a:schemeClr>
                </a:solidFill>
              </a:rPr>
              <a:t>purify the</a:t>
            </a:r>
            <a:r>
              <a:rPr lang="en-US" dirty="0" smtClean="0"/>
              <a:t> skin, reducing the visible signs of </a:t>
            </a:r>
            <a:r>
              <a:rPr lang="en-US" dirty="0" smtClean="0"/>
              <a:t>ageing</a:t>
            </a:r>
            <a:r>
              <a:rPr lang="en-US" dirty="0" smtClean="0"/>
              <a:t>.</a:t>
            </a:r>
          </a:p>
          <a:p>
            <a:r>
              <a:rPr lang="en-US" dirty="0" smtClean="0"/>
              <a:t>Helps improve overall appearance of skin.  </a:t>
            </a:r>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Benefits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7391400" cy="4525963"/>
          </a:xfrm>
        </p:spPr>
        <p:txBody>
          <a:bodyPr/>
          <a:lstStyle/>
          <a:p>
            <a:pPr lvl="0"/>
            <a:r>
              <a:rPr lang="en-US" sz="2200" b="1" dirty="0" smtClean="0"/>
              <a:t>ageLOC</a:t>
            </a:r>
            <a:r>
              <a:rPr lang="en-US" sz="2200" dirty="0" smtClean="0"/>
              <a:t>—proprietary Nu Skin technology that targets arSuperMarkers, the ultimate sources of </a:t>
            </a:r>
            <a:r>
              <a:rPr lang="en-US" sz="2200" dirty="0" smtClean="0"/>
              <a:t>ageing</a:t>
            </a:r>
            <a:r>
              <a:rPr lang="en-US" sz="2200" dirty="0" smtClean="0"/>
              <a:t>.</a:t>
            </a:r>
          </a:p>
          <a:p>
            <a:pPr lvl="0"/>
            <a:r>
              <a:rPr lang="en-US" sz="2200" b="1" dirty="0" smtClean="0"/>
              <a:t>Laminaria Digitata</a:t>
            </a:r>
            <a:r>
              <a:rPr lang="en-US" sz="2200" dirty="0" smtClean="0"/>
              <a:t>—helps increase fat breakdown; has been shown to increase mitochondria respiration in human keratinocytes resulting in energy production; and has been shown to increase the synthesis of structural proteins. </a:t>
            </a:r>
          </a:p>
          <a:p>
            <a:pPr lvl="0"/>
            <a:r>
              <a:rPr lang="en-US" sz="2200" b="1" dirty="0" smtClean="0"/>
              <a:t>Theobromine (Theobroma cacao (cocoa) extract)</a:t>
            </a:r>
            <a:r>
              <a:rPr lang="en-US" sz="2200" dirty="0" smtClean="0"/>
              <a:t>—shown to inhibit a certain enzyme in fat cells. Inhibition of this enzyme activates fat breakdown, leading to a </a:t>
            </a:r>
            <a:r>
              <a:rPr lang="en-US" sz="2200" dirty="0" smtClean="0"/>
              <a:t>more contoured, </a:t>
            </a:r>
            <a:r>
              <a:rPr lang="en-US" sz="2200" dirty="0" smtClean="0"/>
              <a:t>smoother appearance.</a:t>
            </a:r>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a:t>
            </a:r>
            <a:r>
              <a:rPr lang="en-US" dirty="0" smtClean="0"/>
              <a:t>Ingredients</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7" y="3048000"/>
            <a:ext cx="8229600" cy="1143000"/>
          </a:xfrm>
        </p:spPr>
        <p:txBody>
          <a:bodyPr/>
          <a:lstStyle/>
          <a:p>
            <a:pPr algn="l"/>
            <a:r>
              <a:rPr lang="en-US" dirty="0" smtClean="0">
                <a:solidFill>
                  <a:srgbClr val="7F7F7F"/>
                </a:solidFill>
              </a:rPr>
              <a:t>Key Benefits</a:t>
            </a:r>
            <a:br>
              <a:rPr lang="en-US" dirty="0" smtClean="0">
                <a:solidFill>
                  <a:srgbClr val="7F7F7F"/>
                </a:solidFill>
              </a:rPr>
            </a:br>
            <a:r>
              <a:rPr lang="en-US" dirty="0" smtClean="0">
                <a:solidFill>
                  <a:srgbClr val="7F7F7F"/>
                </a:solidFill>
              </a:rPr>
              <a:t>Supported</a:t>
            </a:r>
            <a:endParaRPr lang="en-US" dirty="0">
              <a:solidFill>
                <a:srgbClr val="7F7F7F"/>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sz="2000" b="1" dirty="0" smtClean="0"/>
              <a:t>ageLOC targets the ultimate sources of </a:t>
            </a:r>
            <a:r>
              <a:rPr lang="en-US" sz="2000" b="1" dirty="0" smtClean="0"/>
              <a:t>ageing </a:t>
            </a:r>
            <a:r>
              <a:rPr lang="en-US" sz="2000" b="1" dirty="0" smtClean="0"/>
              <a:t>to preserve the look of youth and reduce the appearance of </a:t>
            </a:r>
            <a:r>
              <a:rPr lang="en-US" sz="2000" b="1" dirty="0" smtClean="0"/>
              <a:t>ageing</a:t>
            </a:r>
            <a:r>
              <a:rPr lang="en-US" sz="2000" b="1" dirty="0" smtClean="0"/>
              <a:t>.</a:t>
            </a:r>
          </a:p>
          <a:p>
            <a:r>
              <a:rPr lang="en-US" sz="2000" dirty="0" smtClean="0"/>
              <a:t>Based on the discovery of arSuperMarkers, ageLOC science is </a:t>
            </a:r>
            <a:r>
              <a:rPr lang="en-US" sz="2000" dirty="0" err="1" smtClean="0"/>
              <a:t>utilised</a:t>
            </a:r>
            <a:r>
              <a:rPr lang="en-US" sz="2000" dirty="0" smtClean="0"/>
              <a:t> </a:t>
            </a:r>
            <a:r>
              <a:rPr lang="en-US" sz="2000" dirty="0" smtClean="0"/>
              <a:t>to help validate products that target the sources and signs of </a:t>
            </a:r>
            <a:r>
              <a:rPr lang="en-US" sz="2000" dirty="0" smtClean="0"/>
              <a:t>ageing</a:t>
            </a:r>
            <a:r>
              <a:rPr lang="en-US" sz="2000" dirty="0" smtClean="0"/>
              <a:t>. Through </a:t>
            </a:r>
            <a:r>
              <a:rPr lang="en-US" sz="2000" dirty="0"/>
              <a:t>ageLOC science and </a:t>
            </a:r>
            <a:r>
              <a:rPr lang="en-US" sz="2000" dirty="0" smtClean="0"/>
              <a:t>research, our scientists have been able to identify ingredients that have a positive impact on arSuperMarkers, including Youth Gene Clusters. By combining ageLOC science, which targets the sources of </a:t>
            </a:r>
            <a:r>
              <a:rPr lang="en-US" sz="2000" dirty="0" smtClean="0"/>
              <a:t>ageing</a:t>
            </a:r>
            <a:r>
              <a:rPr lang="en-US" sz="2000" dirty="0" smtClean="0"/>
              <a:t>, with cutting-edge corrective </a:t>
            </a:r>
            <a:r>
              <a:rPr lang="en-US" sz="2000" dirty="0" smtClean="0"/>
              <a:t>anti-ageing </a:t>
            </a:r>
            <a:r>
              <a:rPr lang="en-US" sz="2000" dirty="0" smtClean="0"/>
              <a:t>ingredients, which reduce the visible signs of </a:t>
            </a:r>
            <a:r>
              <a:rPr lang="en-US" sz="2000" dirty="0" smtClean="0"/>
              <a:t>ageing</a:t>
            </a:r>
            <a:r>
              <a:rPr lang="en-US" sz="2000" dirty="0" smtClean="0"/>
              <a:t>, Nu Skin® products provide a preventative and corrective approach to maintaining and promoting youthful skin. </a:t>
            </a:r>
          </a:p>
          <a:p>
            <a:pPr lvl="0"/>
            <a:endParaRPr lang="en-US" sz="2000" b="1" dirty="0" smtClean="0"/>
          </a:p>
          <a:p>
            <a:pPr lvl="0"/>
            <a:endParaRPr lang="en-US" sz="2000" b="1" dirty="0" smtClean="0"/>
          </a:p>
          <a:p>
            <a:endParaRPr lang="en-US" sz="2000"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Benefits Supported</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sz="2200" b="1" dirty="0" smtClean="0"/>
              <a:t>Helps </a:t>
            </a:r>
            <a:r>
              <a:rPr lang="en-US" sz="2200" b="1" dirty="0" err="1" smtClean="0"/>
              <a:t>minimise</a:t>
            </a:r>
            <a:r>
              <a:rPr lang="en-US" sz="2200" b="1" dirty="0" smtClean="0"/>
              <a:t> </a:t>
            </a:r>
            <a:r>
              <a:rPr lang="en-US" sz="2200" b="1" dirty="0" smtClean="0"/>
              <a:t>and smooth the appearance of fat and cellulite for a </a:t>
            </a:r>
            <a:r>
              <a:rPr lang="en-US" sz="2200" b="1" dirty="0" smtClean="0"/>
              <a:t>more </a:t>
            </a:r>
            <a:r>
              <a:rPr lang="en-US" sz="2200" b="1" dirty="0" smtClean="0"/>
              <a:t>contoured appearance.</a:t>
            </a:r>
          </a:p>
          <a:p>
            <a:r>
              <a:rPr lang="en-US" sz="2200" dirty="0" smtClean="0"/>
              <a:t>Cellulite is a protrusion of fat into the dermis that is visible topically. With age, the skin’s structural proteins continue to be degraded and their production slows. ageLOC Body Shaping Gel is formulated with ingredients Theobroma Cacoa Extract and Laminaria Digitata Extract that increase fat breakdown and help to promote the production of structural proteins. These ingredients allow ageLOC Body Shaping Gel to help smooth the appearance of fat and cellulite, resulting in a </a:t>
            </a:r>
            <a:r>
              <a:rPr lang="en-US" sz="2200" dirty="0" smtClean="0"/>
              <a:t>more contoured, </a:t>
            </a:r>
            <a:r>
              <a:rPr lang="en-US" sz="2200" dirty="0" smtClean="0"/>
              <a:t>more youthful looking body. </a:t>
            </a:r>
          </a:p>
          <a:p>
            <a:pPr lvl="0"/>
            <a:endParaRPr lang="en-US" dirty="0" smtClean="0"/>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Benefits Supported</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None/>
            </a:pPr>
            <a:r>
              <a:rPr lang="en-US" sz="2200" b="1" dirty="0" smtClean="0"/>
              <a:t>Evens out the appearance of dimpled areas.</a:t>
            </a:r>
          </a:p>
          <a:p>
            <a:r>
              <a:rPr lang="en-US" sz="2200" dirty="0" smtClean="0"/>
              <a:t>Topographically, cellulite results in a dimpled appearance, such as a mattress, orange peel, or cottage cheese effect due to the protrusion of fat into the dermis. With ingredients that target the breakdown of fat and promote the production of skin protein, ageLOC Body Shaping Gel can even out the dimpled appearance of cellulitic skin. </a:t>
            </a:r>
          </a:p>
          <a:p>
            <a:endParaRPr lang="en-US" dirty="0" smtClean="0"/>
          </a:p>
          <a:p>
            <a:endParaRPr lang="en-US"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Benefits Supported</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200" b="1" dirty="0" smtClean="0"/>
              <a:t>Improves appearance of skin's firmness for a more youthful look.</a:t>
            </a:r>
          </a:p>
          <a:p>
            <a:pPr lvl="0"/>
            <a:r>
              <a:rPr lang="en-US" sz="2200" dirty="0" smtClean="0"/>
              <a:t>ageLOC Body Shaping Gel features Laminaria Digitata Extract, which has been shown to increase structural protein synthesis by aging fibroblasts. When the skin has adequate key structural proteins, it is firm and looks youthful. </a:t>
            </a:r>
          </a:p>
          <a:p>
            <a:endParaRPr lang="en-US"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Benefits Supported</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981200" y="381000"/>
            <a:ext cx="6705600" cy="838200"/>
          </a:xfrm>
        </p:spPr>
        <p:txBody>
          <a:bodyPr>
            <a:normAutofit/>
          </a:bodyPr>
          <a:lstStyle/>
          <a:p>
            <a:r>
              <a:rPr lang="en-US" dirty="0"/>
              <a:t>Objectives</a:t>
            </a:r>
          </a:p>
        </p:txBody>
      </p:sp>
      <p:sp>
        <p:nvSpPr>
          <p:cNvPr id="266243" name="Rectangle 3"/>
          <p:cNvSpPr>
            <a:spLocks noGrp="1" noChangeArrowheads="1"/>
          </p:cNvSpPr>
          <p:nvPr>
            <p:ph idx="1"/>
          </p:nvPr>
        </p:nvSpPr>
        <p:spPr>
          <a:xfrm>
            <a:off x="1066800" y="2209800"/>
            <a:ext cx="6544733" cy="4495800"/>
          </a:xfrm>
          <a:noFill/>
          <a:ln/>
        </p:spPr>
        <p:txBody>
          <a:bodyPr>
            <a:normAutofit/>
          </a:bodyPr>
          <a:lstStyle/>
          <a:p>
            <a:pPr marL="0" indent="0">
              <a:buNone/>
            </a:pPr>
            <a:r>
              <a:rPr lang="en-US" dirty="0"/>
              <a:t>After viewing this </a:t>
            </a:r>
            <a:r>
              <a:rPr lang="en-US" dirty="0" smtClean="0"/>
              <a:t>training module, </a:t>
            </a:r>
            <a:r>
              <a:rPr lang="en-US" dirty="0"/>
              <a:t>you should have an understanding of the following:</a:t>
            </a:r>
          </a:p>
          <a:p>
            <a:pPr marL="574675" lvl="1" indent="-342900">
              <a:buFont typeface="Arial"/>
              <a:buChar char="•"/>
            </a:pPr>
            <a:r>
              <a:rPr lang="en-US" altLang="en-US" dirty="0" smtClean="0"/>
              <a:t>Basics of ageLOC and targeting Youth Gene Clusters.</a:t>
            </a:r>
            <a:endParaRPr lang="en-US" altLang="en-US" dirty="0"/>
          </a:p>
          <a:p>
            <a:pPr marL="574675" lvl="1" indent="-342900">
              <a:buFont typeface="Arial"/>
              <a:buChar char="•"/>
            </a:pPr>
            <a:r>
              <a:rPr lang="en-US" altLang="en-US" dirty="0"/>
              <a:t>The signs of </a:t>
            </a:r>
            <a:r>
              <a:rPr lang="en-US" altLang="en-US" dirty="0" smtClean="0"/>
              <a:t>ageing </a:t>
            </a:r>
            <a:r>
              <a:rPr lang="en-US" altLang="en-US" dirty="0" smtClean="0">
                <a:solidFill>
                  <a:schemeClr val="tx1">
                    <a:lumMod val="50000"/>
                    <a:lumOff val="50000"/>
                  </a:schemeClr>
                </a:solidFill>
              </a:rPr>
              <a:t>on the body.</a:t>
            </a:r>
            <a:endParaRPr lang="en-US" altLang="en-US" dirty="0">
              <a:solidFill>
                <a:schemeClr val="tx1">
                  <a:lumMod val="50000"/>
                  <a:lumOff val="50000"/>
                </a:schemeClr>
              </a:solidFill>
            </a:endParaRPr>
          </a:p>
          <a:p>
            <a:pPr marL="574675" lvl="1" indent="-342900">
              <a:buFont typeface="Arial"/>
              <a:buChar char="•"/>
            </a:pPr>
            <a:r>
              <a:rPr lang="en-US" altLang="en-US" dirty="0" smtClean="0"/>
              <a:t>Key ingredients and benefits of ageLOC Body Shaping Gel.</a:t>
            </a:r>
            <a:endParaRPr lang="en-US" altLang="en-US" dirty="0"/>
          </a:p>
          <a:p>
            <a:endParaRPr lang="en-US" dirty="0"/>
          </a:p>
          <a:p>
            <a:pPr marL="465138" lvl="1" indent="-233363">
              <a:buClr>
                <a:srgbClr val="C0C0C0"/>
              </a:buClr>
              <a:buSzPct val="50000"/>
              <a:buFont typeface="Arial Narrow" pitchFamily="34" charset="0"/>
              <a:buChar char="o"/>
            </a:pPr>
            <a:endParaRPr lang="en-US" b="1" dirty="0"/>
          </a:p>
        </p:txBody>
      </p:sp>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200" b="1" dirty="0" smtClean="0"/>
              <a:t>Strengthens the extracellular matrix (ECM) of the skin to help build and maintain healthy looking skin. </a:t>
            </a:r>
          </a:p>
          <a:p>
            <a:pPr lvl="0"/>
            <a:r>
              <a:rPr lang="en-US" sz="2200" dirty="0" smtClean="0"/>
              <a:t>As we age, our fibroblasts slow. Fibroblasts are responsible for production of skin’s structural proteins, so when fibroblasts slow, less of the skin’s structural proteins are produced. Laminaria Digitata extract has been shown in vitro to have positive effects on aging fibroblasts. These models also showed an increase in collagen synthesis equivalent to young fibroblasts when treated with Laminaria Digitata extract. </a:t>
            </a:r>
          </a:p>
          <a:p>
            <a:endParaRPr lang="en-US"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Benefits Supported</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200" b="1" dirty="0" smtClean="0"/>
              <a:t>Formulated to help </a:t>
            </a:r>
            <a:r>
              <a:rPr lang="en-US" sz="2200" b="1" dirty="0" smtClean="0">
                <a:solidFill>
                  <a:schemeClr val="tx1">
                    <a:lumMod val="50000"/>
                    <a:lumOff val="50000"/>
                  </a:schemeClr>
                </a:solidFill>
              </a:rPr>
              <a:t>refresh and purify the skin, </a:t>
            </a:r>
            <a:r>
              <a:rPr lang="en-US" sz="2200" b="1" dirty="0" smtClean="0"/>
              <a:t>reducing the visible signs of </a:t>
            </a:r>
            <a:r>
              <a:rPr lang="en-US" sz="2200" b="1" dirty="0" smtClean="0"/>
              <a:t>ageing</a:t>
            </a:r>
            <a:r>
              <a:rPr lang="en-US" sz="2200" b="1" dirty="0" smtClean="0"/>
              <a:t>.</a:t>
            </a:r>
          </a:p>
          <a:p>
            <a:pPr marL="342900" lvl="1" indent="-342900">
              <a:buFont typeface="Arial" pitchFamily="34" charset="0"/>
              <a:buChar char="•"/>
            </a:pPr>
            <a:r>
              <a:rPr lang="en-US" sz="2200" dirty="0" smtClean="0"/>
              <a:t>Laminaria Digitata extract has been shown to target mitochondria, increasing cellular respiration and resulting in energy production. With ample energy, cells are able to rid themselves of degraded components (impurities) which could contribute to cell damage and </a:t>
            </a:r>
            <a:r>
              <a:rPr lang="en-US" sz="2200" dirty="0" smtClean="0"/>
              <a:t>ageing</a:t>
            </a:r>
            <a:r>
              <a:rPr lang="en-US" sz="2200" dirty="0" smtClean="0"/>
              <a:t>. This energy production allows the cells to purify themselves and help promote youthfulness.   </a:t>
            </a:r>
          </a:p>
          <a:p>
            <a:endParaRPr lang="en-US"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Benefits Supported</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200" b="1" dirty="0" smtClean="0"/>
              <a:t>Helps improve overall appearance of skin.  </a:t>
            </a:r>
          </a:p>
          <a:p>
            <a:r>
              <a:rPr lang="en-US" sz="2200" dirty="0" smtClean="0"/>
              <a:t>Nu Skin clinical studies have shown the ability of technologies in ageLOC Body Shaping Gel in combination with direct (galvanic) currents to increase the overall appearance of the skin. ageLOC Body Shaping Gel is formulated with ingredients that have been shown to increase the breakdown of fat and increase the structural proteins within the skin, thus yielding overall improvements in the skin’s appearance.  </a:t>
            </a:r>
            <a:endParaRPr lang="en-US" sz="2200"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Key Benefits Supported</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 patented self-adjusting galvanic current of Nu Skin Galvanic Spa instruments works synergistically with proven ingredients in ageLOC Body Shaping Gel to facilitate transport of key ingredients. This exclusive treatment helps increase cellular energy to help refresh and purify, while reducing the visible signs of </a:t>
            </a:r>
            <a:r>
              <a:rPr lang="en-US" dirty="0" smtClean="0"/>
              <a:t>ageing</a:t>
            </a:r>
            <a:r>
              <a:rPr lang="en-US" dirty="0" smtClean="0"/>
              <a:t>.</a:t>
            </a:r>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pPr>
              <a:lnSpc>
                <a:spcPct val="120000"/>
              </a:lnSpc>
            </a:pPr>
            <a:r>
              <a:rPr lang="en-US" dirty="0"/>
              <a:t>ageLOC Body Shaping Gel Pairs with </a:t>
            </a:r>
            <a:endParaRPr lang="en-US" dirty="0" smtClean="0"/>
          </a:p>
          <a:p>
            <a:pPr>
              <a:lnSpc>
                <a:spcPct val="120000"/>
              </a:lnSpc>
            </a:pPr>
            <a:r>
              <a:rPr lang="en-US" dirty="0" smtClean="0"/>
              <a:t>Galvanic </a:t>
            </a:r>
            <a:r>
              <a:rPr lang="en-US" dirty="0"/>
              <a:t>Spa Technology</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200" dirty="0" smtClean="0"/>
              <a:t>Use three days per week on problem areas. Apply gel liberally to area to be treated and rinse hands. Use a Nu Skin Galvanic Spa instrument to gently massage area until treatment cycle is complete. Wipe away excess product with a damp cloth. Not for use on the face or delicate skin areas. </a:t>
            </a:r>
          </a:p>
          <a:p>
            <a:pPr marL="0" indent="0">
              <a:buNone/>
            </a:pPr>
            <a:endParaRPr lang="en-US" sz="2200" dirty="0" smtClean="0"/>
          </a:p>
          <a:p>
            <a:pPr marL="0" indent="0">
              <a:buNone/>
            </a:pPr>
            <a:r>
              <a:rPr lang="en-US" sz="2200" dirty="0" smtClean="0"/>
              <a:t>For best results, follow with ageLOC Dermatic Effects. </a:t>
            </a:r>
          </a:p>
          <a:p>
            <a:pPr marL="0" indent="0">
              <a:buNone/>
            </a:pPr>
            <a:endParaRPr lang="en-US" sz="2200" dirty="0" smtClean="0"/>
          </a:p>
          <a:p>
            <a:pPr marL="0" indent="0">
              <a:buNone/>
            </a:pPr>
            <a:endParaRPr lang="en-US" sz="2200" dirty="0" smtClean="0"/>
          </a:p>
          <a:p>
            <a:pPr marL="0" indent="0">
              <a:buNone/>
            </a:pPr>
            <a:r>
              <a:rPr lang="en-US" sz="2200" dirty="0" smtClean="0"/>
              <a:t>Refer to the owner’s manual for complete instructions on how to use and clean your Galvanic Spa instrument.</a:t>
            </a:r>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Usage</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3810000" cy="4525963"/>
          </a:xfrm>
        </p:spPr>
        <p:txBody>
          <a:bodyPr/>
          <a:lstStyle/>
          <a:p>
            <a:pPr>
              <a:buNone/>
            </a:pPr>
            <a:r>
              <a:rPr lang="en-US" sz="2200" dirty="0" smtClean="0"/>
              <a:t>Primary Markets:</a:t>
            </a:r>
          </a:p>
          <a:p>
            <a:pPr lvl="0"/>
            <a:r>
              <a:rPr lang="en-US" sz="2200" dirty="0" smtClean="0"/>
              <a:t>Women and men looking for a firmed, toned, younger-looking body. </a:t>
            </a:r>
          </a:p>
          <a:p>
            <a:pPr lvl="0"/>
            <a:r>
              <a:rPr lang="en-US" sz="2200" dirty="0" smtClean="0"/>
              <a:t>ageLOC Galvanic Body Spa and Galvanic Spa customers.</a:t>
            </a:r>
          </a:p>
          <a:p>
            <a:endParaRPr lang="en-US" dirty="0"/>
          </a:p>
        </p:txBody>
      </p:sp>
      <p:sp>
        <p:nvSpPr>
          <p:cNvPr id="4" name="Content Placeholder 3"/>
          <p:cNvSpPr>
            <a:spLocks noGrp="1"/>
          </p:cNvSpPr>
          <p:nvPr>
            <p:ph sz="half" idx="2"/>
          </p:nvPr>
        </p:nvSpPr>
        <p:spPr>
          <a:xfrm>
            <a:off x="4343400" y="1600201"/>
            <a:ext cx="3810000" cy="4525963"/>
          </a:xfrm>
        </p:spPr>
        <p:txBody>
          <a:bodyPr/>
          <a:lstStyle/>
          <a:p>
            <a:pPr>
              <a:buNone/>
            </a:pPr>
            <a:r>
              <a:rPr lang="en-US" sz="2200" dirty="0" smtClean="0"/>
              <a:t>Secondary Markets</a:t>
            </a:r>
          </a:p>
          <a:p>
            <a:pPr lvl="0"/>
            <a:r>
              <a:rPr lang="en-US" sz="2200" dirty="0" smtClean="0"/>
              <a:t>Image conscious women, ages 25-65, who may occasionally visit day spas.</a:t>
            </a:r>
          </a:p>
          <a:p>
            <a:pPr lvl="0"/>
            <a:r>
              <a:rPr lang="en-US" sz="2200" dirty="0" smtClean="0"/>
              <a:t>Women of any age with cellulite and other signs of </a:t>
            </a:r>
            <a:r>
              <a:rPr lang="en-US" sz="2200" dirty="0" smtClean="0"/>
              <a:t>ageing </a:t>
            </a:r>
            <a:r>
              <a:rPr lang="en-US" sz="2200" dirty="0" smtClean="0"/>
              <a:t>on the body.</a:t>
            </a:r>
          </a:p>
          <a:p>
            <a:endParaRPr lang="en-US"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Target Audience</a:t>
            </a:r>
            <a:endParaRPr 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7620000" cy="4876799"/>
          </a:xfrm>
        </p:spPr>
        <p:txBody>
          <a:bodyPr>
            <a:normAutofit/>
          </a:bodyPr>
          <a:lstStyle/>
          <a:p>
            <a:pPr lvl="0"/>
            <a:r>
              <a:rPr lang="en-US" sz="1600" b="1" dirty="0" smtClean="0"/>
              <a:t>ageLOC® Galvanic Body Spa</a:t>
            </a:r>
            <a:r>
              <a:rPr lang="en-US" sz="1600" dirty="0" smtClean="0"/>
              <a:t>—features a proprietary ageLOC body conductive surface designed to increase delivery of ageLOC to your skin. Pulsating currents are </a:t>
            </a:r>
            <a:r>
              <a:rPr lang="en-US" sz="1600" dirty="0" err="1" smtClean="0"/>
              <a:t>optimised</a:t>
            </a:r>
            <a:r>
              <a:rPr lang="en-US" sz="1600" dirty="0" smtClean="0"/>
              <a:t> </a:t>
            </a:r>
            <a:r>
              <a:rPr lang="en-US" sz="1600" dirty="0" smtClean="0"/>
              <a:t>to </a:t>
            </a:r>
            <a:r>
              <a:rPr lang="en-US" sz="1600" dirty="0" err="1" smtClean="0"/>
              <a:t>maximise</a:t>
            </a:r>
            <a:r>
              <a:rPr lang="en-US" sz="1600" dirty="0" smtClean="0"/>
              <a:t> anti-ageing </a:t>
            </a:r>
            <a:r>
              <a:rPr lang="en-US" sz="1600" dirty="0" smtClean="0"/>
              <a:t>effects on the arms, abdomen, buttocks, and thighs. It also helps stimulate, purify, and refresh your skin to reduce the visible signs </a:t>
            </a:r>
            <a:r>
              <a:rPr lang="en-US" sz="1600" smtClean="0"/>
              <a:t>of </a:t>
            </a:r>
            <a:r>
              <a:rPr lang="en-US" sz="1600" smtClean="0"/>
              <a:t>ageing </a:t>
            </a:r>
            <a:r>
              <a:rPr lang="en-US" sz="1600" dirty="0" smtClean="0"/>
              <a:t>for a </a:t>
            </a:r>
            <a:r>
              <a:rPr lang="en-US" sz="1600" dirty="0" smtClean="0"/>
              <a:t>more contoured, </a:t>
            </a:r>
            <a:r>
              <a:rPr lang="en-US" sz="1600" dirty="0" smtClean="0"/>
              <a:t>smoother, firmer looking you.</a:t>
            </a:r>
          </a:p>
          <a:p>
            <a:pPr lvl="0"/>
            <a:r>
              <a:rPr lang="en-US" sz="1600" b="1" dirty="0" smtClean="0"/>
              <a:t>ageLOC® Dermatic Effects® Body Contouring Lotion</a:t>
            </a:r>
            <a:r>
              <a:rPr lang="en-US" sz="1600" dirty="0" smtClean="0"/>
              <a:t>—scientifically formulated to bring </a:t>
            </a:r>
            <a:r>
              <a:rPr lang="en-US" sz="1600" dirty="0" err="1" smtClean="0"/>
              <a:t>ageLOC</a:t>
            </a:r>
            <a:r>
              <a:rPr lang="en-US" sz="1600" dirty="0" smtClean="0"/>
              <a:t> </a:t>
            </a:r>
            <a:r>
              <a:rPr lang="en-US" sz="1600" dirty="0" smtClean="0"/>
              <a:t>anti-ageing </a:t>
            </a:r>
            <a:r>
              <a:rPr lang="en-US" sz="1600" dirty="0" smtClean="0"/>
              <a:t>benefits to the body every day, ageLOC Dermatic Effects helps smooth the appearance of fat and cellulite and improve the appearance of skin firmness. This daily contouring </a:t>
            </a:r>
            <a:r>
              <a:rPr lang="en-US" sz="1600" dirty="0" err="1" smtClean="0"/>
              <a:t>moisturiser</a:t>
            </a:r>
            <a:r>
              <a:rPr lang="en-US" sz="1600" dirty="0" smtClean="0"/>
              <a:t> </a:t>
            </a:r>
            <a:r>
              <a:rPr lang="en-US" sz="1600" dirty="0" smtClean="0"/>
              <a:t>helps increase cellular turnover, returning skin to its natural radiance. It also hydrates and </a:t>
            </a:r>
            <a:r>
              <a:rPr lang="en-US" sz="1600" dirty="0" err="1" smtClean="0"/>
              <a:t>utilises</a:t>
            </a:r>
            <a:r>
              <a:rPr lang="en-US" sz="1600" dirty="0" smtClean="0"/>
              <a:t> </a:t>
            </a:r>
            <a:r>
              <a:rPr lang="en-US" sz="1600" dirty="0" smtClean="0"/>
              <a:t>leading edge optical technology to diffuse light instantly, helping skin look smoother while improving the appearance of the skin’s surface. </a:t>
            </a:r>
          </a:p>
          <a:p>
            <a:pPr lvl="0"/>
            <a:r>
              <a:rPr lang="en-US" sz="1600" b="1" dirty="0" smtClean="0"/>
              <a:t>Liquid Body </a:t>
            </a:r>
            <a:r>
              <a:rPr lang="en-US" sz="1600" b="1" dirty="0" err="1" smtClean="0"/>
              <a:t>Lufra</a:t>
            </a:r>
            <a:r>
              <a:rPr lang="en-US" sz="1600" dirty="0" err="1" smtClean="0"/>
              <a:t>—revitalises</a:t>
            </a:r>
            <a:r>
              <a:rPr lang="en-US" sz="1600" dirty="0" smtClean="0"/>
              <a:t> </a:t>
            </a:r>
            <a:r>
              <a:rPr lang="en-US" sz="1600" dirty="0" smtClean="0"/>
              <a:t>and gives skin a luminous glow as you shower. Finely ground walnut shells buff out rough spots on elbows, backs of arms, knees, heels, and all over. With Liquid Body Lufra, you step out of the shower with smoother, softer skin.</a:t>
            </a:r>
          </a:p>
          <a:p>
            <a:endParaRPr lang="en-US" sz="1600"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Complementary Products</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600200"/>
            <a:ext cx="7848600" cy="5257800"/>
          </a:xfrm>
        </p:spPr>
        <p:txBody>
          <a:bodyPr/>
          <a:lstStyle/>
          <a:p>
            <a:pPr lvl="0">
              <a:spcBef>
                <a:spcPts val="0"/>
              </a:spcBef>
              <a:spcAft>
                <a:spcPts val="600"/>
              </a:spcAft>
              <a:buNone/>
            </a:pPr>
            <a:r>
              <a:rPr lang="en-US" sz="1900" dirty="0" smtClean="0"/>
              <a:t>Key Benefits</a:t>
            </a:r>
          </a:p>
          <a:p>
            <a:pPr lvl="0">
              <a:spcBef>
                <a:spcPts val="0"/>
              </a:spcBef>
              <a:spcAft>
                <a:spcPts val="600"/>
              </a:spcAft>
            </a:pPr>
            <a:r>
              <a:rPr lang="en-US" sz="1900" dirty="0" smtClean="0"/>
              <a:t>ageLOC targets the ultimate sources of </a:t>
            </a:r>
            <a:r>
              <a:rPr lang="en-US" sz="1900" dirty="0" smtClean="0"/>
              <a:t>ageing </a:t>
            </a:r>
            <a:r>
              <a:rPr lang="en-US" sz="1900" dirty="0" smtClean="0"/>
              <a:t>to preserve the look of youth and reduce the appearance of </a:t>
            </a:r>
            <a:r>
              <a:rPr lang="en-US" sz="1900" dirty="0" smtClean="0"/>
              <a:t>ageing</a:t>
            </a:r>
            <a:r>
              <a:rPr lang="en-US" sz="1900" dirty="0" smtClean="0"/>
              <a:t>.</a:t>
            </a:r>
          </a:p>
          <a:p>
            <a:pPr>
              <a:spcBef>
                <a:spcPts val="0"/>
              </a:spcBef>
              <a:spcAft>
                <a:spcPts val="600"/>
              </a:spcAft>
            </a:pPr>
            <a:r>
              <a:rPr lang="en-US" sz="1900" dirty="0" smtClean="0"/>
              <a:t>Helps </a:t>
            </a:r>
            <a:r>
              <a:rPr lang="en-US" sz="1900" dirty="0" err="1" smtClean="0"/>
              <a:t>minimise</a:t>
            </a:r>
            <a:r>
              <a:rPr lang="en-US" sz="1900" dirty="0" smtClean="0"/>
              <a:t> </a:t>
            </a:r>
            <a:r>
              <a:rPr lang="en-US" sz="1900" dirty="0" smtClean="0"/>
              <a:t>and smooth the appearance of fat and cellulite for a slimmer, contoured appearance.</a:t>
            </a:r>
          </a:p>
          <a:p>
            <a:pPr>
              <a:spcBef>
                <a:spcPts val="0"/>
              </a:spcBef>
              <a:spcAft>
                <a:spcPts val="600"/>
              </a:spcAft>
            </a:pPr>
            <a:r>
              <a:rPr lang="en-US" sz="1900" dirty="0" smtClean="0"/>
              <a:t>Evens out the appearance of dimpled areas.</a:t>
            </a:r>
          </a:p>
          <a:p>
            <a:pPr>
              <a:spcBef>
                <a:spcPts val="0"/>
              </a:spcBef>
              <a:spcAft>
                <a:spcPts val="600"/>
              </a:spcAft>
            </a:pPr>
            <a:r>
              <a:rPr lang="en-US" sz="1900" dirty="0" smtClean="0"/>
              <a:t>Improves appearance of skin’s firmness for a more youthful look.</a:t>
            </a:r>
          </a:p>
          <a:p>
            <a:pPr>
              <a:spcBef>
                <a:spcPts val="0"/>
              </a:spcBef>
              <a:spcAft>
                <a:spcPts val="600"/>
              </a:spcAft>
            </a:pPr>
            <a:r>
              <a:rPr lang="en-US" sz="1900" dirty="0" smtClean="0"/>
              <a:t>Helps build and maintain skin’s robust structure, reinforcing structural proteins relevant to healthy looking skin. </a:t>
            </a:r>
          </a:p>
          <a:p>
            <a:pPr>
              <a:spcBef>
                <a:spcPts val="0"/>
              </a:spcBef>
              <a:spcAft>
                <a:spcPts val="600"/>
              </a:spcAft>
            </a:pPr>
            <a:r>
              <a:rPr lang="en-US" sz="1900" dirty="0" smtClean="0"/>
              <a:t>Formulated to help refresh and </a:t>
            </a:r>
            <a:r>
              <a:rPr lang="en-US" sz="1900" dirty="0" smtClean="0">
                <a:solidFill>
                  <a:schemeClr val="tx1">
                    <a:lumMod val="50000"/>
                    <a:lumOff val="50000"/>
                  </a:schemeClr>
                </a:solidFill>
              </a:rPr>
              <a:t>purify the</a:t>
            </a:r>
            <a:r>
              <a:rPr lang="en-US" sz="1900" dirty="0" smtClean="0"/>
              <a:t> skin, reducing the visible signs of </a:t>
            </a:r>
            <a:r>
              <a:rPr lang="en-US" sz="1900" dirty="0" smtClean="0"/>
              <a:t>ageing</a:t>
            </a:r>
            <a:r>
              <a:rPr lang="en-US" sz="1900" dirty="0" smtClean="0"/>
              <a:t>.</a:t>
            </a:r>
          </a:p>
          <a:p>
            <a:pPr lvl="0">
              <a:spcBef>
                <a:spcPts val="0"/>
              </a:spcBef>
              <a:spcAft>
                <a:spcPts val="600"/>
              </a:spcAft>
            </a:pPr>
            <a:r>
              <a:rPr lang="en-US" sz="1900" dirty="0" smtClean="0"/>
              <a:t>Helps improve overall appearance of skin. </a:t>
            </a:r>
            <a:endParaRPr lang="en-US" sz="1900"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Review</a:t>
            </a:r>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14600"/>
            <a:ext cx="7772400" cy="1470025"/>
          </a:xfrm>
        </p:spPr>
        <p:txBody>
          <a:bodyPr/>
          <a:lstStyle/>
          <a:p>
            <a:pPr algn="l"/>
            <a:r>
              <a:rPr lang="en-US" dirty="0" err="1" smtClean="0"/>
              <a:t>ageLOC</a:t>
            </a:r>
            <a:r>
              <a:rPr lang="en-US" sz="4800" baseline="30000" dirty="0" smtClean="0"/>
              <a:t>®</a:t>
            </a:r>
            <a:r>
              <a:rPr lang="en-US" dirty="0" smtClean="0"/>
              <a:t> </a:t>
            </a:r>
            <a:br>
              <a:rPr lang="en-US" dirty="0" smtClean="0"/>
            </a:br>
            <a:r>
              <a:rPr lang="en-US" dirty="0" smtClean="0"/>
              <a:t>Body Shaping Gel</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ountain ® 633 logo.jpg" descr="/Volumes/gbm/Marketing/Works in Progress/RE-DESIGN/BRAND BOOK/Master DVD for Brand Bible/Logos/Corporate Logos ®/Fountain icon/Fountain ® 633 logo.jpg"/>
          <p:cNvPicPr>
            <a:picLocks noChangeAspect="1"/>
          </p:cNvPicPr>
          <p:nvPr/>
        </p:nvPicPr>
        <p:blipFill rotWithShape="1">
          <a:blip r:embed="rId3" r:link="rId4" cstate="print">
            <a:extLst>
              <a:ext uri="{28A0092B-C50C-407E-A947-70E740481C1C}">
                <a14:useLocalDpi xmlns:a14="http://schemas.microsoft.com/office/drawing/2010/main" xmlns="" val="0"/>
              </a:ext>
            </a:extLst>
          </a:blip>
          <a:srcRect l="4226" t="4193" r="4929" b="3221"/>
          <a:stretch/>
        </p:blipFill>
        <p:spPr>
          <a:xfrm>
            <a:off x="2895600" y="1587500"/>
            <a:ext cx="3276600" cy="3365500"/>
          </a:xfrm>
          <a:prstGeom prst="rect">
            <a:avLst/>
          </a:prstGeom>
        </p:spPr>
      </p:pic>
    </p:spTree>
    <p:extLst>
      <p:ext uri="{BB962C8B-B14F-4D97-AF65-F5344CB8AC3E}">
        <p14:creationId xmlns:p14="http://schemas.microsoft.com/office/powerpoint/2010/main" xmlns="" val="24088442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1007533" y="2286000"/>
            <a:ext cx="6019800" cy="4191000"/>
          </a:xfrm>
        </p:spPr>
        <p:txBody>
          <a:bodyPr>
            <a:normAutofit/>
          </a:bodyPr>
          <a:lstStyle/>
          <a:p>
            <a:pPr marL="0" indent="0">
              <a:buNone/>
            </a:pPr>
            <a:r>
              <a:rPr lang="en-US" sz="2200" dirty="0" smtClean="0"/>
              <a:t>Like </a:t>
            </a:r>
            <a:r>
              <a:rPr lang="en-US" sz="2200" dirty="0"/>
              <a:t>other organs of the body, the physiological functions and structures within the skin continuously decline with </a:t>
            </a:r>
            <a:r>
              <a:rPr lang="en-US" sz="2200" dirty="0" smtClean="0">
                <a:solidFill>
                  <a:schemeClr val="tx1">
                    <a:lumMod val="50000"/>
                    <a:lumOff val="50000"/>
                  </a:schemeClr>
                </a:solidFill>
              </a:rPr>
              <a:t>ageing</a:t>
            </a:r>
            <a:r>
              <a:rPr lang="en-US" sz="2200" dirty="0" smtClean="0"/>
              <a:t>. </a:t>
            </a:r>
          </a:p>
          <a:p>
            <a:pPr marL="0" indent="0">
              <a:buNone/>
            </a:pPr>
            <a:r>
              <a:rPr lang="en-US" sz="2200" dirty="0" smtClean="0"/>
              <a:t>Most individuals focus on the appearance of their facial skin, but the skin on the body also shows signs of </a:t>
            </a:r>
            <a:r>
              <a:rPr lang="en-US" sz="2200" dirty="0" smtClean="0"/>
              <a:t>ageing</a:t>
            </a:r>
            <a:r>
              <a:rPr lang="en-US" sz="2200" dirty="0" smtClean="0"/>
              <a:t>. </a:t>
            </a:r>
          </a:p>
          <a:p>
            <a:pPr marL="0" indent="0">
              <a:buNone/>
            </a:pPr>
            <a:endParaRPr lang="en-US" sz="2200" dirty="0" smtClean="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Introduction</a:t>
            </a: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467" y="1676400"/>
            <a:ext cx="4343400" cy="3810000"/>
          </a:xfrm>
        </p:spPr>
        <p:txBody>
          <a:bodyPr>
            <a:noAutofit/>
          </a:bodyPr>
          <a:lstStyle/>
          <a:p>
            <a:pPr marL="0" indent="0" fontAlgn="auto">
              <a:spcBef>
                <a:spcPts val="0"/>
              </a:spcBef>
              <a:spcAft>
                <a:spcPts val="0"/>
              </a:spcAft>
              <a:buNone/>
              <a:defRPr/>
            </a:pPr>
            <a:r>
              <a:rPr lang="en-US" sz="2200" dirty="0" smtClean="0"/>
              <a:t>Ageing </a:t>
            </a:r>
            <a:r>
              <a:rPr lang="en-US" sz="2200" dirty="0" smtClean="0"/>
              <a:t>can ultimately be linked back to genes. The expression of our genes is a contributing factor to </a:t>
            </a:r>
            <a:r>
              <a:rPr lang="en-US" sz="2200" dirty="0" smtClean="0"/>
              <a:t>ageing</a:t>
            </a:r>
            <a:r>
              <a:rPr lang="en-US" sz="2200" dirty="0" smtClean="0"/>
              <a:t>. A person’s genetic makeup and gene expression profiles, combined with many other aging factors including environmental exposure, determines how quickly he or she will age—both internally at the cellular level and externally by skin appearance. </a:t>
            </a:r>
          </a:p>
        </p:txBody>
      </p:sp>
      <p:sp>
        <p:nvSpPr>
          <p:cNvPr id="10"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Ultimate Sources of </a:t>
            </a:r>
            <a:r>
              <a:rPr lang="en-US" dirty="0" smtClean="0"/>
              <a:t>Ageing</a:t>
            </a:r>
            <a:endParaRPr lang="en-US" dirty="0"/>
          </a:p>
        </p:txBody>
      </p:sp>
      <p:pic>
        <p:nvPicPr>
          <p:cNvPr id="6"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2771" y="2286000"/>
            <a:ext cx="3701144" cy="2590800"/>
          </a:xfrm>
          <a:prstGeom prst="rect">
            <a:avLst/>
          </a:prstGeom>
          <a:noFill/>
          <a:ln w="9525">
            <a:noFill/>
            <a:miter lim="800000"/>
            <a:headEnd/>
            <a:tailEnd/>
          </a:ln>
          <a:effec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676400"/>
            <a:ext cx="4114800" cy="4191000"/>
          </a:xfrm>
        </p:spPr>
        <p:txBody>
          <a:bodyPr>
            <a:noAutofit/>
          </a:bodyPr>
          <a:lstStyle/>
          <a:p>
            <a:pPr marL="0" indent="0">
              <a:buNone/>
            </a:pPr>
            <a:r>
              <a:rPr lang="en-US" sz="2200" dirty="0" smtClean="0"/>
              <a:t>Based on an understanding of the human genome, Nu Skin scientists have been able to identify through proprietary ageLOC Science</a:t>
            </a:r>
            <a:r>
              <a:rPr lang="en-US" sz="2200" dirty="0"/>
              <a:t> </a:t>
            </a:r>
            <a:r>
              <a:rPr lang="en-US" sz="2200" dirty="0" smtClean="0"/>
              <a:t>a key arSuperMarker, Youth Gene Clusters (YGCs).</a:t>
            </a:r>
            <a:endParaRPr lang="en-US" sz="2200" b="1" dirty="0" smtClean="0"/>
          </a:p>
          <a:p>
            <a:pPr marL="0" indent="0">
              <a:buNone/>
            </a:pPr>
            <a:r>
              <a:rPr lang="en-US" sz="2200" dirty="0" smtClean="0"/>
              <a:t>YGCs are functional groups of genes whose expression can be regulated to provide a youthful gene expression profile of a specific attribute. </a:t>
            </a:r>
          </a:p>
        </p:txBody>
      </p:sp>
      <p:pic>
        <p:nvPicPr>
          <p:cNvPr id="4" name="Picture 2" descr="http://www.technologyreview.com/files/11129/affymetrix_genechip_x220.jpg">
            <a:hlinkClick r:id="rId3" action="ppaction://hlinkfile"/>
          </p:cNvPr>
          <p:cNvPicPr>
            <a:picLocks noChangeAspect="1" noChangeArrowheads="1"/>
          </p:cNvPicPr>
          <p:nvPr/>
        </p:nvPicPr>
        <p:blipFill>
          <a:blip r:embed="rId4" cstate="print"/>
          <a:srcRect/>
          <a:stretch>
            <a:fillRect/>
          </a:stretch>
        </p:blipFill>
        <p:spPr bwMode="auto">
          <a:xfrm>
            <a:off x="457200" y="1752600"/>
            <a:ext cx="1828800" cy="2194560"/>
          </a:xfrm>
          <a:prstGeom prst="rect">
            <a:avLst/>
          </a:prstGeom>
          <a:noFill/>
          <a:ln w="9525">
            <a:noFill/>
            <a:miter lim="800000"/>
            <a:headEnd/>
            <a:tailEnd/>
          </a:ln>
        </p:spPr>
      </p:pic>
      <p:cxnSp>
        <p:nvCxnSpPr>
          <p:cNvPr id="5" name="Straight Connector 4"/>
          <p:cNvCxnSpPr/>
          <p:nvPr/>
        </p:nvCxnSpPr>
        <p:spPr>
          <a:xfrm rot="16200000" flipH="1">
            <a:off x="1219200" y="2971800"/>
            <a:ext cx="762000" cy="457200"/>
          </a:xfrm>
          <a:prstGeom prst="line">
            <a:avLst/>
          </a:prstGeom>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1752600" y="2819400"/>
            <a:ext cx="2133600" cy="685800"/>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rot="16200000" flipH="1">
            <a:off x="152400" y="4343400"/>
            <a:ext cx="2819400" cy="38100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rot="16200000" flipH="1">
            <a:off x="1409700" y="3467100"/>
            <a:ext cx="2743200" cy="2057400"/>
          </a:xfrm>
          <a:prstGeom prst="line">
            <a:avLst/>
          </a:prstGeom>
        </p:spPr>
        <p:style>
          <a:lnRef idx="1">
            <a:schemeClr val="accent4"/>
          </a:lnRef>
          <a:fillRef idx="0">
            <a:schemeClr val="accent4"/>
          </a:fillRef>
          <a:effectRef idx="0">
            <a:schemeClr val="accent4"/>
          </a:effectRef>
          <a:fontRef idx="minor">
            <a:schemeClr val="tx1"/>
          </a:fontRef>
        </p:style>
      </p:cxnSp>
      <p:pic>
        <p:nvPicPr>
          <p:cNvPr id="9" name="Picture 4"/>
          <p:cNvPicPr>
            <a:picLocks noChangeAspect="1" noChangeArrowheads="1"/>
          </p:cNvPicPr>
          <p:nvPr/>
        </p:nvPicPr>
        <p:blipFill>
          <a:blip r:embed="rId5" cstate="print"/>
          <a:srcRect l="33012" t="29860" r="34135" b="34669"/>
          <a:stretch>
            <a:fillRect/>
          </a:stretch>
        </p:blipFill>
        <p:spPr bwMode="auto">
          <a:xfrm>
            <a:off x="1752600" y="3505200"/>
            <a:ext cx="2157046" cy="2438400"/>
          </a:xfrm>
          <a:prstGeom prst="rect">
            <a:avLst/>
          </a:prstGeom>
          <a:noFill/>
          <a:ln w="9525">
            <a:noFill/>
            <a:miter lim="800000"/>
            <a:headEnd/>
            <a:tailEnd/>
          </a:ln>
        </p:spPr>
      </p:pic>
      <p:sp>
        <p:nvSpPr>
          <p:cNvPr id="11"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arSuperMarker—Youth Gene Clusters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391400" cy="4876800"/>
          </a:xfrm>
        </p:spPr>
        <p:txBody>
          <a:bodyPr>
            <a:normAutofit/>
          </a:bodyPr>
          <a:lstStyle/>
          <a:p>
            <a:pPr marL="0" indent="0">
              <a:buNone/>
            </a:pPr>
            <a:r>
              <a:rPr lang="en-US" sz="2200" dirty="0" smtClean="0"/>
              <a:t>Nu Skin scientists identified a Body YGC for the skin. Based on current scientific research and our clinical findings, the mechanisms of action that contribute to aging appearance on the body include:</a:t>
            </a:r>
          </a:p>
          <a:p>
            <a:pPr lvl="1">
              <a:buFont typeface="Arial" pitchFamily="34" charset="0"/>
              <a:buChar char="•"/>
            </a:pPr>
            <a:r>
              <a:rPr lang="en-US" sz="2200" dirty="0" smtClean="0"/>
              <a:t>Breakdown of structural proteins</a:t>
            </a:r>
          </a:p>
          <a:p>
            <a:pPr lvl="1">
              <a:buFont typeface="Arial" pitchFamily="34" charset="0"/>
              <a:buChar char="•"/>
            </a:pPr>
            <a:r>
              <a:rPr lang="en-US" sz="2200" dirty="0" smtClean="0"/>
              <a:t>Increase in lipogenesis while lipolysis decreases</a:t>
            </a:r>
          </a:p>
          <a:p>
            <a:pPr lvl="1">
              <a:buFont typeface="Arial" pitchFamily="34" charset="0"/>
              <a:buChar char="•"/>
            </a:pPr>
            <a:r>
              <a:rPr lang="en-US" sz="2200" dirty="0" smtClean="0"/>
              <a:t>Decrease in circulation</a:t>
            </a:r>
          </a:p>
          <a:p>
            <a:pPr lvl="1">
              <a:buFont typeface="Arial" pitchFamily="34" charset="0"/>
              <a:buChar char="•"/>
            </a:pPr>
            <a:r>
              <a:rPr lang="en-US" sz="2200" dirty="0" smtClean="0"/>
              <a:t>Decrease in </a:t>
            </a:r>
            <a:r>
              <a:rPr lang="en-US" sz="2200" dirty="0" err="1" smtClean="0"/>
              <a:t>moisturisation</a:t>
            </a:r>
            <a:endParaRPr lang="en-US" sz="2200" dirty="0" smtClean="0"/>
          </a:p>
          <a:p>
            <a:pPr lvl="1">
              <a:buFont typeface="Arial" pitchFamily="34" charset="0"/>
              <a:buChar char="•"/>
            </a:pPr>
            <a:endParaRPr lang="en-US" dirty="0" smtClean="0"/>
          </a:p>
          <a:p>
            <a:endParaRPr lang="en-US" dirty="0" smtClean="0"/>
          </a:p>
          <a:p>
            <a:endParaRPr lang="en-US" dirty="0"/>
          </a:p>
        </p:txBody>
      </p:sp>
      <p:graphicFrame>
        <p:nvGraphicFramePr>
          <p:cNvPr id="22" name="Diagram 21"/>
          <p:cNvGraphicFramePr/>
          <p:nvPr/>
        </p:nvGraphicFramePr>
        <p:xfrm>
          <a:off x="5486400" y="2590800"/>
          <a:ext cx="2249680" cy="2434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arSuperMarker</a:t>
            </a:r>
            <a:r>
              <a:rPr lang="en-US" dirty="0" smtClean="0"/>
              <a:t>—</a:t>
            </a:r>
            <a:r>
              <a:rPr lang="en-US" dirty="0"/>
              <a:t>Body YGC</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GC and YBA.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940130"/>
            <a:ext cx="8291685" cy="3317669"/>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00250"/>
            <a:ext cx="4953000" cy="3200400"/>
          </a:xfrm>
        </p:spPr>
        <p:txBody>
          <a:bodyPr/>
          <a:lstStyle/>
          <a:p>
            <a:pPr marL="0" indent="0">
              <a:buNone/>
            </a:pPr>
            <a:r>
              <a:rPr lang="en-US" sz="2200" dirty="0" smtClean="0"/>
              <a:t>Ultimately, </a:t>
            </a:r>
            <a:r>
              <a:rPr lang="en-US" sz="2200" dirty="0" smtClean="0"/>
              <a:t>ageing </a:t>
            </a:r>
            <a:r>
              <a:rPr lang="en-US" sz="2200" dirty="0" smtClean="0"/>
              <a:t>is a combination of both our biology and our environment. And the free radical theory of </a:t>
            </a:r>
            <a:r>
              <a:rPr lang="en-US" sz="2200" dirty="0" smtClean="0"/>
              <a:t>ageing </a:t>
            </a:r>
            <a:r>
              <a:rPr lang="en-US" sz="2200" dirty="0" smtClean="0"/>
              <a:t>is still relevant and contributory to our </a:t>
            </a:r>
            <a:r>
              <a:rPr lang="en-US" sz="2200" dirty="0" smtClean="0"/>
              <a:t>ageing</a:t>
            </a:r>
            <a:r>
              <a:rPr lang="en-US" sz="2200" dirty="0" smtClean="0"/>
              <a:t>. </a:t>
            </a:r>
          </a:p>
          <a:p>
            <a:pPr marL="0" indent="0">
              <a:buNone/>
            </a:pPr>
            <a:r>
              <a:rPr lang="en-US" sz="2200" dirty="0" smtClean="0"/>
              <a:t>Free radicals from internal and external sources can damage not only skin structures but also our genes. </a:t>
            </a:r>
          </a:p>
          <a:p>
            <a:endParaRPr lang="en-US" dirty="0"/>
          </a:p>
        </p:txBody>
      </p:sp>
      <p:sp>
        <p:nvSpPr>
          <p:cNvPr id="7"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Interaction of Biological and Environmental </a:t>
            </a:r>
            <a:r>
              <a:rPr lang="en-US" dirty="0" smtClean="0"/>
              <a:t>Ageing</a:t>
            </a:r>
            <a:r>
              <a:rPr lang="en-US" dirty="0"/>
              <a:t>	</a:t>
            </a:r>
          </a:p>
        </p:txBody>
      </p:sp>
      <p:pic>
        <p:nvPicPr>
          <p:cNvPr id="5" name="Picture 4"/>
          <p:cNvPicPr>
            <a:picLocks noChangeAspect="1"/>
          </p:cNvPicPr>
          <p:nvPr/>
        </p:nvPicPr>
        <p:blipFill rotWithShape="1">
          <a:blip r:embed="rId3" cstate="print"/>
          <a:srcRect l="307" t="9214"/>
          <a:stretch/>
        </p:blipFill>
        <p:spPr>
          <a:xfrm>
            <a:off x="5875866" y="2133600"/>
            <a:ext cx="3285067" cy="2836333"/>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idx="1"/>
          </p:nvPr>
        </p:nvSpPr>
        <p:spPr>
          <a:xfrm>
            <a:off x="990600" y="2133600"/>
            <a:ext cx="6324600" cy="3429000"/>
          </a:xfrm>
        </p:spPr>
        <p:txBody>
          <a:bodyPr>
            <a:normAutofit/>
          </a:bodyPr>
          <a:lstStyle/>
          <a:p>
            <a:pPr marL="0" lvl="1" indent="0" fontAlgn="auto">
              <a:spcBef>
                <a:spcPts val="0"/>
              </a:spcBef>
              <a:spcAft>
                <a:spcPts val="0"/>
              </a:spcAft>
              <a:buNone/>
              <a:defRPr/>
            </a:pPr>
            <a:r>
              <a:rPr lang="en-US" dirty="0" smtClean="0"/>
              <a:t>As we age, we lose our youthful appearance. We no longer have the firm, lifted, smooth, slim shape we once enjoyed. Certain skin areas may have succumbed to increased cellulite and a lack of firmness. The moisture barrier on our skin may have become compromised resulting in dryness.</a:t>
            </a:r>
            <a:endParaRPr lang="en-US" dirty="0"/>
          </a:p>
          <a:p>
            <a:endParaRPr lang="en-US" dirty="0"/>
          </a:p>
        </p:txBody>
      </p:sp>
      <p:sp>
        <p:nvSpPr>
          <p:cNvPr id="7"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Loss of Youthful Appearance</a:t>
            </a:r>
          </a:p>
        </p:txBody>
      </p:sp>
    </p:spTree>
    <p:custDataLst>
      <p:tags r:id="rId1"/>
    </p:custData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TPSLTOPIC_" val="2-4-432"/>
  <p:tag name="_TPSLREQ_" val="true"/>
  <p:tag name="_TPSLAUTO_" val="0"/>
</p:tagLst>
</file>

<file path=ppt/tags/tag2.xml><?xml version="1.0" encoding="utf-8"?>
<p:tagLst xmlns:a="http://schemas.openxmlformats.org/drawingml/2006/main" xmlns:r="http://schemas.openxmlformats.org/officeDocument/2006/relationships" xmlns:p="http://schemas.openxmlformats.org/presentationml/2006/main">
  <p:tag name="_TPSLTOPIC_" val="3-2-434"/>
  <p:tag name="_TPSLREQ_" val="true"/>
  <p:tag name="_TPSLAUTO_" val="0"/>
</p:tagLst>
</file>

<file path=ppt/tags/tag3.xml><?xml version="1.0" encoding="utf-8"?>
<p:tagLst xmlns:a="http://schemas.openxmlformats.org/drawingml/2006/main" xmlns:r="http://schemas.openxmlformats.org/officeDocument/2006/relationships" xmlns:p="http://schemas.openxmlformats.org/presentationml/2006/main">
  <p:tag name="_TPSLTOPIC_" val="7-3-452"/>
  <p:tag name="_TPSLREQ_" val="true"/>
  <p:tag name="_TPSLAUTO_" val="0"/>
</p:tagLst>
</file>

<file path=ppt/tags/tag4.xml><?xml version="1.0" encoding="utf-8"?>
<p:tagLst xmlns:a="http://schemas.openxmlformats.org/drawingml/2006/main" xmlns:r="http://schemas.openxmlformats.org/officeDocument/2006/relationships" xmlns:p="http://schemas.openxmlformats.org/presentationml/2006/main">
  <p:tag name="_TPSLTOPIC_" val="8-5-475"/>
  <p:tag name="_TPSLTOCNAME_" val="Aging Timeline--40s"/>
  <p:tag name="_TPSLREQ_" val="true"/>
  <p:tag name="_TPSLAUTO_" val="0"/>
</p:tagLst>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1193</TotalTime>
  <Words>1471</Words>
  <Application>Microsoft Office PowerPoint</Application>
  <PresentationFormat>On-screen Show (4:3)</PresentationFormat>
  <Paragraphs>118</Paragraphs>
  <Slides>29</Slides>
  <Notes>16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1_Office Theme</vt:lpstr>
      <vt:lpstr>Custom Design</vt:lpstr>
      <vt:lpstr>ageLOC®  Body Shaping Gel</vt:lpstr>
      <vt:lpstr>Objectives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Key Benefits Supported</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ageLOC®  Body Shaping Gel</vt:lpstr>
      <vt:lpstr>Slide 29</vt:lpstr>
    </vt:vector>
  </TitlesOfParts>
  <Company>Nu Skin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kc_holley</dc:creator>
  <cp:lastModifiedBy>jtevelde</cp:lastModifiedBy>
  <cp:revision>80</cp:revision>
  <cp:lastPrinted>2011-08-10T14:16:24Z</cp:lastPrinted>
  <dcterms:created xsi:type="dcterms:W3CDTF">2011-07-13T14:33:08Z</dcterms:created>
  <dcterms:modified xsi:type="dcterms:W3CDTF">2012-10-30T06:40:21Z</dcterms:modified>
</cp:coreProperties>
</file>