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7" r:id="rId3"/>
    <p:sldId id="258" r:id="rId4"/>
    <p:sldId id="261" r:id="rId5"/>
    <p:sldId id="260" r:id="rId6"/>
    <p:sldId id="264" r:id="rId7"/>
    <p:sldId id="259" r:id="rId8"/>
    <p:sldId id="262" r:id="rId9"/>
    <p:sldId id="263" r:id="rId10"/>
    <p:sldId id="274" r:id="rId11"/>
    <p:sldId id="273" r:id="rId12"/>
    <p:sldId id="272" r:id="rId13"/>
    <p:sldId id="271" r:id="rId14"/>
    <p:sldId id="270" r:id="rId15"/>
    <p:sldId id="269" r:id="rId16"/>
    <p:sldId id="268" r:id="rId17"/>
    <p:sldId id="267" r:id="rId18"/>
    <p:sldId id="266" r:id="rId19"/>
    <p:sldId id="265" r:id="rId20"/>
    <p:sldId id="295"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1" r:id="rId37"/>
    <p:sldId id="290" r:id="rId38"/>
    <p:sldId id="292" r:id="rId39"/>
    <p:sldId id="296" r:id="rId40"/>
    <p:sldId id="294" r:id="rId41"/>
  </p:sldIdLst>
  <p:sldSz cx="14630400" cy="8229600"/>
  <p:notesSz cx="6858000" cy="9144000"/>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9" autoAdjust="0"/>
    <p:restoredTop sz="95161" autoAdjust="0"/>
  </p:normalViewPr>
  <p:slideViewPr>
    <p:cSldViewPr snapToGrid="0" snapToObjects="1">
      <p:cViewPr varScale="1">
        <p:scale>
          <a:sx n="65" d="100"/>
          <a:sy n="65" d="100"/>
        </p:scale>
        <p:origin x="330" y="60"/>
      </p:cViewPr>
      <p:guideLst>
        <p:guide orient="horz" pos="2592"/>
        <p:guide pos="46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B0A18E-6D1C-1A42-ABF6-6DC49483C997}" type="datetimeFigureOut">
              <a:rPr lang="en-US" smtClean="0"/>
              <a:t>7/6/2016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CD40FB-6F73-914E-8F04-65AE63E34465}" type="slidenum">
              <a:rPr lang="en-US" smtClean="0"/>
              <a:t>‹#›</a:t>
            </a:fld>
            <a:endParaRPr lang="en-US"/>
          </a:p>
        </p:txBody>
      </p:sp>
    </p:spTree>
    <p:extLst>
      <p:ext uri="{BB962C8B-B14F-4D97-AF65-F5344CB8AC3E}">
        <p14:creationId xmlns:p14="http://schemas.microsoft.com/office/powerpoint/2010/main" val="1048561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Features several</a:t>
            </a:r>
            <a:r>
              <a:rPr lang="en-US" sz="1200" b="0" baseline="0" dirty="0">
                <a:solidFill>
                  <a:schemeClr val="tx1"/>
                </a:solidFill>
              </a:rPr>
              <a:t> </a:t>
            </a:r>
            <a:r>
              <a:rPr lang="en-US" sz="1200" b="0" dirty="0">
                <a:solidFill>
                  <a:schemeClr val="tx1"/>
                </a:solidFill>
              </a:rPr>
              <a:t>product delivery</a:t>
            </a:r>
            <a:r>
              <a:rPr lang="en-US" sz="1200" b="0" baseline="0" dirty="0">
                <a:solidFill>
                  <a:schemeClr val="tx1"/>
                </a:solidFill>
              </a:rPr>
              <a:t> options including</a:t>
            </a:r>
            <a:r>
              <a:rPr lang="en-US" sz="1200" b="0" dirty="0">
                <a:solidFill>
                  <a:schemeClr val="tx1"/>
                </a:solidFill>
              </a:rPr>
              <a:t> semi-automatic, fully automatic, non-delivery demo, travel, and single use mode.</a:t>
            </a:r>
          </a:p>
          <a:p>
            <a:endParaRPr lang="en-US" dirty="0"/>
          </a:p>
        </p:txBody>
      </p:sp>
      <p:sp>
        <p:nvSpPr>
          <p:cNvPr id="4" name="Slide Number Placeholder 3"/>
          <p:cNvSpPr>
            <a:spLocks noGrp="1"/>
          </p:cNvSpPr>
          <p:nvPr>
            <p:ph type="sldNum" sz="quarter" idx="10"/>
          </p:nvPr>
        </p:nvSpPr>
        <p:spPr/>
        <p:txBody>
          <a:bodyPr/>
          <a:lstStyle/>
          <a:p>
            <a:fld id="{63CD40FB-6F73-914E-8F04-65AE63E34465}" type="slidenum">
              <a:rPr lang="en-US" smtClean="0"/>
              <a:t>8</a:t>
            </a:fld>
            <a:endParaRPr lang="en-US"/>
          </a:p>
        </p:txBody>
      </p:sp>
    </p:spTree>
    <p:extLst>
      <p:ext uri="{BB962C8B-B14F-4D97-AF65-F5344CB8AC3E}">
        <p14:creationId xmlns:p14="http://schemas.microsoft.com/office/powerpoint/2010/main" val="251110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dirty="0">
                <a:latin typeface="Arial"/>
                <a:cs typeface="Arial"/>
              </a:rPr>
              <a:t>Order your Starter Kit online or from a distributor to start using </a:t>
            </a:r>
            <a:r>
              <a:rPr lang="en-US" sz="1200" dirty="0" err="1">
                <a:latin typeface="Arial"/>
                <a:cs typeface="Arial"/>
              </a:rPr>
              <a:t>ageLOC</a:t>
            </a:r>
            <a:r>
              <a:rPr lang="en-US" sz="1200" dirty="0">
                <a:latin typeface="Arial"/>
                <a:cs typeface="Arial"/>
              </a:rPr>
              <a:t> Me right away. </a:t>
            </a:r>
          </a:p>
          <a:p>
            <a:pPr marL="342900" indent="-342900">
              <a:buFont typeface="Arial"/>
              <a:buChar char="•"/>
            </a:pPr>
            <a:r>
              <a:rPr lang="en-US" sz="1200" dirty="0">
                <a:latin typeface="Arial"/>
                <a:cs typeface="Arial"/>
              </a:rPr>
              <a:t>The Starter Kit contains your Calibration Set, a set of five products specifically formulated to deliver comprehensive anti-aging benefits to most users. </a:t>
            </a:r>
          </a:p>
          <a:p>
            <a:pPr marL="342900" indent="-342900">
              <a:buFont typeface="Arial"/>
              <a:buChar char="•"/>
            </a:pPr>
            <a:r>
              <a:rPr lang="en-US" sz="1200" dirty="0">
                <a:latin typeface="Arial"/>
                <a:cs typeface="Arial"/>
              </a:rPr>
              <a:t>With the Calibration Set, you have immediate access to the products so you can experience how they feel and how they benefit your skin. </a:t>
            </a:r>
          </a:p>
          <a:p>
            <a:pPr marL="342900" indent="-342900">
              <a:buFont typeface="Arial"/>
              <a:buChar char="•"/>
            </a:pPr>
            <a:r>
              <a:rPr lang="en-US" sz="1200" dirty="0">
                <a:latin typeface="Arial"/>
                <a:cs typeface="Arial"/>
              </a:rPr>
              <a:t>The Calibration Set will help you get comfortable using your </a:t>
            </a:r>
            <a:r>
              <a:rPr lang="en-US" sz="1200" dirty="0" err="1">
                <a:latin typeface="Arial"/>
                <a:cs typeface="Arial"/>
              </a:rPr>
              <a:t>ageLOC</a:t>
            </a:r>
            <a:r>
              <a:rPr lang="en-US" sz="1200" dirty="0">
                <a:latin typeface="Arial"/>
                <a:cs typeface="Arial"/>
              </a:rPr>
              <a:t> Me, and you should use it as a reference when you take your </a:t>
            </a:r>
            <a:r>
              <a:rPr lang="en-US" sz="1200" dirty="0" err="1">
                <a:latin typeface="Arial"/>
                <a:cs typeface="Arial"/>
              </a:rPr>
              <a:t>ageLOC</a:t>
            </a:r>
            <a:r>
              <a:rPr lang="en-US" sz="1200" dirty="0">
                <a:latin typeface="Arial"/>
                <a:cs typeface="Arial"/>
              </a:rPr>
              <a:t> Me skin assessment to further customize your products. </a:t>
            </a:r>
          </a:p>
          <a:p>
            <a:endParaRPr lang="en-US" dirty="0"/>
          </a:p>
        </p:txBody>
      </p:sp>
      <p:sp>
        <p:nvSpPr>
          <p:cNvPr id="4" name="Slide Number Placeholder 3"/>
          <p:cNvSpPr>
            <a:spLocks noGrp="1"/>
          </p:cNvSpPr>
          <p:nvPr>
            <p:ph type="sldNum" sz="quarter" idx="10"/>
          </p:nvPr>
        </p:nvSpPr>
        <p:spPr/>
        <p:txBody>
          <a:bodyPr/>
          <a:lstStyle/>
          <a:p>
            <a:fld id="{63CD40FB-6F73-914E-8F04-65AE63E34465}" type="slidenum">
              <a:rPr lang="en-US" smtClean="0"/>
              <a:t>10</a:t>
            </a:fld>
            <a:endParaRPr lang="en-US"/>
          </a:p>
        </p:txBody>
      </p:sp>
    </p:spTree>
    <p:extLst>
      <p:ext uri="{BB962C8B-B14F-4D97-AF65-F5344CB8AC3E}">
        <p14:creationId xmlns:p14="http://schemas.microsoft.com/office/powerpoint/2010/main" val="112020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When you first purchase your </a:t>
            </a:r>
            <a:r>
              <a:rPr lang="en-US" sz="1200" b="0" dirty="0" err="1"/>
              <a:t>ageLOC</a:t>
            </a:r>
            <a:r>
              <a:rPr lang="en-US" sz="1200" b="0" dirty="0"/>
              <a:t> Me system, you will receive your Starter Kit, which includes: </a:t>
            </a:r>
          </a:p>
          <a:p>
            <a:pPr marL="285750" indent="-285750">
              <a:buFont typeface="Arial"/>
              <a:buChar char="•"/>
            </a:pPr>
            <a:r>
              <a:rPr lang="en-US" sz="1200" b="0" dirty="0" err="1"/>
              <a:t>ageLOC</a:t>
            </a:r>
            <a:r>
              <a:rPr lang="en-US" sz="1200" b="0" dirty="0"/>
              <a:t> Me delivery system</a:t>
            </a:r>
          </a:p>
          <a:p>
            <a:pPr marL="285750" indent="-285750">
              <a:buFont typeface="Arial"/>
              <a:buChar char="•"/>
            </a:pPr>
            <a:r>
              <a:rPr lang="en-US" sz="1200" b="0" dirty="0" err="1"/>
              <a:t>ageLOC</a:t>
            </a:r>
            <a:r>
              <a:rPr lang="en-US" sz="1200" b="0" dirty="0"/>
              <a:t> Me Getting Started Guide</a:t>
            </a:r>
          </a:p>
          <a:p>
            <a:pPr marL="285750" indent="-285750">
              <a:buFont typeface="Arial"/>
              <a:buChar char="•"/>
            </a:pPr>
            <a:r>
              <a:rPr lang="en-US" sz="1200" b="0" dirty="0" err="1"/>
              <a:t>ageLOC</a:t>
            </a:r>
            <a:r>
              <a:rPr lang="en-US" sz="1200" b="0" dirty="0"/>
              <a:t> Me User Manual</a:t>
            </a:r>
          </a:p>
          <a:p>
            <a:pPr marL="285750" indent="-285750">
              <a:buFont typeface="Arial"/>
              <a:buChar char="•"/>
            </a:pPr>
            <a:r>
              <a:rPr lang="en-US" sz="1200" b="0" dirty="0"/>
              <a:t>Travel container</a:t>
            </a:r>
          </a:p>
          <a:p>
            <a:pPr marL="285750" indent="-285750">
              <a:buFont typeface="Arial"/>
              <a:buChar char="•"/>
            </a:pPr>
            <a:r>
              <a:rPr lang="en-US" sz="1200" b="0" dirty="0"/>
              <a:t>Four AA batteries</a:t>
            </a:r>
          </a:p>
          <a:p>
            <a:pPr marL="285750" indent="-285750">
              <a:buFont typeface="Arial"/>
              <a:buChar char="•"/>
            </a:pPr>
            <a:r>
              <a:rPr lang="en-US" sz="1200" b="0" dirty="0"/>
              <a:t>Fragrance sample</a:t>
            </a:r>
          </a:p>
          <a:p>
            <a:pPr marL="285750" indent="-285750">
              <a:buFont typeface="Arial"/>
              <a:buChar char="•"/>
            </a:pPr>
            <a:r>
              <a:rPr lang="en-US" sz="1200" b="0" dirty="0"/>
              <a:t>Serum Cartridge Holder</a:t>
            </a:r>
          </a:p>
          <a:p>
            <a:pPr marL="285750" indent="-285750">
              <a:buFont typeface="Arial"/>
              <a:buChar char="•"/>
            </a:pPr>
            <a:r>
              <a:rPr lang="en-US" sz="1200" b="0" dirty="0" err="1"/>
              <a:t>ageLOC</a:t>
            </a:r>
            <a:r>
              <a:rPr lang="en-US" sz="1200" b="0" dirty="0"/>
              <a:t> Me Connector</a:t>
            </a:r>
          </a:p>
          <a:p>
            <a:pPr marL="285750" indent="-285750">
              <a:buFont typeface="Arial"/>
              <a:buChar char="•"/>
            </a:pPr>
            <a:r>
              <a:rPr lang="en-US" sz="1200" b="0" dirty="0"/>
              <a:t>Five-Cartridge</a:t>
            </a:r>
            <a:r>
              <a:rPr lang="en-US" sz="1200" b="0" baseline="0" dirty="0"/>
              <a:t> Product </a:t>
            </a:r>
            <a:r>
              <a:rPr lang="en-US" sz="1200" b="0" dirty="0"/>
              <a:t>Calibration Set</a:t>
            </a:r>
          </a:p>
          <a:p>
            <a:endParaRPr lang="en-US" dirty="0"/>
          </a:p>
        </p:txBody>
      </p:sp>
      <p:sp>
        <p:nvSpPr>
          <p:cNvPr id="4" name="Slide Number Placeholder 3"/>
          <p:cNvSpPr>
            <a:spLocks noGrp="1"/>
          </p:cNvSpPr>
          <p:nvPr>
            <p:ph type="sldNum" sz="quarter" idx="10"/>
          </p:nvPr>
        </p:nvSpPr>
        <p:spPr/>
        <p:txBody>
          <a:bodyPr/>
          <a:lstStyle/>
          <a:p>
            <a:fld id="{63CD40FB-6F73-914E-8F04-65AE63E34465}" type="slidenum">
              <a:rPr lang="en-US" smtClean="0"/>
              <a:t>11</a:t>
            </a:fld>
            <a:endParaRPr lang="en-US"/>
          </a:p>
        </p:txBody>
      </p:sp>
    </p:spTree>
    <p:extLst>
      <p:ext uri="{BB962C8B-B14F-4D97-AF65-F5344CB8AC3E}">
        <p14:creationId xmlns:p14="http://schemas.microsoft.com/office/powerpoint/2010/main" val="2712728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dirty="0">
                <a:latin typeface="Arial"/>
                <a:cs typeface="Arial"/>
              </a:rPr>
              <a:t>Helps you determine your skin care needs through a series of questions concerning your environment, individual skin attributes, personal aging concerns, and product preferences. </a:t>
            </a:r>
          </a:p>
          <a:p>
            <a:pPr marL="342900" indent="-342900">
              <a:buFont typeface="Arial"/>
              <a:buChar char="•"/>
            </a:pPr>
            <a:r>
              <a:rPr lang="en-US" sz="1200" dirty="0">
                <a:latin typeface="Arial"/>
                <a:cs typeface="Arial"/>
              </a:rPr>
              <a:t>You can choose to include fragrance in your moisturizers. You can also include or remove SPF from your Day Moisturizer. </a:t>
            </a:r>
          </a:p>
          <a:p>
            <a:pPr marL="342900" indent="-342900">
              <a:buFont typeface="Arial"/>
              <a:buChar char="•"/>
            </a:pPr>
            <a:r>
              <a:rPr lang="en-US" sz="1200" dirty="0">
                <a:latin typeface="Arial"/>
                <a:cs typeface="Arial"/>
              </a:rPr>
              <a:t>You can dial in targeted benefits with the serums to meet your individual needs. </a:t>
            </a:r>
          </a:p>
          <a:p>
            <a:pPr marL="342900" indent="-342900">
              <a:buFont typeface="Arial"/>
              <a:buChar char="•"/>
            </a:pPr>
            <a:r>
              <a:rPr lang="en-US" sz="1200" dirty="0">
                <a:latin typeface="Arial"/>
                <a:cs typeface="Arial"/>
              </a:rPr>
              <a:t>At the end of the assessment, you’ll receive your skin care code, which you use to order your customized set. </a:t>
            </a:r>
          </a:p>
          <a:p>
            <a:endParaRPr lang="en-US" dirty="0"/>
          </a:p>
        </p:txBody>
      </p:sp>
      <p:sp>
        <p:nvSpPr>
          <p:cNvPr id="4" name="Slide Number Placeholder 3"/>
          <p:cNvSpPr>
            <a:spLocks noGrp="1"/>
          </p:cNvSpPr>
          <p:nvPr>
            <p:ph type="sldNum" sz="quarter" idx="10"/>
          </p:nvPr>
        </p:nvSpPr>
        <p:spPr/>
        <p:txBody>
          <a:bodyPr/>
          <a:lstStyle/>
          <a:p>
            <a:fld id="{63CD40FB-6F73-914E-8F04-65AE63E34465}" type="slidenum">
              <a:rPr lang="en-US" smtClean="0"/>
              <a:t>12</a:t>
            </a:fld>
            <a:endParaRPr lang="en-US"/>
          </a:p>
        </p:txBody>
      </p:sp>
    </p:spTree>
    <p:extLst>
      <p:ext uri="{BB962C8B-B14F-4D97-AF65-F5344CB8AC3E}">
        <p14:creationId xmlns:p14="http://schemas.microsoft.com/office/powerpoint/2010/main" val="19748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ageLOC</a:t>
            </a:r>
            <a:r>
              <a:rPr lang="en-US" sz="1200" dirty="0"/>
              <a:t> Me eliminates the guesswork, making skin care product selection much simpler and more precise. </a:t>
            </a:r>
          </a:p>
          <a:p>
            <a:pPr marL="285750" indent="-285750">
              <a:buFont typeface="Arial"/>
              <a:buChar char="•"/>
            </a:pPr>
            <a:r>
              <a:rPr lang="en-US" sz="1200" dirty="0"/>
              <a:t>After you use the initial Calibration Set for fifteen days, take the detailed skin assessment where we address specifics: age, climate, skin type, ethnicity, and aging concerns. We also assess your product preferences, such as gel or lotion and fragrance or fragrance free.</a:t>
            </a:r>
          </a:p>
          <a:p>
            <a:pPr marL="285750" indent="-285750">
              <a:buFont typeface="Arial"/>
              <a:buChar char="•"/>
            </a:pPr>
            <a:r>
              <a:rPr lang="en-US" sz="1200" dirty="0"/>
              <a:t>Through its sophisticated algorithm, the assessment determines a new set of five customized products, which you can order at the end of the assessment.</a:t>
            </a:r>
          </a:p>
          <a:p>
            <a:endParaRPr lang="en-US" dirty="0"/>
          </a:p>
        </p:txBody>
      </p:sp>
      <p:sp>
        <p:nvSpPr>
          <p:cNvPr id="4" name="Slide Number Placeholder 3"/>
          <p:cNvSpPr>
            <a:spLocks noGrp="1"/>
          </p:cNvSpPr>
          <p:nvPr>
            <p:ph type="sldNum" sz="quarter" idx="10"/>
          </p:nvPr>
        </p:nvSpPr>
        <p:spPr/>
        <p:txBody>
          <a:bodyPr/>
          <a:lstStyle/>
          <a:p>
            <a:fld id="{63CD40FB-6F73-914E-8F04-65AE63E34465}" type="slidenum">
              <a:rPr lang="en-US" smtClean="0"/>
              <a:t>13</a:t>
            </a:fld>
            <a:endParaRPr lang="en-US"/>
          </a:p>
        </p:txBody>
      </p:sp>
    </p:spTree>
    <p:extLst>
      <p:ext uri="{BB962C8B-B14F-4D97-AF65-F5344CB8AC3E}">
        <p14:creationId xmlns:p14="http://schemas.microsoft.com/office/powerpoint/2010/main" val="1274182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a:buChar char="•"/>
            </a:pPr>
            <a:r>
              <a:rPr lang="en-US" dirty="0"/>
              <a:t>Automatic Mode—device will deliver product automatically when you put your hand in the archway. Your </a:t>
            </a:r>
            <a:r>
              <a:rPr lang="en-US" dirty="0" err="1"/>
              <a:t>ageLOC</a:t>
            </a:r>
            <a:r>
              <a:rPr lang="en-US" dirty="0"/>
              <a:t> Me is set to automatic mode by default. </a:t>
            </a:r>
          </a:p>
          <a:p>
            <a:pPr marL="285750" lvl="0" indent="-285750">
              <a:buFont typeface="Arial"/>
              <a:buChar char="•"/>
            </a:pPr>
            <a:r>
              <a:rPr lang="en-US" dirty="0"/>
              <a:t>Semi-Automatic—when you place your hand in the archway, device will ask if you are ready for it to deliver product. You will then need to select Yes or No.</a:t>
            </a:r>
          </a:p>
          <a:p>
            <a:pPr marL="285750" lvl="0" indent="-285750">
              <a:buFont typeface="Arial"/>
              <a:buChar char="•"/>
            </a:pPr>
            <a:r>
              <a:rPr lang="en-US" dirty="0"/>
              <a:t>No Hand Detection—device will not detect your hand when you place it in the archway. You will need to press the Ready button for </a:t>
            </a:r>
            <a:r>
              <a:rPr lang="en-US" dirty="0" err="1"/>
              <a:t>ageLOC</a:t>
            </a:r>
            <a:r>
              <a:rPr lang="en-US" dirty="0"/>
              <a:t> Me to deliver product.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dirty="0"/>
              <a:t>Single Dose—device will deliver a single dose of your </a:t>
            </a:r>
            <a:r>
              <a:rPr lang="en-US" dirty="0" err="1"/>
              <a:t>ageLOC</a:t>
            </a:r>
            <a:r>
              <a:rPr lang="en-US" dirty="0"/>
              <a:t> Me Serum and Day or Night Moisturizer if needed. This option is ideal for demonstrations.</a:t>
            </a:r>
          </a:p>
          <a:p>
            <a:endParaRPr lang="en-US" dirty="0"/>
          </a:p>
        </p:txBody>
      </p:sp>
      <p:sp>
        <p:nvSpPr>
          <p:cNvPr id="4" name="Slide Number Placeholder 3"/>
          <p:cNvSpPr>
            <a:spLocks noGrp="1"/>
          </p:cNvSpPr>
          <p:nvPr>
            <p:ph type="sldNum" sz="quarter" idx="10"/>
          </p:nvPr>
        </p:nvSpPr>
        <p:spPr/>
        <p:txBody>
          <a:bodyPr/>
          <a:lstStyle/>
          <a:p>
            <a:fld id="{63CD40FB-6F73-914E-8F04-65AE63E34465}" type="slidenum">
              <a:rPr lang="en-US" smtClean="0"/>
              <a:t>28</a:t>
            </a:fld>
            <a:endParaRPr lang="en-US"/>
          </a:p>
        </p:txBody>
      </p:sp>
    </p:spTree>
    <p:extLst>
      <p:ext uri="{BB962C8B-B14F-4D97-AF65-F5344CB8AC3E}">
        <p14:creationId xmlns:p14="http://schemas.microsoft.com/office/powerpoint/2010/main" val="1932348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ageLOC</a:t>
            </a:r>
            <a:r>
              <a:rPr lang="en-US" dirty="0"/>
              <a:t> Me also comes with a convenient travel container.</a:t>
            </a:r>
          </a:p>
          <a:p>
            <a:pPr marL="285750" indent="-285750">
              <a:buFont typeface="Arial" panose="020B0604020202020204" pitchFamily="34" charset="0"/>
              <a:buChar char="•"/>
            </a:pPr>
            <a:r>
              <a:rPr lang="en-US" dirty="0"/>
              <a:t>The container has three separate dishes.</a:t>
            </a:r>
          </a:p>
          <a:p>
            <a:pPr marL="1200150" lvl="2" indent="-285750">
              <a:buFont typeface="Arial" panose="020B0604020202020204" pitchFamily="34" charset="0"/>
              <a:buChar char="•"/>
            </a:pPr>
            <a:r>
              <a:rPr lang="en-US" dirty="0"/>
              <a:t>One for Serum</a:t>
            </a:r>
          </a:p>
          <a:p>
            <a:pPr marL="1200150" lvl="2" indent="-285750">
              <a:buFont typeface="Arial" panose="020B0604020202020204" pitchFamily="34" charset="0"/>
              <a:buChar char="•"/>
            </a:pPr>
            <a:r>
              <a:rPr lang="en-US" dirty="0"/>
              <a:t>One for Day Moisturizer</a:t>
            </a:r>
          </a:p>
          <a:p>
            <a:pPr marL="1200150" lvl="2" indent="-285750">
              <a:buFont typeface="Arial" panose="020B0604020202020204" pitchFamily="34" charset="0"/>
              <a:buChar char="•"/>
            </a:pPr>
            <a:r>
              <a:rPr lang="en-US" dirty="0"/>
              <a:t>One for Night Moisturizer</a:t>
            </a:r>
          </a:p>
          <a:p>
            <a:pPr marL="285750" indent="-285750">
              <a:buFont typeface="Arial" panose="020B0604020202020204" pitchFamily="34" charset="0"/>
              <a:buChar char="•"/>
            </a:pPr>
            <a:r>
              <a:rPr lang="en-US" dirty="0"/>
              <a:t>Each dish of the Travel Container flip</a:t>
            </a:r>
            <a:r>
              <a:rPr lang="en-US" baseline="0" dirty="0"/>
              <a:t>s open.</a:t>
            </a:r>
            <a:endParaRPr lang="en-US" dirty="0"/>
          </a:p>
          <a:p>
            <a:endParaRPr lang="en-US" dirty="0"/>
          </a:p>
        </p:txBody>
      </p:sp>
      <p:sp>
        <p:nvSpPr>
          <p:cNvPr id="4" name="Slide Number Placeholder 3"/>
          <p:cNvSpPr>
            <a:spLocks noGrp="1"/>
          </p:cNvSpPr>
          <p:nvPr>
            <p:ph type="sldNum" sz="quarter" idx="10"/>
          </p:nvPr>
        </p:nvSpPr>
        <p:spPr/>
        <p:txBody>
          <a:bodyPr/>
          <a:lstStyle/>
          <a:p>
            <a:fld id="{63CD40FB-6F73-914E-8F04-65AE63E34465}" type="slidenum">
              <a:rPr lang="en-US" smtClean="0"/>
              <a:t>34</a:t>
            </a:fld>
            <a:endParaRPr lang="en-US"/>
          </a:p>
        </p:txBody>
      </p:sp>
    </p:spTree>
    <p:extLst>
      <p:ext uri="{BB962C8B-B14F-4D97-AF65-F5344CB8AC3E}">
        <p14:creationId xmlns:p14="http://schemas.microsoft.com/office/powerpoint/2010/main" val="156311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5F76C5-6936-C345-ADBA-24813B529A4A}"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1121277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5F76C5-6936-C345-ADBA-24813B529A4A}"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2560141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2" y="396240"/>
            <a:ext cx="15557499"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5F76C5-6936-C345-ADBA-24813B529A4A}"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749539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5F76C5-6936-C345-ADBA-24813B529A4A}"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128623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5F76C5-6936-C345-ADBA-24813B529A4A}"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3719611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1"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5F76C5-6936-C345-ADBA-24813B529A4A}" type="datetimeFigureOut">
              <a:rPr lang="en-US" smtClean="0"/>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2106256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5F76C5-6936-C345-ADBA-24813B529A4A}" type="datetimeFigureOut">
              <a:rPr lang="en-US" smtClean="0"/>
              <a:t>7/6/2016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869158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5F76C5-6936-C345-ADBA-24813B529A4A}" type="datetimeFigureOut">
              <a:rPr lang="en-US" smtClean="0"/>
              <a:t>7/6/2016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60437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F76C5-6936-C345-ADBA-24813B529A4A}" type="datetimeFigureOut">
              <a:rPr lang="en-US" smtClean="0"/>
              <a:t>7/6/2016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333338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BB5F76C5-6936-C345-ADBA-24813B529A4A}" type="datetimeFigureOut">
              <a:rPr lang="en-US" smtClean="0"/>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1467633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BB5F76C5-6936-C345-ADBA-24813B529A4A}" type="datetimeFigureOut">
              <a:rPr lang="en-US" smtClean="0"/>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41B30-1472-BC40-BECB-602EB516C4B8}" type="slidenum">
              <a:rPr lang="en-US" smtClean="0"/>
              <a:t>‹#›</a:t>
            </a:fld>
            <a:endParaRPr lang="en-US"/>
          </a:p>
        </p:txBody>
      </p:sp>
    </p:spTree>
    <p:extLst>
      <p:ext uri="{BB962C8B-B14F-4D97-AF65-F5344CB8AC3E}">
        <p14:creationId xmlns:p14="http://schemas.microsoft.com/office/powerpoint/2010/main" val="4107925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BB5F76C5-6936-C345-ADBA-24813B529A4A}" type="datetimeFigureOut">
              <a:rPr lang="en-US" smtClean="0"/>
              <a:t>7/6/2016</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F7141B30-1472-BC40-BECB-602EB516C4B8}" type="slidenum">
              <a:rPr lang="en-US" smtClean="0"/>
              <a:t>‹#›</a:t>
            </a:fld>
            <a:endParaRPr lang="en-US"/>
          </a:p>
        </p:txBody>
      </p:sp>
    </p:spTree>
    <p:extLst>
      <p:ext uri="{BB962C8B-B14F-4D97-AF65-F5344CB8AC3E}">
        <p14:creationId xmlns:p14="http://schemas.microsoft.com/office/powerpoint/2010/main" val="2857218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5311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hyperlink" Target="http://www.nuskin.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eloc bespoke rings.eps"/>
          <p:cNvPicPr>
            <a:picLocks noChangeAspect="1"/>
          </p:cNvPicPr>
          <p:nvPr/>
        </p:nvPicPr>
        <p:blipFill rotWithShape="1">
          <a:blip r:embed="rId2">
            <a:extLst>
              <a:ext uri="{28A0092B-C50C-407E-A947-70E740481C1C}">
                <a14:useLocalDpi xmlns:a14="http://schemas.microsoft.com/office/drawing/2010/main"/>
              </a:ext>
            </a:extLst>
          </a:blip>
          <a:srcRect t="18889" r="18704"/>
          <a:stretch/>
        </p:blipFill>
        <p:spPr>
          <a:xfrm>
            <a:off x="7086600" y="-1"/>
            <a:ext cx="7543800" cy="7365423"/>
          </a:xfrm>
          <a:prstGeom prst="rect">
            <a:avLst/>
          </a:prstGeom>
        </p:spPr>
      </p:pic>
      <p:sp>
        <p:nvSpPr>
          <p:cNvPr id="5" name="Title 1"/>
          <p:cNvSpPr txBox="1">
            <a:spLocks/>
          </p:cNvSpPr>
          <p:nvPr/>
        </p:nvSpPr>
        <p:spPr>
          <a:xfrm>
            <a:off x="926960" y="6696892"/>
            <a:ext cx="8229600" cy="1143000"/>
          </a:xfrm>
          <a:prstGeom prst="rect">
            <a:avLst/>
          </a:prstGeom>
        </p:spPr>
        <p:txBody>
          <a:bodyPr vert="horz" lIns="130622" tIns="65311" rIns="130622" bIns="65311" rtlCol="0" anchor="ctr">
            <a:normAutofit/>
          </a:bodyPr>
          <a:lstStyle>
            <a:lvl1pPr algn="ctr" defTabSz="653110" rtl="0" eaLnBrk="1" latinLnBrk="0" hangingPunct="1">
              <a:spcBef>
                <a:spcPct val="0"/>
              </a:spcBef>
              <a:buNone/>
              <a:defRPr sz="6300" kern="1200">
                <a:solidFill>
                  <a:schemeClr val="tx1"/>
                </a:solidFill>
                <a:latin typeface="+mj-lt"/>
                <a:ea typeface="+mj-ea"/>
                <a:cs typeface="+mj-cs"/>
              </a:defRPr>
            </a:lvl1pPr>
          </a:lstStyle>
          <a:p>
            <a:pPr algn="l"/>
            <a:r>
              <a:rPr lang="en-US" sz="2500" dirty="0">
                <a:solidFill>
                  <a:schemeClr val="accent5"/>
                </a:solidFill>
              </a:rPr>
              <a:t>EVERY DAY IS A CONFIDENT, </a:t>
            </a:r>
            <a:br>
              <a:rPr lang="en-US" sz="2500" dirty="0">
                <a:solidFill>
                  <a:schemeClr val="accent5"/>
                </a:solidFill>
              </a:rPr>
            </a:br>
            <a:r>
              <a:rPr lang="en-US" sz="2500" dirty="0">
                <a:solidFill>
                  <a:schemeClr val="accent5"/>
                </a:solidFill>
              </a:rPr>
              <a:t>BEAUTIFUL SKIN DAY.</a:t>
            </a:r>
          </a:p>
        </p:txBody>
      </p:sp>
      <p:pic>
        <p:nvPicPr>
          <p:cNvPr id="6" name="Picture 5"/>
          <p:cNvPicPr>
            <a:picLocks noChangeAspect="1"/>
          </p:cNvPicPr>
          <p:nvPr/>
        </p:nvPicPr>
        <p:blipFill>
          <a:blip r:embed="rId3"/>
          <a:stretch>
            <a:fillRect/>
          </a:stretch>
        </p:blipFill>
        <p:spPr>
          <a:xfrm>
            <a:off x="13120805" y="7128692"/>
            <a:ext cx="889000" cy="711200"/>
          </a:xfrm>
          <a:prstGeom prst="rect">
            <a:avLst/>
          </a:prstGeom>
        </p:spPr>
      </p:pic>
      <p:pic>
        <p:nvPicPr>
          <p:cNvPr id="7" name="Picture 6" descr="ageloc me logo xheight 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60" y="3525969"/>
            <a:ext cx="4387091" cy="651340"/>
          </a:xfrm>
          <a:prstGeom prst="rect">
            <a:avLst/>
          </a:prstGeom>
        </p:spPr>
      </p:pic>
    </p:spTree>
    <p:extLst>
      <p:ext uri="{BB962C8B-B14F-4D97-AF65-F5344CB8AC3E}">
        <p14:creationId xmlns:p14="http://schemas.microsoft.com/office/powerpoint/2010/main" val="132727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150200010_158-PRODUCT.jpg"/>
          <p:cNvPicPr>
            <a:picLocks noChangeAspect="1"/>
          </p:cNvPicPr>
          <p:nvPr/>
        </p:nvPicPr>
        <p:blipFill rotWithShape="1">
          <a:blip r:embed="rId3" cstate="print">
            <a:extLst>
              <a:ext uri="{28A0092B-C50C-407E-A947-70E740481C1C}">
                <a14:useLocalDpi xmlns:a14="http://schemas.microsoft.com/office/drawing/2010/main" val="0"/>
              </a:ext>
            </a:extLst>
          </a:blip>
          <a:srcRect l="21756" t="26813" b="12978"/>
          <a:stretch/>
        </p:blipFill>
        <p:spPr>
          <a:xfrm>
            <a:off x="6774537" y="411399"/>
            <a:ext cx="7619999" cy="7818202"/>
          </a:xfrm>
          <a:prstGeom prst="rect">
            <a:avLst/>
          </a:prstGeom>
        </p:spPr>
      </p:pic>
      <p:sp>
        <p:nvSpPr>
          <p:cNvPr id="3" name="Rectangle 2"/>
          <p:cNvSpPr/>
          <p:nvPr/>
        </p:nvSpPr>
        <p:spPr>
          <a:xfrm>
            <a:off x="595739" y="1485898"/>
            <a:ext cx="5738213" cy="4493537"/>
          </a:xfrm>
          <a:prstGeom prst="rect">
            <a:avLst/>
          </a:prstGeom>
        </p:spPr>
        <p:txBody>
          <a:bodyPr wrap="square" lIns="0">
            <a:spAutoFit/>
          </a:bodyPr>
          <a:lstStyle/>
          <a:p>
            <a:pPr lvl="0"/>
            <a:r>
              <a:rPr lang="en-US" sz="2200" b="1" dirty="0">
                <a:solidFill>
                  <a:schemeClr val="tx1">
                    <a:lumMod val="50000"/>
                    <a:lumOff val="50000"/>
                  </a:schemeClr>
                </a:solidFill>
                <a:latin typeface="Arial"/>
                <a:cs typeface="Arial"/>
              </a:rPr>
              <a:t>Take your first step toward customization.</a:t>
            </a:r>
          </a:p>
          <a:p>
            <a:pPr marL="342900" indent="-342900">
              <a:buFont typeface="Arial"/>
              <a:buChar char="•"/>
            </a:pPr>
            <a:r>
              <a:rPr lang="en-US" sz="2200" dirty="0">
                <a:solidFill>
                  <a:schemeClr val="tx1">
                    <a:lumMod val="50000"/>
                    <a:lumOff val="50000"/>
                  </a:schemeClr>
                </a:solidFill>
                <a:latin typeface="Arial"/>
                <a:cs typeface="Arial"/>
              </a:rPr>
              <a:t>Order your Starter Kit </a:t>
            </a:r>
          </a:p>
          <a:p>
            <a:pPr marL="342900" indent="-342900">
              <a:buFont typeface="Arial"/>
              <a:buChar char="•"/>
            </a:pPr>
            <a:r>
              <a:rPr lang="en-US" sz="2200" dirty="0">
                <a:solidFill>
                  <a:schemeClr val="tx1">
                    <a:lumMod val="50000"/>
                    <a:lumOff val="50000"/>
                  </a:schemeClr>
                </a:solidFill>
                <a:latin typeface="Arial"/>
                <a:cs typeface="Arial"/>
              </a:rPr>
              <a:t>Starter Kit contains your Reference Set</a:t>
            </a:r>
          </a:p>
          <a:p>
            <a:pPr marL="342900" indent="-342900">
              <a:buFont typeface="Arial"/>
              <a:buChar char="•"/>
            </a:pPr>
            <a:r>
              <a:rPr lang="en-US" sz="2200" dirty="0">
                <a:solidFill>
                  <a:schemeClr val="tx1">
                    <a:lumMod val="50000"/>
                    <a:lumOff val="50000"/>
                  </a:schemeClr>
                </a:solidFill>
                <a:latin typeface="Arial"/>
                <a:cs typeface="Arial"/>
              </a:rPr>
              <a:t>Reference Set </a:t>
            </a:r>
          </a:p>
          <a:p>
            <a:pPr marL="800100" lvl="1" indent="-342900">
              <a:buFont typeface="Courier New"/>
              <a:buChar char="o"/>
            </a:pPr>
            <a:r>
              <a:rPr lang="en-US" sz="2200" dirty="0">
                <a:solidFill>
                  <a:schemeClr val="tx1">
                    <a:lumMod val="50000"/>
                    <a:lumOff val="50000"/>
                  </a:schemeClr>
                </a:solidFill>
                <a:latin typeface="Arial"/>
                <a:cs typeface="Arial"/>
              </a:rPr>
              <a:t>Gives you immediate access to products and anti-aging benefits </a:t>
            </a:r>
          </a:p>
          <a:p>
            <a:pPr marL="800100" lvl="1" indent="-342900">
              <a:buFont typeface="Courier New"/>
              <a:buChar char="o"/>
            </a:pPr>
            <a:r>
              <a:rPr lang="en-US" sz="2200" dirty="0">
                <a:solidFill>
                  <a:schemeClr val="tx1">
                    <a:lumMod val="50000"/>
                    <a:lumOff val="50000"/>
                  </a:schemeClr>
                </a:solidFill>
                <a:latin typeface="Arial"/>
                <a:cs typeface="Arial"/>
              </a:rPr>
              <a:t>Is your reference for your </a:t>
            </a:r>
            <a:r>
              <a:rPr lang="en-US" sz="2200" dirty="0" err="1">
                <a:solidFill>
                  <a:schemeClr val="tx1">
                    <a:lumMod val="50000"/>
                    <a:lumOff val="50000"/>
                  </a:schemeClr>
                </a:solidFill>
                <a:latin typeface="Arial"/>
                <a:cs typeface="Arial"/>
              </a:rPr>
              <a:t>ageLOC</a:t>
            </a:r>
            <a:r>
              <a:rPr lang="en-US" sz="2200" dirty="0">
                <a:solidFill>
                  <a:schemeClr val="tx1">
                    <a:lumMod val="50000"/>
                    <a:lumOff val="50000"/>
                  </a:schemeClr>
                </a:solidFill>
                <a:latin typeface="Arial"/>
                <a:cs typeface="Arial"/>
              </a:rPr>
              <a:t> Me skin assessment to further customize your products</a:t>
            </a:r>
          </a:p>
          <a:p>
            <a:pPr marL="800100" lvl="1" indent="-342900">
              <a:buFont typeface="Courier New"/>
              <a:buChar char="o"/>
            </a:pPr>
            <a:r>
              <a:rPr lang="en-US" sz="2200" dirty="0">
                <a:solidFill>
                  <a:schemeClr val="tx1">
                    <a:lumMod val="50000"/>
                    <a:lumOff val="50000"/>
                  </a:schemeClr>
                </a:solidFill>
                <a:latin typeface="Arial"/>
                <a:cs typeface="Arial"/>
              </a:rPr>
              <a:t>Helps you get comfortable using your </a:t>
            </a:r>
            <a:r>
              <a:rPr lang="en-US" sz="2200" dirty="0" err="1">
                <a:solidFill>
                  <a:schemeClr val="tx1">
                    <a:lumMod val="50000"/>
                    <a:lumOff val="50000"/>
                  </a:schemeClr>
                </a:solidFill>
                <a:latin typeface="Arial"/>
                <a:cs typeface="Arial"/>
              </a:rPr>
              <a:t>ageLOC</a:t>
            </a:r>
            <a:r>
              <a:rPr lang="en-US" sz="2200" dirty="0">
                <a:solidFill>
                  <a:schemeClr val="tx1">
                    <a:lumMod val="50000"/>
                    <a:lumOff val="50000"/>
                  </a:schemeClr>
                </a:solidFill>
                <a:latin typeface="Arial"/>
                <a:cs typeface="Arial"/>
              </a:rPr>
              <a:t> Me device</a:t>
            </a:r>
          </a:p>
          <a:p>
            <a:r>
              <a:rPr lang="en-US" sz="2200" dirty="0">
                <a:solidFill>
                  <a:schemeClr val="tx1">
                    <a:lumMod val="50000"/>
                    <a:lumOff val="50000"/>
                  </a:schemeClr>
                </a:solidFill>
                <a:latin typeface="Arial"/>
              </a:rPr>
              <a:t> </a:t>
            </a:r>
          </a:p>
          <a:p>
            <a:r>
              <a:rPr lang="en-US" sz="2200" dirty="0">
                <a:solidFill>
                  <a:schemeClr val="tx1">
                    <a:lumMod val="50000"/>
                    <a:lumOff val="50000"/>
                  </a:schemeClr>
                </a:solidFill>
                <a:latin typeface="Arial"/>
                <a:cs typeface="Arial"/>
              </a:rPr>
              <a:t> </a:t>
            </a:r>
          </a:p>
        </p:txBody>
      </p:sp>
      <p:sp>
        <p:nvSpPr>
          <p:cNvPr id="4" name="Title 1"/>
          <p:cNvSpPr txBox="1">
            <a:spLocks/>
          </p:cNvSpPr>
          <p:nvPr/>
        </p:nvSpPr>
        <p:spPr>
          <a:xfrm>
            <a:off x="595740" y="495299"/>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3BB0C9"/>
                </a:solidFill>
                <a:latin typeface="Arial"/>
              </a:rPr>
              <a:t>YOUR </a:t>
            </a:r>
            <a:r>
              <a:rPr lang="en-US" sz="2500" dirty="0">
                <a:solidFill>
                  <a:srgbClr val="3BB0C9"/>
                </a:solidFill>
                <a:latin typeface="Arial"/>
                <a:cs typeface="Arial"/>
              </a:rPr>
              <a:t>AGELOC ME </a:t>
            </a:r>
            <a:r>
              <a:rPr lang="en-US" sz="2500" dirty="0">
                <a:solidFill>
                  <a:srgbClr val="3BB0C9"/>
                </a:solidFill>
                <a:latin typeface="Arial"/>
              </a:rPr>
              <a:t>EXPERIENCE—STEP 1</a:t>
            </a:r>
          </a:p>
        </p:txBody>
      </p:sp>
      <p:sp>
        <p:nvSpPr>
          <p:cNvPr id="5" name="Rectangle 4"/>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6" name="Picture 5"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1149854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150200010_239+++clone.jpg"/>
          <p:cNvPicPr>
            <a:picLocks noChangeAspect="1"/>
          </p:cNvPicPr>
          <p:nvPr/>
        </p:nvPicPr>
        <p:blipFill rotWithShape="1">
          <a:blip r:embed="rId3">
            <a:extLst>
              <a:ext uri="{28A0092B-C50C-407E-A947-70E740481C1C}">
                <a14:useLocalDpi xmlns:a14="http://schemas.microsoft.com/office/drawing/2010/main" val="0"/>
              </a:ext>
            </a:extLst>
          </a:blip>
          <a:srcRect l="21595" t="29156" r="5746" b="9541"/>
          <a:stretch/>
        </p:blipFill>
        <p:spPr>
          <a:xfrm>
            <a:off x="23089" y="0"/>
            <a:ext cx="14630401" cy="8229600"/>
          </a:xfrm>
          <a:prstGeom prst="rect">
            <a:avLst/>
          </a:prstGeom>
        </p:spPr>
      </p:pic>
      <p:sp>
        <p:nvSpPr>
          <p:cNvPr id="3" name="Rectangle 2"/>
          <p:cNvSpPr/>
          <p:nvPr/>
        </p:nvSpPr>
        <p:spPr>
          <a:xfrm>
            <a:off x="1011360" y="1717610"/>
            <a:ext cx="7772400" cy="2462213"/>
          </a:xfrm>
          <a:prstGeom prst="rect">
            <a:avLst/>
          </a:prstGeom>
        </p:spPr>
        <p:txBody>
          <a:bodyPr wrap="square" lIns="0">
            <a:spAutoFit/>
          </a:bodyPr>
          <a:lstStyle/>
          <a:p>
            <a:pPr marL="164592" indent="-164592">
              <a:buFont typeface="Arial"/>
              <a:buChar char="•"/>
            </a:pPr>
            <a:r>
              <a:rPr lang="en-US" sz="2200" dirty="0" err="1">
                <a:solidFill>
                  <a:schemeClr val="tx1">
                    <a:lumMod val="50000"/>
                    <a:lumOff val="50000"/>
                  </a:schemeClr>
                </a:solidFill>
                <a:latin typeface="Arial"/>
              </a:rPr>
              <a:t>ageLOC</a:t>
            </a:r>
            <a:r>
              <a:rPr lang="en-US" sz="2200" dirty="0">
                <a:solidFill>
                  <a:schemeClr val="tx1">
                    <a:lumMod val="50000"/>
                    <a:lumOff val="50000"/>
                  </a:schemeClr>
                </a:solidFill>
                <a:latin typeface="Arial"/>
              </a:rPr>
              <a:t> Me Device</a:t>
            </a:r>
          </a:p>
          <a:p>
            <a:pPr marL="164592" indent="-164592">
              <a:buFont typeface="Arial"/>
              <a:buChar char="•"/>
            </a:pPr>
            <a:r>
              <a:rPr lang="en-US" sz="2200" dirty="0">
                <a:solidFill>
                  <a:schemeClr val="tx1">
                    <a:lumMod val="50000"/>
                    <a:lumOff val="50000"/>
                  </a:schemeClr>
                </a:solidFill>
                <a:latin typeface="Arial"/>
              </a:rPr>
              <a:t>Five-Cartridge Product Reference Set</a:t>
            </a:r>
          </a:p>
          <a:p>
            <a:pPr marL="164592" indent="-164592">
              <a:buFont typeface="Arial"/>
              <a:buChar char="•"/>
            </a:pPr>
            <a:r>
              <a:rPr lang="en-US" sz="2200" dirty="0" err="1">
                <a:solidFill>
                  <a:schemeClr val="tx1">
                    <a:lumMod val="50000"/>
                    <a:lumOff val="50000"/>
                  </a:schemeClr>
                </a:solidFill>
                <a:latin typeface="Arial"/>
              </a:rPr>
              <a:t>ageLOC</a:t>
            </a:r>
            <a:r>
              <a:rPr lang="en-US" sz="2200" dirty="0">
                <a:solidFill>
                  <a:schemeClr val="tx1">
                    <a:lumMod val="50000"/>
                    <a:lumOff val="50000"/>
                  </a:schemeClr>
                </a:solidFill>
                <a:latin typeface="Arial"/>
              </a:rPr>
              <a:t> Me User Manual</a:t>
            </a:r>
          </a:p>
          <a:p>
            <a:pPr marL="164592" indent="-164592">
              <a:buFont typeface="Arial"/>
              <a:buChar char="•"/>
            </a:pPr>
            <a:r>
              <a:rPr lang="en-US" sz="2200" dirty="0">
                <a:solidFill>
                  <a:schemeClr val="tx1">
                    <a:lumMod val="50000"/>
                    <a:lumOff val="50000"/>
                  </a:schemeClr>
                </a:solidFill>
                <a:latin typeface="Arial"/>
              </a:rPr>
              <a:t>Travel Containers</a:t>
            </a:r>
          </a:p>
          <a:p>
            <a:pPr marL="164592" indent="-164592">
              <a:buFont typeface="Arial"/>
              <a:buChar char="•"/>
            </a:pPr>
            <a:r>
              <a:rPr lang="en-US" sz="2200" dirty="0">
                <a:solidFill>
                  <a:schemeClr val="tx1">
                    <a:lumMod val="50000"/>
                    <a:lumOff val="50000"/>
                  </a:schemeClr>
                </a:solidFill>
                <a:latin typeface="Arial"/>
              </a:rPr>
              <a:t>Four Premium Alkaline AA batteries</a:t>
            </a:r>
          </a:p>
          <a:p>
            <a:pPr marL="164592" indent="-164592">
              <a:buFont typeface="Arial"/>
              <a:buChar char="•"/>
            </a:pPr>
            <a:r>
              <a:rPr lang="en-US" sz="2200" dirty="0">
                <a:solidFill>
                  <a:schemeClr val="tx1">
                    <a:lumMod val="50000"/>
                    <a:lumOff val="50000"/>
                  </a:schemeClr>
                </a:solidFill>
                <a:latin typeface="Arial"/>
              </a:rPr>
              <a:t>Serum Cartridge Holder</a:t>
            </a:r>
          </a:p>
          <a:p>
            <a:pPr marL="164592" indent="-164592">
              <a:buFont typeface="Arial"/>
              <a:buChar char="•"/>
            </a:pPr>
            <a:r>
              <a:rPr lang="en-US" sz="2200" dirty="0" err="1">
                <a:solidFill>
                  <a:schemeClr val="tx1">
                    <a:lumMod val="50000"/>
                    <a:lumOff val="50000"/>
                  </a:schemeClr>
                </a:solidFill>
                <a:latin typeface="Arial"/>
              </a:rPr>
              <a:t>ageLOC</a:t>
            </a:r>
            <a:r>
              <a:rPr lang="en-US" sz="2200" dirty="0">
                <a:solidFill>
                  <a:schemeClr val="tx1">
                    <a:lumMod val="50000"/>
                    <a:lumOff val="50000"/>
                  </a:schemeClr>
                </a:solidFill>
                <a:latin typeface="Arial"/>
              </a:rPr>
              <a:t> Me Connector</a:t>
            </a:r>
          </a:p>
        </p:txBody>
      </p:sp>
      <p:sp>
        <p:nvSpPr>
          <p:cNvPr id="4" name="TextBox 3"/>
          <p:cNvSpPr txBox="1"/>
          <p:nvPr/>
        </p:nvSpPr>
        <p:spPr>
          <a:xfrm>
            <a:off x="16670979" y="4364488"/>
            <a:ext cx="184666" cy="492443"/>
          </a:xfrm>
          <a:prstGeom prst="rect">
            <a:avLst/>
          </a:prstGeom>
          <a:noFill/>
        </p:spPr>
        <p:txBody>
          <a:bodyPr wrap="none" rtlCol="0">
            <a:spAutoFit/>
          </a:bodyPr>
          <a:lstStyle/>
          <a:p>
            <a:endParaRPr lang="en-US" dirty="0"/>
          </a:p>
        </p:txBody>
      </p:sp>
      <p:sp>
        <p:nvSpPr>
          <p:cNvPr id="5" name="TextBox 4"/>
          <p:cNvSpPr txBox="1"/>
          <p:nvPr/>
        </p:nvSpPr>
        <p:spPr>
          <a:xfrm>
            <a:off x="16347719" y="2517086"/>
            <a:ext cx="184666" cy="492443"/>
          </a:xfrm>
          <a:prstGeom prst="rect">
            <a:avLst/>
          </a:prstGeom>
          <a:noFill/>
        </p:spPr>
        <p:txBody>
          <a:bodyPr wrap="none" rtlCol="0">
            <a:spAutoFit/>
          </a:bodyPr>
          <a:lstStyle/>
          <a:p>
            <a:endParaRPr lang="en-US" dirty="0"/>
          </a:p>
        </p:txBody>
      </p:sp>
      <p:sp>
        <p:nvSpPr>
          <p:cNvPr id="6" name="Title 1"/>
          <p:cNvSpPr txBox="1">
            <a:spLocks/>
          </p:cNvSpPr>
          <p:nvPr/>
        </p:nvSpPr>
        <p:spPr>
          <a:xfrm>
            <a:off x="1011360" y="727010"/>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chemeClr val="accent5"/>
                </a:solidFill>
                <a:latin typeface="Arial"/>
              </a:rPr>
              <a:t>STARTER KIT CONTENTS</a:t>
            </a:r>
          </a:p>
        </p:txBody>
      </p:sp>
      <p:sp>
        <p:nvSpPr>
          <p:cNvPr id="7" name="Rectangle 6"/>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8" name="Picture 7"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315889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M150200010_191.jpg"/>
          <p:cNvPicPr>
            <a:picLocks noChangeAspect="1"/>
          </p:cNvPicPr>
          <p:nvPr/>
        </p:nvPicPr>
        <p:blipFill rotWithShape="1">
          <a:blip r:embed="rId3">
            <a:extLst>
              <a:ext uri="{28A0092B-C50C-407E-A947-70E740481C1C}">
                <a14:useLocalDpi xmlns:a14="http://schemas.microsoft.com/office/drawing/2010/main" val="0"/>
              </a:ext>
            </a:extLst>
          </a:blip>
          <a:srcRect l="18694" t="35356" r="9404" b="6446"/>
          <a:stretch/>
        </p:blipFill>
        <p:spPr>
          <a:xfrm>
            <a:off x="7656019" y="736635"/>
            <a:ext cx="6974381" cy="7526831"/>
          </a:xfrm>
          <a:prstGeom prst="rect">
            <a:avLst/>
          </a:prstGeom>
        </p:spPr>
      </p:pic>
      <p:sp>
        <p:nvSpPr>
          <p:cNvPr id="3" name="Rectangle 2"/>
          <p:cNvSpPr/>
          <p:nvPr/>
        </p:nvSpPr>
        <p:spPr>
          <a:xfrm>
            <a:off x="665010" y="1555179"/>
            <a:ext cx="6477000" cy="5509200"/>
          </a:xfrm>
          <a:prstGeom prst="rect">
            <a:avLst/>
          </a:prstGeom>
        </p:spPr>
        <p:txBody>
          <a:bodyPr wrap="square" lIns="0">
            <a:spAutoFit/>
          </a:bodyPr>
          <a:lstStyle/>
          <a:p>
            <a:r>
              <a:rPr lang="en-US" sz="2200" b="1" dirty="0">
                <a:solidFill>
                  <a:schemeClr val="tx1">
                    <a:lumMod val="50000"/>
                    <a:lumOff val="50000"/>
                  </a:schemeClr>
                </a:solidFill>
                <a:latin typeface="Arial"/>
                <a:cs typeface="Arial"/>
              </a:rPr>
              <a:t>Tell us about you, your skin, and your preferences with the </a:t>
            </a:r>
            <a:r>
              <a:rPr lang="en-US" sz="2200" b="1" dirty="0" err="1">
                <a:solidFill>
                  <a:schemeClr val="tx1">
                    <a:lumMod val="50000"/>
                    <a:lumOff val="50000"/>
                  </a:schemeClr>
                </a:solidFill>
                <a:latin typeface="Arial"/>
                <a:cs typeface="Arial"/>
              </a:rPr>
              <a:t>ageLOC</a:t>
            </a:r>
            <a:r>
              <a:rPr lang="en-US" sz="2200" b="1" dirty="0">
                <a:solidFill>
                  <a:schemeClr val="tx1">
                    <a:lumMod val="50000"/>
                    <a:lumOff val="50000"/>
                  </a:schemeClr>
                </a:solidFill>
                <a:latin typeface="Arial"/>
                <a:cs typeface="Arial"/>
              </a:rPr>
              <a:t> Me skin assessment.</a:t>
            </a:r>
          </a:p>
          <a:p>
            <a:pPr marL="342900" indent="-342900">
              <a:buFont typeface="Arial"/>
              <a:buChar char="•"/>
            </a:pPr>
            <a:r>
              <a:rPr lang="en-US" sz="2200" dirty="0">
                <a:solidFill>
                  <a:schemeClr val="tx1">
                    <a:lumMod val="50000"/>
                    <a:lumOff val="50000"/>
                  </a:schemeClr>
                </a:solidFill>
                <a:latin typeface="Arial"/>
                <a:cs typeface="Arial"/>
              </a:rPr>
              <a:t>Helps you identify your skin care needs and preferences through a series of questions </a:t>
            </a:r>
          </a:p>
          <a:p>
            <a:pPr marL="342900" indent="-342900">
              <a:buFont typeface="Arial"/>
              <a:buChar char="•"/>
            </a:pPr>
            <a:r>
              <a:rPr lang="en-US" sz="2200" dirty="0">
                <a:solidFill>
                  <a:schemeClr val="tx1">
                    <a:lumMod val="50000"/>
                    <a:lumOff val="50000"/>
                  </a:schemeClr>
                </a:solidFill>
                <a:latin typeface="Arial"/>
                <a:cs typeface="Arial"/>
              </a:rPr>
              <a:t>Lets you choose your preferred moisturizer weight</a:t>
            </a:r>
          </a:p>
          <a:p>
            <a:pPr marL="342900" indent="-342900">
              <a:buFont typeface="Arial"/>
              <a:buChar char="•"/>
            </a:pPr>
            <a:r>
              <a:rPr lang="en-US" sz="2200" dirty="0">
                <a:solidFill>
                  <a:schemeClr val="tx1">
                    <a:lumMod val="50000"/>
                    <a:lumOff val="50000"/>
                  </a:schemeClr>
                </a:solidFill>
                <a:latin typeface="Arial"/>
                <a:cs typeface="Arial"/>
              </a:rPr>
              <a:t>Lets you choose to include fragrance </a:t>
            </a:r>
            <a:br>
              <a:rPr lang="en-US" sz="2200" dirty="0">
                <a:solidFill>
                  <a:schemeClr val="tx1">
                    <a:lumMod val="50000"/>
                    <a:lumOff val="50000"/>
                  </a:schemeClr>
                </a:solidFill>
                <a:latin typeface="Arial"/>
                <a:cs typeface="Arial"/>
              </a:rPr>
            </a:br>
            <a:r>
              <a:rPr lang="en-US" sz="2200" dirty="0">
                <a:solidFill>
                  <a:schemeClr val="tx1">
                    <a:lumMod val="50000"/>
                    <a:lumOff val="50000"/>
                  </a:schemeClr>
                </a:solidFill>
                <a:latin typeface="Arial"/>
                <a:cs typeface="Arial"/>
              </a:rPr>
              <a:t>in your moisturizers </a:t>
            </a:r>
          </a:p>
          <a:p>
            <a:pPr marL="342900" indent="-342900">
              <a:buFont typeface="Arial"/>
              <a:buChar char="•"/>
            </a:pPr>
            <a:r>
              <a:rPr lang="en-US" sz="2200" dirty="0">
                <a:solidFill>
                  <a:schemeClr val="tx1">
                    <a:lumMod val="50000"/>
                    <a:lumOff val="50000"/>
                  </a:schemeClr>
                </a:solidFill>
                <a:latin typeface="Arial"/>
                <a:cs typeface="Arial"/>
              </a:rPr>
              <a:t>Lets you select a day moisturizer with or without sunscreen ingredients</a:t>
            </a:r>
          </a:p>
          <a:p>
            <a:pPr marL="342900" indent="-342900">
              <a:buFont typeface="Arial"/>
              <a:buChar char="•"/>
            </a:pPr>
            <a:r>
              <a:rPr lang="en-US" sz="2200" dirty="0">
                <a:solidFill>
                  <a:schemeClr val="tx1">
                    <a:lumMod val="50000"/>
                    <a:lumOff val="50000"/>
                  </a:schemeClr>
                </a:solidFill>
                <a:latin typeface="Arial"/>
                <a:cs typeface="Arial"/>
              </a:rPr>
              <a:t>Helps you dial in targeted benefits with </a:t>
            </a:r>
            <a:br>
              <a:rPr lang="en-US" sz="2200" dirty="0">
                <a:solidFill>
                  <a:schemeClr val="tx1">
                    <a:lumMod val="50000"/>
                    <a:lumOff val="50000"/>
                  </a:schemeClr>
                </a:solidFill>
                <a:latin typeface="Arial"/>
                <a:cs typeface="Arial"/>
              </a:rPr>
            </a:br>
            <a:r>
              <a:rPr lang="en-US" sz="2200" dirty="0">
                <a:solidFill>
                  <a:schemeClr val="tx1">
                    <a:lumMod val="50000"/>
                    <a:lumOff val="50000"/>
                  </a:schemeClr>
                </a:solidFill>
                <a:latin typeface="Arial"/>
                <a:cs typeface="Arial"/>
              </a:rPr>
              <a:t>the serums </a:t>
            </a:r>
          </a:p>
          <a:p>
            <a:pPr marL="342900" indent="-342900">
              <a:buFont typeface="Arial"/>
              <a:buChar char="•"/>
            </a:pPr>
            <a:r>
              <a:rPr lang="en-US" sz="2200" dirty="0">
                <a:solidFill>
                  <a:schemeClr val="tx1">
                    <a:lumMod val="50000"/>
                    <a:lumOff val="50000"/>
                  </a:schemeClr>
                </a:solidFill>
                <a:latin typeface="Arial"/>
                <a:cs typeface="Arial"/>
              </a:rPr>
              <a:t>Gives you your personal skin care code</a:t>
            </a:r>
          </a:p>
          <a:p>
            <a:pPr marL="342900" indent="-342900">
              <a:buFont typeface="Arial"/>
              <a:buChar char="•"/>
            </a:pPr>
            <a:r>
              <a:rPr lang="en-US" sz="2200" dirty="0">
                <a:solidFill>
                  <a:schemeClr val="tx1">
                    <a:lumMod val="50000"/>
                    <a:lumOff val="50000"/>
                  </a:schemeClr>
                </a:solidFill>
                <a:latin typeface="Arial"/>
                <a:cs typeface="Arial"/>
              </a:rPr>
              <a:t>Allows you to order your customized set</a:t>
            </a:r>
          </a:p>
          <a:p>
            <a:r>
              <a:rPr lang="en-US" sz="2200" dirty="0">
                <a:solidFill>
                  <a:schemeClr val="tx1">
                    <a:lumMod val="50000"/>
                    <a:lumOff val="50000"/>
                  </a:schemeClr>
                </a:solidFill>
                <a:latin typeface="Arial"/>
                <a:cs typeface="Arial"/>
              </a:rPr>
              <a:t> </a:t>
            </a:r>
          </a:p>
        </p:txBody>
      </p:sp>
      <p:sp>
        <p:nvSpPr>
          <p:cNvPr id="4" name="Title 1"/>
          <p:cNvSpPr txBox="1">
            <a:spLocks/>
          </p:cNvSpPr>
          <p:nvPr/>
        </p:nvSpPr>
        <p:spPr>
          <a:xfrm>
            <a:off x="665010" y="564579"/>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YOUR </a:t>
            </a:r>
            <a:r>
              <a:rPr lang="en-US" sz="2500" dirty="0">
                <a:solidFill>
                  <a:schemeClr val="accent5"/>
                </a:solidFill>
                <a:latin typeface="Arial"/>
                <a:cs typeface="Arial"/>
              </a:rPr>
              <a:t>AGELOC ME </a:t>
            </a:r>
            <a:r>
              <a:rPr lang="en-US" sz="2500" dirty="0">
                <a:solidFill>
                  <a:schemeClr val="accent5"/>
                </a:solidFill>
                <a:latin typeface="Arial"/>
              </a:rPr>
              <a:t>EXPERIENCE—STEP 2</a:t>
            </a:r>
          </a:p>
        </p:txBody>
      </p:sp>
      <p:sp>
        <p:nvSpPr>
          <p:cNvPr id="5" name="Rectangle 4"/>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6" name="Picture 5"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1336718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4209" y="1392840"/>
            <a:ext cx="12496801" cy="1384995"/>
          </a:xfrm>
          <a:prstGeom prst="rect">
            <a:avLst/>
          </a:prstGeom>
        </p:spPr>
        <p:txBody>
          <a:bodyPr wrap="square" lIns="0">
            <a:spAutoFit/>
          </a:bodyPr>
          <a:lstStyle/>
          <a:p>
            <a:r>
              <a:rPr lang="en-US" sz="2800" dirty="0" err="1">
                <a:solidFill>
                  <a:schemeClr val="tx1">
                    <a:lumMod val="50000"/>
                    <a:lumOff val="50000"/>
                  </a:schemeClr>
                </a:solidFill>
                <a:latin typeface="Arial"/>
              </a:rPr>
              <a:t>ageLOC</a:t>
            </a:r>
            <a:r>
              <a:rPr lang="en-US" sz="2800" dirty="0">
                <a:solidFill>
                  <a:schemeClr val="tx1">
                    <a:lumMod val="50000"/>
                    <a:lumOff val="50000"/>
                  </a:schemeClr>
                </a:solidFill>
                <a:latin typeface="Arial"/>
              </a:rPr>
              <a:t> Me eliminates the guesswork.</a:t>
            </a:r>
          </a:p>
          <a:p>
            <a:pPr marL="342900" indent="-342900">
              <a:buFont typeface="Arial"/>
              <a:buChar char="•"/>
            </a:pPr>
            <a:r>
              <a:rPr lang="en-US" sz="2800" dirty="0">
                <a:solidFill>
                  <a:schemeClr val="tx1">
                    <a:lumMod val="50000"/>
                    <a:lumOff val="50000"/>
                  </a:schemeClr>
                </a:solidFill>
                <a:latin typeface="Arial"/>
              </a:rPr>
              <a:t>Use the Reference Set for 15 days, then take the skin assessment </a:t>
            </a:r>
          </a:p>
          <a:p>
            <a:pPr marL="342900" indent="-342900">
              <a:buFont typeface="Arial"/>
              <a:buChar char="•"/>
            </a:pPr>
            <a:r>
              <a:rPr lang="en-US" sz="2800" dirty="0">
                <a:solidFill>
                  <a:schemeClr val="tx1">
                    <a:lumMod val="50000"/>
                    <a:lumOff val="50000"/>
                  </a:schemeClr>
                </a:solidFill>
                <a:latin typeface="Arial"/>
              </a:rPr>
              <a:t>The skin assessment determines your customized set of five products</a:t>
            </a:r>
          </a:p>
        </p:txBody>
      </p:sp>
      <p:sp>
        <p:nvSpPr>
          <p:cNvPr id="3" name="Rectangle 2"/>
          <p:cNvSpPr/>
          <p:nvPr/>
        </p:nvSpPr>
        <p:spPr>
          <a:xfrm>
            <a:off x="5932010" y="5059874"/>
            <a:ext cx="7239000" cy="784830"/>
          </a:xfrm>
          <a:prstGeom prst="rect">
            <a:avLst/>
          </a:prstGeom>
        </p:spPr>
        <p:txBody>
          <a:bodyPr wrap="square" lIns="0">
            <a:spAutoFit/>
          </a:bodyPr>
          <a:lstStyle/>
          <a:p>
            <a:r>
              <a:rPr lang="en-US" sz="1500" i="1" dirty="0">
                <a:solidFill>
                  <a:srgbClr val="7F7F7F"/>
                </a:solidFill>
                <a:latin typeface="Arial"/>
              </a:rPr>
              <a:t>You can access the skin assessment by downloading the </a:t>
            </a:r>
          </a:p>
          <a:p>
            <a:r>
              <a:rPr lang="en-US" sz="1500" i="1" dirty="0" err="1">
                <a:solidFill>
                  <a:srgbClr val="7F7F7F"/>
                </a:solidFill>
                <a:latin typeface="Arial"/>
              </a:rPr>
              <a:t>ageLOC</a:t>
            </a:r>
            <a:r>
              <a:rPr lang="en-US" sz="1500" i="1" dirty="0">
                <a:solidFill>
                  <a:srgbClr val="7F7F7F"/>
                </a:solidFill>
                <a:latin typeface="Arial"/>
              </a:rPr>
              <a:t> Me App, available on iTunes and Google play </a:t>
            </a:r>
          </a:p>
          <a:p>
            <a:r>
              <a:rPr lang="en-US" sz="1500" i="1" dirty="0">
                <a:solidFill>
                  <a:srgbClr val="7F7F7F"/>
                </a:solidFill>
                <a:latin typeface="Arial"/>
              </a:rPr>
              <a:t>store, or by visiting </a:t>
            </a:r>
            <a:r>
              <a:rPr lang="en-US" sz="1500" i="1" dirty="0">
                <a:solidFill>
                  <a:srgbClr val="7F7F7F"/>
                </a:solidFill>
                <a:latin typeface="Arial"/>
                <a:hlinkClick r:id="rId3"/>
              </a:rPr>
              <a:t>www.nuskin.com</a:t>
            </a:r>
            <a:r>
              <a:rPr lang="en-US" sz="1500" i="1" dirty="0">
                <a:solidFill>
                  <a:srgbClr val="7F7F7F"/>
                </a:solidFill>
                <a:latin typeface="Arial"/>
              </a:rPr>
              <a:t>. </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26" y="3162751"/>
            <a:ext cx="2529141" cy="42305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541" y="3141560"/>
            <a:ext cx="2590070" cy="42633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1"/>
          <p:cNvSpPr txBox="1">
            <a:spLocks/>
          </p:cNvSpPr>
          <p:nvPr/>
        </p:nvSpPr>
        <p:spPr>
          <a:xfrm>
            <a:off x="674210" y="525975"/>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chemeClr val="accent5"/>
                </a:solidFill>
                <a:latin typeface="Arial"/>
              </a:rPr>
              <a:t>SKIN ASSESSMENT</a:t>
            </a:r>
          </a:p>
        </p:txBody>
      </p:sp>
      <p:sp>
        <p:nvSpPr>
          <p:cNvPr id="7" name="Rectangle 6"/>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8" name="Picture 7" descr="ageloc bespoke rings.eps"/>
          <p:cNvPicPr>
            <a:picLocks noChangeAspect="1"/>
          </p:cNvPicPr>
          <p:nvPr/>
        </p:nvPicPr>
        <p:blipFill rotWithShape="1">
          <a:blip r:embed="rId6">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1218431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34505 clone.jpg"/>
          <p:cNvPicPr>
            <a:picLocks noChangeAspect="1"/>
          </p:cNvPicPr>
          <p:nvPr/>
        </p:nvPicPr>
        <p:blipFill rotWithShape="1">
          <a:blip r:embed="rId2">
            <a:extLst>
              <a:ext uri="{28A0092B-C50C-407E-A947-70E740481C1C}">
                <a14:useLocalDpi xmlns:a14="http://schemas.microsoft.com/office/drawing/2010/main" val="0"/>
              </a:ext>
            </a:extLst>
          </a:blip>
          <a:srcRect l="1909" r="30843"/>
          <a:stretch/>
        </p:blipFill>
        <p:spPr>
          <a:xfrm flipH="1">
            <a:off x="-1" y="-1"/>
            <a:ext cx="14630399" cy="8151151"/>
          </a:xfrm>
          <a:prstGeom prst="rect">
            <a:avLst/>
          </a:prstGeom>
        </p:spPr>
      </p:pic>
      <p:sp>
        <p:nvSpPr>
          <p:cNvPr id="3" name="Rectangle 2"/>
          <p:cNvSpPr/>
          <p:nvPr/>
        </p:nvSpPr>
        <p:spPr>
          <a:xfrm>
            <a:off x="457200" y="1524000"/>
            <a:ext cx="5486400" cy="5170645"/>
          </a:xfrm>
          <a:prstGeom prst="rect">
            <a:avLst/>
          </a:prstGeom>
        </p:spPr>
        <p:txBody>
          <a:bodyPr wrap="square">
            <a:spAutoFit/>
          </a:bodyPr>
          <a:lstStyle/>
          <a:p>
            <a:pPr lvl="0"/>
            <a:r>
              <a:rPr lang="en-US" sz="2200" b="1" dirty="0">
                <a:solidFill>
                  <a:schemeClr val="tx1">
                    <a:lumMod val="50000"/>
                    <a:lumOff val="50000"/>
                  </a:schemeClr>
                </a:solidFill>
                <a:latin typeface="Arial"/>
                <a:cs typeface="Arial"/>
              </a:rPr>
              <a:t>Experience your customized skin care regimen.</a:t>
            </a:r>
          </a:p>
          <a:p>
            <a:r>
              <a:rPr lang="en-US" sz="2200" dirty="0">
                <a:solidFill>
                  <a:schemeClr val="tx1">
                    <a:lumMod val="50000"/>
                    <a:lumOff val="50000"/>
                  </a:schemeClr>
                </a:solidFill>
                <a:latin typeface="Arial"/>
                <a:cs typeface="Arial"/>
              </a:rPr>
              <a:t>Order your customized set with your personal skin care code. You told us about you, your skin, and your preferences and, combined with our expertise in anti-aging science innovation, we created a regimen that’s just for you. </a:t>
            </a:r>
          </a:p>
          <a:p>
            <a:pPr marL="342900" indent="-342900">
              <a:buFont typeface="Arial"/>
              <a:buChar char="•"/>
            </a:pPr>
            <a:r>
              <a:rPr lang="en-US" sz="2200" dirty="0">
                <a:solidFill>
                  <a:schemeClr val="tx1">
                    <a:lumMod val="50000"/>
                    <a:lumOff val="50000"/>
                  </a:schemeClr>
                </a:solidFill>
                <a:latin typeface="Arial"/>
                <a:cs typeface="Arial"/>
              </a:rPr>
              <a:t>Your customized set contains three serums, a day moisturizer, and a night moisturizer</a:t>
            </a:r>
          </a:p>
          <a:p>
            <a:pPr marL="342900" indent="-342900">
              <a:buFont typeface="Arial"/>
              <a:buChar char="•"/>
            </a:pPr>
            <a:r>
              <a:rPr lang="en-US" sz="2200" dirty="0" err="1">
                <a:solidFill>
                  <a:schemeClr val="tx1">
                    <a:lumMod val="50000"/>
                    <a:lumOff val="50000"/>
                  </a:schemeClr>
                </a:solidFill>
                <a:latin typeface="Arial"/>
                <a:cs typeface="Arial"/>
              </a:rPr>
              <a:t>ageLOC</a:t>
            </a:r>
            <a:r>
              <a:rPr lang="en-US" sz="2200" dirty="0">
                <a:solidFill>
                  <a:schemeClr val="tx1">
                    <a:lumMod val="50000"/>
                    <a:lumOff val="50000"/>
                  </a:schemeClr>
                </a:solidFill>
                <a:latin typeface="Arial"/>
                <a:cs typeface="Arial"/>
              </a:rPr>
              <a:t> Me serums and moisturizers are Nu Skin’s most sophisticated anti-aging skin care formulations to date. </a:t>
            </a:r>
          </a:p>
          <a:p>
            <a:r>
              <a:rPr lang="en-US" sz="2200" dirty="0">
                <a:solidFill>
                  <a:schemeClr val="tx1">
                    <a:lumMod val="50000"/>
                    <a:lumOff val="50000"/>
                  </a:schemeClr>
                </a:solidFill>
                <a:latin typeface="Arial"/>
                <a:cs typeface="Arial"/>
              </a:rPr>
              <a:t> </a:t>
            </a:r>
          </a:p>
        </p:txBody>
      </p:sp>
      <p:sp>
        <p:nvSpPr>
          <p:cNvPr id="4" name="Title 1"/>
          <p:cNvSpPr txBox="1">
            <a:spLocks/>
          </p:cNvSpPr>
          <p:nvPr/>
        </p:nvSpPr>
        <p:spPr>
          <a:xfrm>
            <a:off x="503380" y="254023"/>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YOUR </a:t>
            </a:r>
            <a:r>
              <a:rPr lang="en-US" sz="2500" dirty="0">
                <a:solidFill>
                  <a:schemeClr val="accent5"/>
                </a:solidFill>
                <a:latin typeface="Arial"/>
                <a:cs typeface="Arial"/>
              </a:rPr>
              <a:t>AGELOC ME </a:t>
            </a:r>
            <a:r>
              <a:rPr lang="en-US" sz="2500" dirty="0">
                <a:solidFill>
                  <a:schemeClr val="accent5"/>
                </a:solidFill>
                <a:latin typeface="Arial"/>
              </a:rPr>
              <a:t>EXPERIENCE—STEP 3</a:t>
            </a:r>
          </a:p>
        </p:txBody>
      </p:sp>
      <p:sp>
        <p:nvSpPr>
          <p:cNvPr id="5" name="Rectangle 4"/>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6" name="Picture 5"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470804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1127530"/>
            <a:ext cx="13513234" cy="3293209"/>
          </a:xfrm>
          <a:prstGeom prst="rect">
            <a:avLst/>
          </a:prstGeom>
        </p:spPr>
        <p:txBody>
          <a:bodyPr wrap="square">
            <a:spAutoFit/>
          </a:bodyPr>
          <a:lstStyle/>
          <a:p>
            <a:pPr marL="285750" indent="-285750">
              <a:buFont typeface="Arial"/>
              <a:buChar char="•"/>
            </a:pPr>
            <a:r>
              <a:rPr lang="en-US" sz="2800" dirty="0">
                <a:solidFill>
                  <a:schemeClr val="tx1">
                    <a:lumMod val="50000"/>
                    <a:lumOff val="50000"/>
                  </a:schemeClr>
                </a:solidFill>
                <a:latin typeface="Arial"/>
              </a:rPr>
              <a:t>Inspired by more than 30 years of anti-aging science</a:t>
            </a:r>
          </a:p>
          <a:p>
            <a:pPr marL="285750" indent="-285750">
              <a:buFont typeface="Arial"/>
              <a:buChar char="•"/>
            </a:pPr>
            <a:r>
              <a:rPr lang="en-US" sz="2800" dirty="0">
                <a:solidFill>
                  <a:schemeClr val="tx1">
                    <a:lumMod val="50000"/>
                    <a:lumOff val="50000"/>
                  </a:schemeClr>
                </a:solidFill>
                <a:latin typeface="Arial"/>
              </a:rPr>
              <a:t>Represent Nu Skin’s most advanced anti-aging formulas to date</a:t>
            </a:r>
          </a:p>
          <a:p>
            <a:pPr marL="285750" indent="-285750">
              <a:buFont typeface="Arial"/>
              <a:buChar char="•"/>
            </a:pPr>
            <a:r>
              <a:rPr lang="en-US" sz="2800" dirty="0">
                <a:solidFill>
                  <a:schemeClr val="tx1">
                    <a:lumMod val="50000"/>
                    <a:lumOff val="50000"/>
                  </a:schemeClr>
                </a:solidFill>
                <a:latin typeface="Arial"/>
              </a:rPr>
              <a:t>Customized based on your needs and preferences</a:t>
            </a:r>
          </a:p>
          <a:p>
            <a:pPr marL="285750" lvl="0" indent="-285750">
              <a:buFont typeface="Arial"/>
              <a:buChar char="•"/>
            </a:pPr>
            <a:r>
              <a:rPr lang="en-US" sz="2800" dirty="0">
                <a:solidFill>
                  <a:schemeClr val="tx1">
                    <a:lumMod val="50000"/>
                    <a:lumOff val="50000"/>
                  </a:schemeClr>
                </a:solidFill>
                <a:latin typeface="Arial"/>
              </a:rPr>
              <a:t>Feature </a:t>
            </a:r>
            <a:r>
              <a:rPr lang="en-US" sz="2800" dirty="0" err="1">
                <a:solidFill>
                  <a:schemeClr val="tx1">
                    <a:lumMod val="50000"/>
                    <a:lumOff val="50000"/>
                  </a:schemeClr>
                </a:solidFill>
                <a:latin typeface="Arial"/>
              </a:rPr>
              <a:t>ageLOC</a:t>
            </a:r>
            <a:r>
              <a:rPr lang="en-US" sz="2800" dirty="0">
                <a:solidFill>
                  <a:schemeClr val="tx1">
                    <a:lumMod val="50000"/>
                    <a:lumOff val="50000"/>
                  </a:schemeClr>
                </a:solidFill>
                <a:latin typeface="Arial"/>
              </a:rPr>
              <a:t> technology to target the sources of aging and preserve the look of youth</a:t>
            </a:r>
          </a:p>
          <a:p>
            <a:endParaRPr lang="en-US" sz="2400" dirty="0">
              <a:solidFill>
                <a:schemeClr val="tx1">
                  <a:lumMod val="50000"/>
                  <a:lumOff val="50000"/>
                </a:schemeClr>
              </a:solidFill>
              <a:latin typeface="Arial"/>
            </a:endParaRPr>
          </a:p>
          <a:p>
            <a:pPr marL="285750" indent="-285750">
              <a:buFont typeface="Arial"/>
              <a:buChar char="•"/>
            </a:pPr>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p:txBody>
      </p:sp>
      <p:sp>
        <p:nvSpPr>
          <p:cNvPr id="5" name="Title 1"/>
          <p:cNvSpPr txBox="1">
            <a:spLocks/>
          </p:cNvSpPr>
          <p:nvPr/>
        </p:nvSpPr>
        <p:spPr>
          <a:xfrm>
            <a:off x="457200" y="260890"/>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rgbClr val="4BACC6"/>
                </a:solidFill>
                <a:latin typeface="Arial"/>
              </a:rPr>
              <a:t>PRODUCTS</a:t>
            </a:r>
            <a:endParaRPr lang="en-US" sz="2500" dirty="0">
              <a:solidFill>
                <a:schemeClr val="accent5"/>
              </a:solidFill>
              <a:latin typeface="Arial"/>
            </a:endParaRPr>
          </a:p>
        </p:txBody>
      </p:sp>
      <p:sp>
        <p:nvSpPr>
          <p:cNvPr id="6" name="Rectangle 5"/>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7" name="Picture 6"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pic>
        <p:nvPicPr>
          <p:cNvPr id="9" name="Picture 8"/>
          <p:cNvPicPr>
            <a:picLocks noChangeAspect="1"/>
          </p:cNvPicPr>
          <p:nvPr/>
        </p:nvPicPr>
        <p:blipFill>
          <a:blip r:embed="rId3"/>
          <a:stretch>
            <a:fillRect/>
          </a:stretch>
        </p:blipFill>
        <p:spPr>
          <a:xfrm>
            <a:off x="63500" y="3321762"/>
            <a:ext cx="3733800" cy="4526820"/>
          </a:xfrm>
          <a:prstGeom prst="rect">
            <a:avLst/>
          </a:prstGeom>
        </p:spPr>
      </p:pic>
      <p:pic>
        <p:nvPicPr>
          <p:cNvPr id="10" name="Picture 9"/>
          <p:cNvPicPr>
            <a:picLocks noChangeAspect="1"/>
          </p:cNvPicPr>
          <p:nvPr/>
        </p:nvPicPr>
        <p:blipFill>
          <a:blip r:embed="rId4"/>
          <a:stretch>
            <a:fillRect/>
          </a:stretch>
        </p:blipFill>
        <p:spPr>
          <a:xfrm>
            <a:off x="3644897" y="4692648"/>
            <a:ext cx="5801311" cy="3205988"/>
          </a:xfrm>
          <a:prstGeom prst="rect">
            <a:avLst/>
          </a:prstGeom>
        </p:spPr>
      </p:pic>
    </p:spTree>
    <p:extLst>
      <p:ext uri="{BB962C8B-B14F-4D97-AF65-F5344CB8AC3E}">
        <p14:creationId xmlns:p14="http://schemas.microsoft.com/office/powerpoint/2010/main" val="2208107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075147" y="3968682"/>
            <a:ext cx="7091656" cy="3919073"/>
          </a:xfrm>
          <a:prstGeom prst="rect">
            <a:avLst/>
          </a:prstGeom>
        </p:spPr>
      </p:pic>
      <p:sp>
        <p:nvSpPr>
          <p:cNvPr id="2" name="Rectangle 1"/>
          <p:cNvSpPr/>
          <p:nvPr/>
        </p:nvSpPr>
        <p:spPr>
          <a:xfrm>
            <a:off x="457199" y="1242240"/>
            <a:ext cx="10162888" cy="4247317"/>
          </a:xfrm>
          <a:prstGeom prst="rect">
            <a:avLst/>
          </a:prstGeom>
        </p:spPr>
        <p:txBody>
          <a:bodyPr wrap="square">
            <a:spAutoFit/>
          </a:bodyPr>
          <a:lstStyle/>
          <a:p>
            <a:pPr marL="164592" lvl="0" indent="-164592">
              <a:buFont typeface="Arial"/>
              <a:buChar char="•"/>
            </a:pPr>
            <a:r>
              <a:rPr lang="en-US" sz="3000" dirty="0">
                <a:solidFill>
                  <a:schemeClr val="tx1">
                    <a:lumMod val="50000"/>
                    <a:lumOff val="50000"/>
                  </a:schemeClr>
                </a:solidFill>
                <a:latin typeface="Arial"/>
              </a:rPr>
              <a:t>Reduce the appearance of fine lines and wrinkles</a:t>
            </a:r>
          </a:p>
          <a:p>
            <a:pPr marL="164592" lvl="0" indent="-164592">
              <a:buFont typeface="Arial" panose="020B0604020202020204" pitchFamily="34" charset="0"/>
              <a:buChar char="•"/>
            </a:pPr>
            <a:r>
              <a:rPr lang="en-US" sz="3000" dirty="0">
                <a:solidFill>
                  <a:schemeClr val="tx1">
                    <a:lumMod val="50000"/>
                    <a:lumOff val="50000"/>
                  </a:schemeClr>
                </a:solidFill>
                <a:latin typeface="Arial"/>
              </a:rPr>
              <a:t>Smooth the appearance of moderate to deep lines</a:t>
            </a:r>
          </a:p>
          <a:p>
            <a:pPr marL="164592" lvl="0" indent="-164592">
              <a:buFont typeface="Arial" panose="020B0604020202020204" pitchFamily="34" charset="0"/>
              <a:buChar char="•"/>
            </a:pPr>
            <a:r>
              <a:rPr lang="en-US" sz="3000" dirty="0">
                <a:solidFill>
                  <a:schemeClr val="tx1">
                    <a:lumMod val="50000"/>
                    <a:lumOff val="50000"/>
                  </a:schemeClr>
                </a:solidFill>
                <a:latin typeface="Arial"/>
              </a:rPr>
              <a:t>Increase skin brightness and radiance</a:t>
            </a:r>
          </a:p>
          <a:p>
            <a:pPr marL="164592" lvl="0" indent="-164592">
              <a:buFont typeface="Arial" panose="020B0604020202020204" pitchFamily="34" charset="0"/>
              <a:buChar char="•"/>
            </a:pPr>
            <a:r>
              <a:rPr lang="en-US" sz="3000" dirty="0">
                <a:solidFill>
                  <a:schemeClr val="tx1">
                    <a:lumMod val="50000"/>
                    <a:lumOff val="50000"/>
                  </a:schemeClr>
                </a:solidFill>
                <a:latin typeface="Arial"/>
              </a:rPr>
              <a:t>Decrease discoloration, age spots, and uneven skin tone </a:t>
            </a:r>
          </a:p>
          <a:p>
            <a:pPr marL="164592" lvl="0" indent="-164592">
              <a:buFont typeface="Arial" panose="020B0604020202020204" pitchFamily="34" charset="0"/>
              <a:buChar char="•"/>
            </a:pPr>
            <a:r>
              <a:rPr lang="en-US" sz="3000" dirty="0">
                <a:solidFill>
                  <a:schemeClr val="tx1">
                    <a:lumMod val="50000"/>
                    <a:lumOff val="50000"/>
                  </a:schemeClr>
                </a:solidFill>
                <a:latin typeface="Arial"/>
              </a:rPr>
              <a:t>Contour the skin</a:t>
            </a:r>
          </a:p>
          <a:p>
            <a:pPr marL="164592" lvl="0" indent="-164592">
              <a:buFont typeface="Arial" panose="020B0604020202020204" pitchFamily="34" charset="0"/>
              <a:buChar char="•"/>
            </a:pPr>
            <a:r>
              <a:rPr lang="en-US" sz="3000" dirty="0">
                <a:solidFill>
                  <a:schemeClr val="tx1">
                    <a:lumMod val="50000"/>
                    <a:lumOff val="50000"/>
                  </a:schemeClr>
                </a:solidFill>
                <a:latin typeface="Arial"/>
              </a:rPr>
              <a:t>Firm the appearance of skin around the chin, jawline, </a:t>
            </a:r>
            <a:br>
              <a:rPr lang="en-US" sz="3000" dirty="0">
                <a:solidFill>
                  <a:schemeClr val="tx1">
                    <a:lumMod val="50000"/>
                    <a:lumOff val="50000"/>
                  </a:schemeClr>
                </a:solidFill>
                <a:latin typeface="Arial"/>
              </a:rPr>
            </a:br>
            <a:r>
              <a:rPr lang="en-US" sz="3000" dirty="0">
                <a:solidFill>
                  <a:schemeClr val="tx1">
                    <a:lumMod val="50000"/>
                    <a:lumOff val="50000"/>
                  </a:schemeClr>
                </a:solidFill>
                <a:latin typeface="Arial"/>
              </a:rPr>
              <a:t>eyes, and neck</a:t>
            </a:r>
          </a:p>
          <a:p>
            <a:pPr marL="164592" lvl="0" indent="-164592">
              <a:buFont typeface="Arial" panose="020B0604020202020204" pitchFamily="34" charset="0"/>
              <a:buChar char="•"/>
            </a:pPr>
            <a:r>
              <a:rPr lang="en-US" sz="3000" dirty="0">
                <a:solidFill>
                  <a:schemeClr val="tx1">
                    <a:lumMod val="50000"/>
                    <a:lumOff val="50000"/>
                  </a:schemeClr>
                </a:solidFill>
                <a:latin typeface="Arial"/>
              </a:rPr>
              <a:t>Smooth rough skin texture</a:t>
            </a:r>
          </a:p>
          <a:p>
            <a:pPr marL="164592" lvl="0" indent="-164592">
              <a:buFont typeface="Arial" panose="020B0604020202020204" pitchFamily="34" charset="0"/>
              <a:buChar char="•"/>
            </a:pPr>
            <a:r>
              <a:rPr lang="en-US" sz="3000" dirty="0">
                <a:solidFill>
                  <a:schemeClr val="tx1">
                    <a:lumMod val="50000"/>
                    <a:lumOff val="50000"/>
                  </a:schemeClr>
                </a:solidFill>
                <a:latin typeface="Arial"/>
              </a:rPr>
              <a:t>Reduce pore size</a:t>
            </a:r>
          </a:p>
        </p:txBody>
      </p:sp>
      <p:sp>
        <p:nvSpPr>
          <p:cNvPr id="3" name="Title 1"/>
          <p:cNvSpPr txBox="1">
            <a:spLocks/>
          </p:cNvSpPr>
          <p:nvPr/>
        </p:nvSpPr>
        <p:spPr>
          <a:xfrm>
            <a:off x="457200" y="207834"/>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chemeClr val="accent5"/>
                </a:solidFill>
                <a:latin typeface="Arial"/>
              </a:rPr>
              <a:t>SERUM BENEFITS</a:t>
            </a:r>
          </a:p>
        </p:txBody>
      </p:sp>
      <p:sp>
        <p:nvSpPr>
          <p:cNvPr id="4" name="Rectangle 3"/>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3664030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8257" b="3885"/>
          <a:stretch/>
        </p:blipFill>
        <p:spPr>
          <a:xfrm>
            <a:off x="5086290" y="1371600"/>
            <a:ext cx="6815793" cy="5588275"/>
          </a:xfrm>
          <a:prstGeom prst="rect">
            <a:avLst/>
          </a:prstGeom>
        </p:spPr>
      </p:pic>
      <p:sp>
        <p:nvSpPr>
          <p:cNvPr id="2" name="TextBox 1"/>
          <p:cNvSpPr txBox="1"/>
          <p:nvPr/>
        </p:nvSpPr>
        <p:spPr>
          <a:xfrm>
            <a:off x="8800923" y="3355319"/>
            <a:ext cx="184666" cy="492443"/>
          </a:xfrm>
          <a:prstGeom prst="rect">
            <a:avLst/>
          </a:prstGeom>
          <a:noFill/>
        </p:spPr>
        <p:txBody>
          <a:bodyPr wrap="none" rtlCol="0">
            <a:spAutoFit/>
          </a:bodyPr>
          <a:lstStyle/>
          <a:p>
            <a:endParaRPr lang="en-US" dirty="0"/>
          </a:p>
        </p:txBody>
      </p:sp>
      <p:sp>
        <p:nvSpPr>
          <p:cNvPr id="4" name="Title 1"/>
          <p:cNvSpPr txBox="1">
            <a:spLocks/>
          </p:cNvSpPr>
          <p:nvPr/>
        </p:nvSpPr>
        <p:spPr>
          <a:xfrm>
            <a:off x="457200" y="0"/>
            <a:ext cx="8153400" cy="14478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chemeClr val="accent5"/>
                </a:solidFill>
                <a:latin typeface="Arial"/>
              </a:rPr>
              <a:t>SERUMS</a:t>
            </a:r>
          </a:p>
        </p:txBody>
      </p:sp>
      <p:sp>
        <p:nvSpPr>
          <p:cNvPr id="5" name="Content Placeholder 2"/>
          <p:cNvSpPr>
            <a:spLocks noGrp="1"/>
          </p:cNvSpPr>
          <p:nvPr>
            <p:ph idx="1"/>
          </p:nvPr>
        </p:nvSpPr>
        <p:spPr>
          <a:xfrm>
            <a:off x="457200" y="1371600"/>
            <a:ext cx="5410200" cy="4800600"/>
          </a:xfrm>
        </p:spPr>
        <p:txBody>
          <a:bodyPr>
            <a:normAutofit/>
          </a:bodyPr>
          <a:lstStyle/>
          <a:p>
            <a:pPr marL="0" indent="0">
              <a:buNone/>
            </a:pPr>
            <a:r>
              <a:rPr lang="en-US" sz="2200" dirty="0">
                <a:solidFill>
                  <a:schemeClr val="tx1">
                    <a:lumMod val="50000"/>
                    <a:lumOff val="50000"/>
                  </a:schemeClr>
                </a:solidFill>
                <a:latin typeface="Arial"/>
                <a:cs typeface="Arial"/>
              </a:rPr>
              <a:t>Cellular Turnover</a:t>
            </a:r>
          </a:p>
          <a:p>
            <a:pPr marL="334963" lvl="1" indent="0">
              <a:buNone/>
            </a:pPr>
            <a:r>
              <a:rPr lang="en-US" sz="1800" dirty="0">
                <a:solidFill>
                  <a:schemeClr val="tx1">
                    <a:lumMod val="50000"/>
                    <a:lumOff val="50000"/>
                  </a:schemeClr>
                </a:solidFill>
                <a:latin typeface="Arial"/>
                <a:cs typeface="Arial"/>
              </a:rPr>
              <a:t>Specialized </a:t>
            </a:r>
            <a:r>
              <a:rPr lang="en-US" sz="1800" dirty="0" err="1">
                <a:solidFill>
                  <a:schemeClr val="tx1">
                    <a:lumMod val="50000"/>
                    <a:lumOff val="50000"/>
                  </a:schemeClr>
                </a:solidFill>
                <a:latin typeface="Arial"/>
                <a:cs typeface="Arial"/>
              </a:rPr>
              <a:t>ageLOC</a:t>
            </a:r>
            <a:r>
              <a:rPr lang="en-US" sz="1800" dirty="0">
                <a:solidFill>
                  <a:schemeClr val="tx1">
                    <a:lumMod val="50000"/>
                    <a:lumOff val="50000"/>
                  </a:schemeClr>
                </a:solidFill>
                <a:latin typeface="Arial"/>
                <a:cs typeface="Arial"/>
              </a:rPr>
              <a:t> Me Serum helps improve cellular turnover to refine texture, reduce the appearance of pores, and reveal smoother, softer skin—for a noticeably younger looking you. </a:t>
            </a:r>
          </a:p>
          <a:p>
            <a:pPr marL="0" indent="0">
              <a:buNone/>
            </a:pPr>
            <a:r>
              <a:rPr lang="en-US" sz="2200" dirty="0">
                <a:solidFill>
                  <a:schemeClr val="tx1">
                    <a:lumMod val="50000"/>
                    <a:lumOff val="50000"/>
                  </a:schemeClr>
                </a:solidFill>
                <a:latin typeface="Arial"/>
                <a:cs typeface="Arial"/>
              </a:rPr>
              <a:t>Pigmentation</a:t>
            </a:r>
          </a:p>
          <a:p>
            <a:pPr marL="338138" lvl="1" indent="-3175">
              <a:buNone/>
            </a:pPr>
            <a:r>
              <a:rPr lang="en-US" sz="1800" dirty="0">
                <a:solidFill>
                  <a:schemeClr val="tx1">
                    <a:lumMod val="50000"/>
                    <a:lumOff val="50000"/>
                  </a:schemeClr>
                </a:solidFill>
                <a:latin typeface="Arial"/>
                <a:cs typeface="Arial"/>
              </a:rPr>
              <a:t>Specialized </a:t>
            </a:r>
            <a:r>
              <a:rPr lang="en-US" sz="1800" dirty="0" err="1">
                <a:solidFill>
                  <a:schemeClr val="tx1">
                    <a:lumMod val="50000"/>
                    <a:lumOff val="50000"/>
                  </a:schemeClr>
                </a:solidFill>
                <a:latin typeface="Arial"/>
                <a:cs typeface="Arial"/>
              </a:rPr>
              <a:t>ageLOC</a:t>
            </a:r>
            <a:r>
              <a:rPr lang="en-US" sz="1800" dirty="0">
                <a:solidFill>
                  <a:schemeClr val="tx1">
                    <a:lumMod val="50000"/>
                    <a:lumOff val="50000"/>
                  </a:schemeClr>
                </a:solidFill>
                <a:latin typeface="Arial"/>
                <a:cs typeface="Arial"/>
              </a:rPr>
              <a:t> Me Serum helps prevent the visible signs of hyperpigmentation and age spots to reveal more even, radiant skin—for a noticeably younger looking you.</a:t>
            </a:r>
          </a:p>
          <a:p>
            <a:pPr marL="0" indent="0">
              <a:buNone/>
            </a:pPr>
            <a:r>
              <a:rPr lang="en-US" sz="2200" dirty="0">
                <a:solidFill>
                  <a:schemeClr val="tx1">
                    <a:lumMod val="50000"/>
                    <a:lumOff val="50000"/>
                  </a:schemeClr>
                </a:solidFill>
                <a:latin typeface="Arial"/>
                <a:cs typeface="Arial"/>
              </a:rPr>
              <a:t>Lines/Wrinkles, Firmness</a:t>
            </a:r>
          </a:p>
          <a:p>
            <a:pPr marL="334963" lvl="1" indent="0">
              <a:buNone/>
            </a:pPr>
            <a:r>
              <a:rPr lang="en-US" sz="1800" dirty="0">
                <a:solidFill>
                  <a:schemeClr val="tx1">
                    <a:lumMod val="50000"/>
                    <a:lumOff val="50000"/>
                  </a:schemeClr>
                </a:solidFill>
                <a:latin typeface="Arial"/>
                <a:cs typeface="Arial"/>
              </a:rPr>
              <a:t>Specialized </a:t>
            </a:r>
            <a:r>
              <a:rPr lang="en-US" sz="1800" dirty="0" err="1">
                <a:solidFill>
                  <a:schemeClr val="tx1">
                    <a:lumMod val="50000"/>
                    <a:lumOff val="50000"/>
                  </a:schemeClr>
                </a:solidFill>
                <a:latin typeface="Arial"/>
                <a:cs typeface="Arial"/>
              </a:rPr>
              <a:t>ageLOC</a:t>
            </a:r>
            <a:r>
              <a:rPr lang="en-US" sz="1800" dirty="0">
                <a:solidFill>
                  <a:schemeClr val="tx1">
                    <a:lumMod val="50000"/>
                    <a:lumOff val="50000"/>
                  </a:schemeClr>
                </a:solidFill>
                <a:latin typeface="Arial"/>
                <a:cs typeface="Arial"/>
              </a:rPr>
              <a:t> Me Serum helps improve the visible signs of lines, wrinkles, and sagging—for a noticeably younger looking you.</a:t>
            </a:r>
          </a:p>
          <a:p>
            <a:endParaRPr lang="en-US" sz="2200" dirty="0">
              <a:solidFill>
                <a:schemeClr val="tx1">
                  <a:lumMod val="50000"/>
                  <a:lumOff val="50000"/>
                </a:schemeClr>
              </a:solidFill>
            </a:endParaRPr>
          </a:p>
        </p:txBody>
      </p:sp>
      <p:sp>
        <p:nvSpPr>
          <p:cNvPr id="6" name="Rectangle 5"/>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7" name="Picture 6"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311279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207252" y="2608877"/>
            <a:ext cx="4203948" cy="5096823"/>
          </a:xfrm>
          <a:prstGeom prst="rect">
            <a:avLst/>
          </a:prstGeom>
        </p:spPr>
      </p:pic>
      <p:sp>
        <p:nvSpPr>
          <p:cNvPr id="2" name="TextBox 1"/>
          <p:cNvSpPr txBox="1"/>
          <p:nvPr/>
        </p:nvSpPr>
        <p:spPr>
          <a:xfrm>
            <a:off x="10570180" y="4670241"/>
            <a:ext cx="184666" cy="492443"/>
          </a:xfrm>
          <a:prstGeom prst="rect">
            <a:avLst/>
          </a:prstGeom>
          <a:noFill/>
        </p:spPr>
        <p:txBody>
          <a:bodyPr wrap="none" rtlCol="0">
            <a:spAutoFit/>
          </a:bodyPr>
          <a:lstStyle/>
          <a:p>
            <a:endParaRPr lang="en-US" dirty="0"/>
          </a:p>
        </p:txBody>
      </p:sp>
      <p:sp>
        <p:nvSpPr>
          <p:cNvPr id="3" name="Rectangle 2"/>
          <p:cNvSpPr/>
          <p:nvPr/>
        </p:nvSpPr>
        <p:spPr>
          <a:xfrm>
            <a:off x="457200" y="1244619"/>
            <a:ext cx="9194538" cy="5601534"/>
          </a:xfrm>
          <a:prstGeom prst="rect">
            <a:avLst/>
          </a:prstGeom>
        </p:spPr>
        <p:txBody>
          <a:bodyPr wrap="square" lIns="0">
            <a:spAutoFit/>
          </a:bodyPr>
          <a:lstStyle/>
          <a:p>
            <a:pPr marL="164592" lvl="0" indent="-164592">
              <a:buFont typeface="Arial"/>
              <a:buChar char="•"/>
            </a:pPr>
            <a:r>
              <a:rPr lang="en-US" sz="2800" dirty="0">
                <a:solidFill>
                  <a:schemeClr val="tx1">
                    <a:lumMod val="50000"/>
                    <a:lumOff val="50000"/>
                  </a:schemeClr>
                </a:solidFill>
                <a:latin typeface="Arial"/>
              </a:rPr>
              <a:t>Provide hydration to strengthen and maintain the skin’s natural moisture barrier</a:t>
            </a:r>
          </a:p>
          <a:p>
            <a:pPr marL="164592" indent="-164592">
              <a:buFont typeface="Arial"/>
              <a:buChar char="•"/>
            </a:pPr>
            <a:r>
              <a:rPr lang="en-US" sz="2800" dirty="0">
                <a:solidFill>
                  <a:schemeClr val="tx1">
                    <a:lumMod val="50000"/>
                    <a:lumOff val="50000"/>
                  </a:schemeClr>
                </a:solidFill>
                <a:latin typeface="Arial"/>
              </a:rPr>
              <a:t>Day Moisturizer provides optional broad spectrum protection from UVA and UVB radiation with SPF 20/25</a:t>
            </a:r>
          </a:p>
          <a:p>
            <a:pPr marL="164592" lvl="0" indent="-164592">
              <a:buFont typeface="Arial"/>
              <a:buChar char="•"/>
            </a:pPr>
            <a:r>
              <a:rPr lang="en-US" sz="2800" dirty="0">
                <a:solidFill>
                  <a:schemeClr val="tx1">
                    <a:lumMod val="50000"/>
                    <a:lumOff val="50000"/>
                  </a:schemeClr>
                </a:solidFill>
                <a:latin typeface="Arial"/>
              </a:rPr>
              <a:t>Night Moisturizer calms, soothes, and rejuvenates skin during its natural nighttime recovery process</a:t>
            </a:r>
          </a:p>
          <a:p>
            <a:pPr marL="164592" lvl="0" indent="-164592">
              <a:buFont typeface="Arial" panose="020B0604020202020204" pitchFamily="34" charset="0"/>
              <a:buChar char="•"/>
            </a:pPr>
            <a:r>
              <a:rPr lang="en-US" sz="2800" dirty="0">
                <a:solidFill>
                  <a:schemeClr val="tx1">
                    <a:lumMod val="50000"/>
                    <a:lumOff val="50000"/>
                  </a:schemeClr>
                </a:solidFill>
                <a:latin typeface="Arial"/>
              </a:rPr>
              <a:t>Formula combinations are suitable for different skin types, including dry, normal, combination, and oily skin.</a:t>
            </a:r>
          </a:p>
          <a:p>
            <a:pPr marL="164592" lvl="0" indent="-164592">
              <a:buFont typeface="Arial" panose="020B0604020202020204" pitchFamily="34" charset="0"/>
              <a:buChar char="•"/>
            </a:pPr>
            <a:r>
              <a:rPr lang="en-US" sz="2800" dirty="0">
                <a:solidFill>
                  <a:schemeClr val="tx1">
                    <a:lumMod val="50000"/>
                    <a:lumOff val="50000"/>
                  </a:schemeClr>
                </a:solidFill>
                <a:latin typeface="Arial"/>
              </a:rPr>
              <a:t>Offer different options for texture and overall feel based on climate, skin type, and personal preference</a:t>
            </a:r>
          </a:p>
          <a:p>
            <a:pPr marL="164592" lvl="0" indent="-164592">
              <a:buFont typeface="Arial" panose="020B0604020202020204" pitchFamily="34" charset="0"/>
              <a:buChar char="•"/>
            </a:pPr>
            <a:r>
              <a:rPr lang="en-US" sz="2800" dirty="0">
                <a:solidFill>
                  <a:schemeClr val="tx1">
                    <a:lumMod val="50000"/>
                    <a:lumOff val="50000"/>
                  </a:schemeClr>
                </a:solidFill>
                <a:latin typeface="Arial"/>
              </a:rPr>
              <a:t>Customizable elements include fragrance/non-fragrance and SPF/non-SPF</a:t>
            </a:r>
          </a:p>
          <a:p>
            <a:pPr marL="164592" lvl="0" indent="-164592"/>
            <a:endParaRPr lang="en-US" sz="2200" dirty="0">
              <a:solidFill>
                <a:schemeClr val="tx1">
                  <a:lumMod val="50000"/>
                  <a:lumOff val="50000"/>
                </a:schemeClr>
              </a:solidFill>
              <a:latin typeface="Arial"/>
            </a:endParaRPr>
          </a:p>
        </p:txBody>
      </p:sp>
      <p:sp>
        <p:nvSpPr>
          <p:cNvPr id="4" name="Title 1"/>
          <p:cNvSpPr txBox="1">
            <a:spLocks/>
          </p:cNvSpPr>
          <p:nvPr/>
        </p:nvSpPr>
        <p:spPr>
          <a:xfrm>
            <a:off x="457200" y="254019"/>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chemeClr val="accent5"/>
                </a:solidFill>
                <a:latin typeface="Arial"/>
              </a:rPr>
              <a:t>MOISTURIZER BENEFITS</a:t>
            </a:r>
          </a:p>
        </p:txBody>
      </p:sp>
      <p:sp>
        <p:nvSpPr>
          <p:cNvPr id="5" name="Rectangle 4"/>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6" name="Picture 5"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1901696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457" b="12469"/>
          <a:stretch/>
        </p:blipFill>
        <p:spPr>
          <a:xfrm>
            <a:off x="3067783" y="1066800"/>
            <a:ext cx="6704082" cy="6131886"/>
          </a:xfrm>
          <a:prstGeom prst="rect">
            <a:avLst/>
          </a:prstGeom>
        </p:spPr>
      </p:pic>
      <p:sp>
        <p:nvSpPr>
          <p:cNvPr id="4" name="Text Placeholder 2"/>
          <p:cNvSpPr txBox="1">
            <a:spLocks/>
          </p:cNvSpPr>
          <p:nvPr/>
        </p:nvSpPr>
        <p:spPr>
          <a:xfrm>
            <a:off x="620491" y="2125015"/>
            <a:ext cx="4268788" cy="533400"/>
          </a:xfrm>
          <a:prstGeom prst="rect">
            <a:avLst/>
          </a:prstGeom>
        </p:spPr>
        <p:txBody>
          <a:bodyPr vert="horz" lIns="0" tIns="65311" rIns="130622" bIns="65311" rtlCol="0">
            <a:normAutofit/>
          </a:bodyPr>
          <a:lst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a:buNone/>
            </a:pPr>
            <a:r>
              <a:rPr lang="en-US" sz="2200" dirty="0">
                <a:solidFill>
                  <a:schemeClr val="tx1">
                    <a:lumMod val="50000"/>
                    <a:lumOff val="50000"/>
                  </a:schemeClr>
                </a:solidFill>
                <a:latin typeface="Arial"/>
                <a:cs typeface="Arial"/>
              </a:rPr>
              <a:t>Day Moisturizer</a:t>
            </a:r>
          </a:p>
        </p:txBody>
      </p:sp>
      <p:sp>
        <p:nvSpPr>
          <p:cNvPr id="5" name="Content Placeholder 3"/>
          <p:cNvSpPr>
            <a:spLocks noGrp="1"/>
          </p:cNvSpPr>
          <p:nvPr>
            <p:ph sz="half" idx="4294967295"/>
          </p:nvPr>
        </p:nvSpPr>
        <p:spPr>
          <a:xfrm>
            <a:off x="620491" y="2658414"/>
            <a:ext cx="4040188" cy="2895600"/>
          </a:xfrm>
          <a:prstGeom prst="rect">
            <a:avLst/>
          </a:prstGeom>
        </p:spPr>
        <p:txBody>
          <a:bodyPr lIns="0">
            <a:normAutofit fontScale="92500"/>
          </a:bodyPr>
          <a:lstStyle/>
          <a:p>
            <a:pPr>
              <a:lnSpc>
                <a:spcPts val="2400"/>
              </a:lnSpc>
            </a:pPr>
            <a:r>
              <a:rPr lang="en-US" sz="2200" dirty="0">
                <a:solidFill>
                  <a:schemeClr val="tx1">
                    <a:lumMod val="50000"/>
                    <a:lumOff val="50000"/>
                  </a:schemeClr>
                </a:solidFill>
                <a:cs typeface="Arial"/>
              </a:rPr>
              <a:t>Gel-Cream</a:t>
            </a:r>
          </a:p>
          <a:p>
            <a:pPr>
              <a:lnSpc>
                <a:spcPts val="2400"/>
              </a:lnSpc>
            </a:pPr>
            <a:r>
              <a:rPr lang="en-US" sz="2200" dirty="0">
                <a:solidFill>
                  <a:srgbClr val="7F7F7F"/>
                </a:solidFill>
                <a:cs typeface="Arial"/>
              </a:rPr>
              <a:t>Ultra-Light Lotion</a:t>
            </a:r>
          </a:p>
          <a:p>
            <a:pPr>
              <a:lnSpc>
                <a:spcPts val="2400"/>
              </a:lnSpc>
            </a:pPr>
            <a:r>
              <a:rPr lang="en-US" sz="2200" dirty="0">
                <a:solidFill>
                  <a:srgbClr val="7F7F7F"/>
                </a:solidFill>
                <a:cs typeface="Arial"/>
              </a:rPr>
              <a:t>Light Lotion SPF 25</a:t>
            </a:r>
          </a:p>
          <a:p>
            <a:pPr>
              <a:lnSpc>
                <a:spcPts val="2400"/>
              </a:lnSpc>
            </a:pPr>
            <a:r>
              <a:rPr lang="en-US" sz="2200" dirty="0">
                <a:solidFill>
                  <a:srgbClr val="7F7F7F"/>
                </a:solidFill>
                <a:cs typeface="Arial"/>
              </a:rPr>
              <a:t>Medium Lotion SPF 25</a:t>
            </a:r>
          </a:p>
          <a:p>
            <a:pPr>
              <a:lnSpc>
                <a:spcPts val="2400"/>
              </a:lnSpc>
            </a:pPr>
            <a:r>
              <a:rPr lang="en-US" sz="2200" dirty="0">
                <a:solidFill>
                  <a:schemeClr val="tx1">
                    <a:lumMod val="50000"/>
                    <a:lumOff val="50000"/>
                  </a:schemeClr>
                </a:solidFill>
                <a:cs typeface="Arial"/>
              </a:rPr>
              <a:t>Medium Cream</a:t>
            </a:r>
          </a:p>
          <a:p>
            <a:pPr>
              <a:lnSpc>
                <a:spcPts val="2400"/>
              </a:lnSpc>
            </a:pPr>
            <a:r>
              <a:rPr lang="en-US" sz="2200" dirty="0">
                <a:solidFill>
                  <a:srgbClr val="7F7F7F"/>
                </a:solidFill>
                <a:cs typeface="Arial"/>
              </a:rPr>
              <a:t>Inorganic Medium Cream SPF 20</a:t>
            </a:r>
          </a:p>
          <a:p>
            <a:pPr>
              <a:lnSpc>
                <a:spcPts val="2400"/>
              </a:lnSpc>
            </a:pPr>
            <a:r>
              <a:rPr lang="en-US" sz="2200" dirty="0">
                <a:solidFill>
                  <a:srgbClr val="7F7F7F"/>
                </a:solidFill>
                <a:cs typeface="Arial"/>
              </a:rPr>
              <a:t>Rich Cream </a:t>
            </a:r>
            <a:r>
              <a:rPr lang="en-US" sz="2200" dirty="0">
                <a:solidFill>
                  <a:schemeClr val="tx1">
                    <a:lumMod val="50000"/>
                    <a:lumOff val="50000"/>
                  </a:schemeClr>
                </a:solidFill>
                <a:cs typeface="Arial"/>
              </a:rPr>
              <a:t>SPF 25</a:t>
            </a:r>
          </a:p>
        </p:txBody>
      </p:sp>
      <p:sp>
        <p:nvSpPr>
          <p:cNvPr id="6" name="Text Placeholder 4"/>
          <p:cNvSpPr txBox="1">
            <a:spLocks/>
          </p:cNvSpPr>
          <p:nvPr/>
        </p:nvSpPr>
        <p:spPr>
          <a:xfrm>
            <a:off x="9201795" y="1777355"/>
            <a:ext cx="4041775" cy="979488"/>
          </a:xfrm>
          <a:prstGeom prst="rect">
            <a:avLst/>
          </a:prstGeom>
        </p:spPr>
        <p:txBody>
          <a:bodyPr>
            <a:normAutofit/>
          </a:bodyPr>
          <a:lst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endParaRPr lang="en-US" sz="2200" dirty="0">
              <a:solidFill>
                <a:srgbClr val="7F7F7F"/>
              </a:solidFill>
              <a:latin typeface="Arial"/>
              <a:cs typeface="Arial"/>
            </a:endParaRPr>
          </a:p>
          <a:p>
            <a:pPr marL="0" indent="0">
              <a:buNone/>
            </a:pPr>
            <a:r>
              <a:rPr lang="en-US" sz="2200" dirty="0">
                <a:solidFill>
                  <a:srgbClr val="7F7F7F"/>
                </a:solidFill>
                <a:latin typeface="Arial"/>
                <a:cs typeface="Arial"/>
              </a:rPr>
              <a:t>Night Moisturizer</a:t>
            </a:r>
          </a:p>
        </p:txBody>
      </p:sp>
      <p:sp>
        <p:nvSpPr>
          <p:cNvPr id="7" name="Content Placeholder 5"/>
          <p:cNvSpPr>
            <a:spLocks noGrp="1"/>
          </p:cNvSpPr>
          <p:nvPr>
            <p:ph sz="quarter" idx="4294967295"/>
          </p:nvPr>
        </p:nvSpPr>
        <p:spPr>
          <a:xfrm>
            <a:off x="9277995" y="2731671"/>
            <a:ext cx="4041775" cy="2579688"/>
          </a:xfrm>
          <a:prstGeom prst="rect">
            <a:avLst/>
          </a:prstGeom>
        </p:spPr>
        <p:txBody>
          <a:bodyPr>
            <a:normAutofit/>
          </a:bodyPr>
          <a:lstStyle/>
          <a:p>
            <a:pPr>
              <a:lnSpc>
                <a:spcPts val="2400"/>
              </a:lnSpc>
            </a:pPr>
            <a:r>
              <a:rPr lang="en-US" sz="2200" dirty="0">
                <a:solidFill>
                  <a:schemeClr val="tx1">
                    <a:lumMod val="50000"/>
                    <a:lumOff val="50000"/>
                  </a:schemeClr>
                </a:solidFill>
                <a:cs typeface="Arial"/>
              </a:rPr>
              <a:t>Gel-Cream</a:t>
            </a:r>
          </a:p>
          <a:p>
            <a:pPr>
              <a:lnSpc>
                <a:spcPts val="2400"/>
              </a:lnSpc>
            </a:pPr>
            <a:r>
              <a:rPr lang="en-US" sz="2200" dirty="0">
                <a:solidFill>
                  <a:schemeClr val="tx1">
                    <a:lumMod val="50000"/>
                    <a:lumOff val="50000"/>
                  </a:schemeClr>
                </a:solidFill>
                <a:cs typeface="Arial"/>
              </a:rPr>
              <a:t>Ultra-Light Lotion  </a:t>
            </a:r>
          </a:p>
          <a:p>
            <a:pPr>
              <a:lnSpc>
                <a:spcPts val="2400"/>
              </a:lnSpc>
            </a:pPr>
            <a:r>
              <a:rPr lang="en-US" sz="2200" dirty="0">
                <a:solidFill>
                  <a:schemeClr val="tx1">
                    <a:lumMod val="50000"/>
                    <a:lumOff val="50000"/>
                  </a:schemeClr>
                </a:solidFill>
                <a:cs typeface="Arial"/>
              </a:rPr>
              <a:t>Medium Cream </a:t>
            </a:r>
          </a:p>
          <a:p>
            <a:pPr>
              <a:lnSpc>
                <a:spcPts val="2400"/>
              </a:lnSpc>
            </a:pPr>
            <a:r>
              <a:rPr lang="en-US" sz="2200" dirty="0">
                <a:solidFill>
                  <a:schemeClr val="tx1">
                    <a:lumMod val="50000"/>
                    <a:lumOff val="50000"/>
                  </a:schemeClr>
                </a:solidFill>
                <a:cs typeface="Arial"/>
              </a:rPr>
              <a:t>Intense Cream </a:t>
            </a:r>
          </a:p>
        </p:txBody>
      </p:sp>
      <p:sp>
        <p:nvSpPr>
          <p:cNvPr id="10" name="Title 1"/>
          <p:cNvSpPr txBox="1">
            <a:spLocks/>
          </p:cNvSpPr>
          <p:nvPr/>
        </p:nvSpPr>
        <p:spPr>
          <a:xfrm>
            <a:off x="457200" y="1"/>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DAY AND NIGHT MOISTURIZERS</a:t>
            </a:r>
          </a:p>
        </p:txBody>
      </p:sp>
      <p:sp>
        <p:nvSpPr>
          <p:cNvPr id="11" name="Rectangle 10"/>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12" name="Picture 11"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25896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7474433_full.blue.jpg"/>
          <p:cNvPicPr>
            <a:picLocks noChangeAspect="1"/>
          </p:cNvPicPr>
          <p:nvPr/>
        </p:nvPicPr>
        <p:blipFill rotWithShape="1">
          <a:blip r:embed="rId2" cstate="print">
            <a:extLst>
              <a:ext uri="{28A0092B-C50C-407E-A947-70E740481C1C}">
                <a14:useLocalDpi xmlns:a14="http://schemas.microsoft.com/office/drawing/2010/main" val="0"/>
              </a:ext>
            </a:extLst>
          </a:blip>
          <a:srcRect t="10982" b="7390"/>
          <a:stretch/>
        </p:blipFill>
        <p:spPr>
          <a:xfrm>
            <a:off x="-1" y="-1"/>
            <a:ext cx="14630401" cy="8229599"/>
          </a:xfrm>
          <a:prstGeom prst="rect">
            <a:avLst/>
          </a:prstGeom>
        </p:spPr>
      </p:pic>
      <p:sp>
        <p:nvSpPr>
          <p:cNvPr id="5" name="Title 1"/>
          <p:cNvSpPr txBox="1">
            <a:spLocks/>
          </p:cNvSpPr>
          <p:nvPr/>
        </p:nvSpPr>
        <p:spPr>
          <a:xfrm>
            <a:off x="592664" y="-101597"/>
            <a:ext cx="9658704" cy="1188719"/>
          </a:xfrm>
          <a:prstGeom prst="rect">
            <a:avLst/>
          </a:prstGeom>
        </p:spPr>
        <p:txBody>
          <a:bodyPr vert="horz" lIns="0" tIns="65311" rIns="130622" bIns="65311" rtlCol="0" anchor="ctr">
            <a:normAutofit/>
          </a:bodyPr>
          <a:lstStyle>
            <a:lvl1pPr algn="ctr" defTabSz="653110" rtl="0" eaLnBrk="1" latinLnBrk="0" hangingPunct="1">
              <a:spcBef>
                <a:spcPct val="0"/>
              </a:spcBef>
              <a:buNone/>
              <a:defRPr sz="6300" kern="1200">
                <a:solidFill>
                  <a:schemeClr val="tx1"/>
                </a:solidFill>
                <a:latin typeface="+mj-lt"/>
                <a:ea typeface="+mj-ea"/>
                <a:cs typeface="+mj-cs"/>
              </a:defRPr>
            </a:lvl1pPr>
          </a:lstStyle>
          <a:p>
            <a:pPr algn="l"/>
            <a:r>
              <a:rPr lang="en-US" sz="2500" dirty="0">
                <a:solidFill>
                  <a:srgbClr val="4BACC6"/>
                </a:solidFill>
              </a:rPr>
              <a:t>OUR DESIRE FOR INDIVIDUALITY</a:t>
            </a:r>
          </a:p>
        </p:txBody>
      </p:sp>
      <p:sp>
        <p:nvSpPr>
          <p:cNvPr id="6" name="Rectangle 5"/>
          <p:cNvSpPr/>
          <p:nvPr/>
        </p:nvSpPr>
        <p:spPr>
          <a:xfrm>
            <a:off x="592663" y="736602"/>
            <a:ext cx="10058399" cy="7540526"/>
          </a:xfrm>
          <a:prstGeom prst="rect">
            <a:avLst/>
          </a:prstGeom>
        </p:spPr>
        <p:txBody>
          <a:bodyPr wrap="square" lIns="0">
            <a:spAutoFit/>
          </a:bodyPr>
          <a:lstStyle/>
          <a:p>
            <a:r>
              <a:rPr lang="en-US" sz="2200" dirty="0">
                <a:solidFill>
                  <a:schemeClr val="tx1">
                    <a:lumMod val="50000"/>
                    <a:lumOff val="50000"/>
                  </a:schemeClr>
                </a:solidFill>
                <a:latin typeface="Arial"/>
              </a:rPr>
              <a:t>Around the world, people are challenging and changing stereotypes </a:t>
            </a:r>
            <a:br>
              <a:rPr lang="en-US" sz="2200" dirty="0">
                <a:solidFill>
                  <a:schemeClr val="tx1">
                    <a:lumMod val="50000"/>
                    <a:lumOff val="50000"/>
                  </a:schemeClr>
                </a:solidFill>
                <a:latin typeface="Arial"/>
              </a:rPr>
            </a:br>
            <a:r>
              <a:rPr lang="en-US" sz="2200" dirty="0">
                <a:solidFill>
                  <a:schemeClr val="tx1">
                    <a:lumMod val="50000"/>
                    <a:lumOff val="50000"/>
                  </a:schemeClr>
                </a:solidFill>
                <a:latin typeface="Arial"/>
              </a:rPr>
              <a:t>and generalizations of aging, </a:t>
            </a:r>
            <a:r>
              <a:rPr lang="en-US" sz="2200" dirty="0">
                <a:solidFill>
                  <a:schemeClr val="tx1">
                    <a:lumMod val="50000"/>
                    <a:lumOff val="50000"/>
                  </a:schemeClr>
                </a:solidFill>
                <a:latin typeface="Arial"/>
                <a:cs typeface="Arial"/>
              </a:rPr>
              <a:t>redefining ideals of youthfulness.</a:t>
            </a:r>
            <a:r>
              <a:rPr lang="en-US" sz="2200" dirty="0">
                <a:solidFill>
                  <a:schemeClr val="tx1">
                    <a:lumMod val="50000"/>
                    <a:lumOff val="50000"/>
                  </a:schemeClr>
                </a:solidFill>
                <a:latin typeface="Arial"/>
              </a:rPr>
              <a:t> </a:t>
            </a: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endParaRPr lang="en-US" sz="2200" dirty="0">
              <a:solidFill>
                <a:schemeClr val="tx1">
                  <a:lumMod val="50000"/>
                  <a:lumOff val="50000"/>
                </a:schemeClr>
              </a:solidFill>
              <a:latin typeface="Arial"/>
            </a:endParaRPr>
          </a:p>
          <a:p>
            <a:pPr marL="285750" indent="-285750">
              <a:buFont typeface="Arial" panose="020B0604020202020204" pitchFamily="34" charset="0"/>
              <a:buChar char="•"/>
            </a:pPr>
            <a:r>
              <a:rPr lang="en-US" sz="2200" dirty="0">
                <a:solidFill>
                  <a:schemeClr val="tx1">
                    <a:lumMod val="50000"/>
                    <a:lumOff val="50000"/>
                  </a:schemeClr>
                </a:solidFill>
                <a:latin typeface="Arial"/>
              </a:rPr>
              <a:t>People are seeking to </a:t>
            </a:r>
            <a:r>
              <a:rPr lang="en-US" sz="2200" dirty="0">
                <a:solidFill>
                  <a:schemeClr val="tx1">
                    <a:lumMod val="50000"/>
                    <a:lumOff val="50000"/>
                  </a:schemeClr>
                </a:solidFill>
                <a:latin typeface="Arial"/>
                <a:cs typeface="Arial"/>
              </a:rPr>
              <a:t>celebrate their individuality</a:t>
            </a:r>
            <a:r>
              <a:rPr lang="en-US" sz="2200" dirty="0">
                <a:solidFill>
                  <a:schemeClr val="tx1">
                    <a:lumMod val="50000"/>
                    <a:lumOff val="50000"/>
                  </a:schemeClr>
                </a:solidFill>
                <a:latin typeface="Arial"/>
              </a:rPr>
              <a:t>, focusing on becoming their personal best and expressing youth on their own terms. </a:t>
            </a:r>
          </a:p>
          <a:p>
            <a:pPr marL="285750" indent="-285750">
              <a:buFont typeface="Arial" panose="020B0604020202020204" pitchFamily="34" charset="0"/>
              <a:buChar char="•"/>
            </a:pPr>
            <a:r>
              <a:rPr lang="en-US" sz="2200" dirty="0">
                <a:solidFill>
                  <a:schemeClr val="tx1">
                    <a:lumMod val="50000"/>
                    <a:lumOff val="50000"/>
                  </a:schemeClr>
                </a:solidFill>
                <a:latin typeface="Arial"/>
              </a:rPr>
              <a:t>People have the </a:t>
            </a:r>
            <a:r>
              <a:rPr lang="en-US" sz="2200" dirty="0">
                <a:solidFill>
                  <a:schemeClr val="tx1">
                    <a:lumMod val="50000"/>
                    <a:lumOff val="50000"/>
                  </a:schemeClr>
                </a:solidFill>
                <a:latin typeface="Arial"/>
                <a:cs typeface="Arial"/>
              </a:rPr>
              <a:t>power to customize their lives </a:t>
            </a:r>
            <a:r>
              <a:rPr lang="en-US" sz="2200" dirty="0">
                <a:solidFill>
                  <a:schemeClr val="tx1">
                    <a:lumMod val="50000"/>
                    <a:lumOff val="50000"/>
                  </a:schemeClr>
                </a:solidFill>
                <a:latin typeface="Arial"/>
              </a:rPr>
              <a:t>to help them become their personal best.</a:t>
            </a:r>
          </a:p>
        </p:txBody>
      </p:sp>
      <p:pic>
        <p:nvPicPr>
          <p:cNvPr id="7" name="Picture 6"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1066716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pdated ageLOC Me complementary products ch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485" y="236807"/>
            <a:ext cx="11227212" cy="7832939"/>
          </a:xfrm>
          <a:prstGeom prst="rect">
            <a:avLst/>
          </a:prstGeom>
        </p:spPr>
      </p:pic>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sp>
        <p:nvSpPr>
          <p:cNvPr id="7" name="Title 1"/>
          <p:cNvSpPr txBox="1">
            <a:spLocks/>
          </p:cNvSpPr>
          <p:nvPr/>
        </p:nvSpPr>
        <p:spPr>
          <a:xfrm>
            <a:off x="3151572" y="127830"/>
            <a:ext cx="9483255" cy="7471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000"/>
              </a:lnSpc>
            </a:pPr>
            <a:r>
              <a:rPr lang="en-US" sz="2800" dirty="0">
                <a:solidFill>
                  <a:srgbClr val="3BB0C9"/>
                </a:solidFill>
                <a:latin typeface="Arial"/>
                <a:cs typeface="Arial"/>
              </a:rPr>
              <a:t>Products compatible with ageLOC</a:t>
            </a:r>
            <a:r>
              <a:rPr lang="en-US" sz="2800" baseline="22000" dirty="0">
                <a:solidFill>
                  <a:srgbClr val="3BB0C9"/>
                </a:solidFill>
                <a:latin typeface="Arial"/>
                <a:cs typeface="Arial"/>
              </a:rPr>
              <a:t>®</a:t>
            </a:r>
            <a:r>
              <a:rPr lang="en-US" sz="2800" dirty="0">
                <a:solidFill>
                  <a:srgbClr val="3BB0C9"/>
                </a:solidFill>
                <a:latin typeface="Arial"/>
                <a:cs typeface="Arial"/>
              </a:rPr>
              <a:t> Me and suggested uses</a:t>
            </a:r>
          </a:p>
        </p:txBody>
      </p:sp>
    </p:spTree>
    <p:extLst>
      <p:ext uri="{BB962C8B-B14F-4D97-AF65-F5344CB8AC3E}">
        <p14:creationId xmlns:p14="http://schemas.microsoft.com/office/powerpoint/2010/main" val="378676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6333" y="2131081"/>
            <a:ext cx="184666" cy="492443"/>
          </a:xfrm>
          <a:prstGeom prst="rect">
            <a:avLst/>
          </a:prstGeom>
          <a:noFill/>
        </p:spPr>
        <p:txBody>
          <a:bodyPr wrap="none" rtlCol="0">
            <a:spAutoFit/>
          </a:bodyPr>
          <a:lstStyle/>
          <a:p>
            <a:endParaRPr lang="en-US" dirty="0"/>
          </a:p>
        </p:txBody>
      </p:sp>
      <p:pic>
        <p:nvPicPr>
          <p:cNvPr id="11" name="Picture 10" descr="RM15020007_V3-PRODUCT.jpg"/>
          <p:cNvPicPr>
            <a:picLocks noChangeAspect="1"/>
          </p:cNvPicPr>
          <p:nvPr/>
        </p:nvPicPr>
        <p:blipFill rotWithShape="1">
          <a:blip r:embed="rId2" cstate="print">
            <a:extLst>
              <a:ext uri="{28A0092B-C50C-407E-A947-70E740481C1C}">
                <a14:useLocalDpi xmlns:a14="http://schemas.microsoft.com/office/drawing/2010/main" val="0"/>
              </a:ext>
            </a:extLst>
          </a:blip>
          <a:srcRect l="26014" t="31923" r="22016" b="28042"/>
          <a:stretch/>
        </p:blipFill>
        <p:spPr>
          <a:xfrm>
            <a:off x="6558687" y="1295400"/>
            <a:ext cx="5984996" cy="6147484"/>
          </a:xfrm>
          <a:prstGeom prst="rect">
            <a:avLst/>
          </a:prstGeom>
        </p:spPr>
      </p:pic>
      <p:sp>
        <p:nvSpPr>
          <p:cNvPr id="12" name="Rectangle 11"/>
          <p:cNvSpPr/>
          <p:nvPr/>
        </p:nvSpPr>
        <p:spPr>
          <a:xfrm>
            <a:off x="457200" y="1219200"/>
            <a:ext cx="6219578" cy="2800766"/>
          </a:xfrm>
          <a:prstGeom prst="rect">
            <a:avLst/>
          </a:prstGeom>
        </p:spPr>
        <p:txBody>
          <a:bodyPr wrap="square" lIns="0">
            <a:spAutoFit/>
          </a:bodyPr>
          <a:lstStyle/>
          <a:p>
            <a:r>
              <a:rPr lang="en-US" sz="2200" b="1" dirty="0">
                <a:solidFill>
                  <a:schemeClr val="tx1">
                    <a:lumMod val="50000"/>
                    <a:lumOff val="50000"/>
                  </a:schemeClr>
                </a:solidFill>
                <a:latin typeface="Arial"/>
                <a:cs typeface="Arial"/>
              </a:rPr>
              <a:t>Keep it or change it up. </a:t>
            </a:r>
          </a:p>
          <a:p>
            <a:r>
              <a:rPr lang="en-US" sz="2200" dirty="0">
                <a:solidFill>
                  <a:schemeClr val="tx1">
                    <a:lumMod val="50000"/>
                    <a:lumOff val="50000"/>
                  </a:schemeClr>
                </a:solidFill>
                <a:latin typeface="Arial"/>
                <a:cs typeface="Arial"/>
              </a:rPr>
              <a:t>Retake the </a:t>
            </a:r>
            <a:r>
              <a:rPr lang="en-US" sz="2200" dirty="0" err="1">
                <a:solidFill>
                  <a:schemeClr val="tx1">
                    <a:lumMod val="50000"/>
                    <a:lumOff val="50000"/>
                  </a:schemeClr>
                </a:solidFill>
                <a:latin typeface="Arial"/>
                <a:cs typeface="Arial"/>
              </a:rPr>
              <a:t>ageLOC</a:t>
            </a:r>
            <a:r>
              <a:rPr lang="en-US" sz="2200" dirty="0">
                <a:solidFill>
                  <a:schemeClr val="tx1">
                    <a:lumMod val="50000"/>
                    <a:lumOff val="50000"/>
                  </a:schemeClr>
                </a:solidFill>
                <a:latin typeface="Arial"/>
                <a:cs typeface="Arial"/>
              </a:rPr>
              <a:t> Me skin assessment as your preferences or skin concerns change. You may find just the right combination for spring and summer, and then want to refine for fall and winter. There’s no limit to how many times you can take the assessment. </a:t>
            </a:r>
          </a:p>
          <a:p>
            <a:r>
              <a:rPr lang="en-US" sz="2200" dirty="0">
                <a:solidFill>
                  <a:schemeClr val="tx1">
                    <a:lumMod val="50000"/>
                    <a:lumOff val="50000"/>
                  </a:schemeClr>
                </a:solidFill>
                <a:latin typeface="Arial"/>
                <a:cs typeface="Arial"/>
              </a:rPr>
              <a:t> </a:t>
            </a:r>
          </a:p>
        </p:txBody>
      </p:sp>
      <p:sp>
        <p:nvSpPr>
          <p:cNvPr id="13" name="Title 1"/>
          <p:cNvSpPr txBox="1">
            <a:spLocks/>
          </p:cNvSpPr>
          <p:nvPr/>
        </p:nvSpPr>
        <p:spPr>
          <a:xfrm>
            <a:off x="457200" y="228600"/>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YOUR </a:t>
            </a:r>
            <a:r>
              <a:rPr lang="en-US" sz="2500" dirty="0">
                <a:solidFill>
                  <a:schemeClr val="accent5"/>
                </a:solidFill>
                <a:latin typeface="Arial"/>
                <a:cs typeface="Arial"/>
              </a:rPr>
              <a:t>AGELOC ME </a:t>
            </a:r>
            <a:r>
              <a:rPr lang="en-US" sz="2500" dirty="0">
                <a:solidFill>
                  <a:schemeClr val="accent5"/>
                </a:solidFill>
                <a:latin typeface="Arial"/>
              </a:rPr>
              <a:t>EXPERIENCE—STEP 4</a:t>
            </a:r>
          </a:p>
        </p:txBody>
      </p:sp>
      <p:sp>
        <p:nvSpPr>
          <p:cNvPr id="14" name="Rectangle 13"/>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15" name="Picture 1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128751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10" name="Title 1"/>
          <p:cNvSpPr txBox="1">
            <a:spLocks/>
          </p:cNvSpPr>
          <p:nvPr/>
        </p:nvSpPr>
        <p:spPr>
          <a:xfrm>
            <a:off x="685800" y="3048000"/>
            <a:ext cx="7772400" cy="1470025"/>
          </a:xfrm>
          <a:prstGeom prst="rect">
            <a:avLst/>
          </a:prstGeom>
        </p:spPr>
        <p:txBody>
          <a:bodyPr vert="horz" lIns="130622" tIns="65311" rIns="130622" bIns="65311" rtlCol="0" anchor="ctr">
            <a:normAutofit/>
          </a:bodyPr>
          <a:lstStyle>
            <a:lvl1pPr algn="ctr" defTabSz="653110" rtl="0" eaLnBrk="1" latinLnBrk="0" hangingPunct="1">
              <a:spcBef>
                <a:spcPct val="0"/>
              </a:spcBef>
              <a:buNone/>
              <a:defRPr sz="6300" kern="1200">
                <a:solidFill>
                  <a:schemeClr val="tx1"/>
                </a:solidFill>
                <a:latin typeface="+mj-lt"/>
                <a:ea typeface="+mj-ea"/>
                <a:cs typeface="+mj-cs"/>
              </a:defRPr>
            </a:lvl1pPr>
          </a:lstStyle>
          <a:p>
            <a:pPr algn="l"/>
            <a:r>
              <a:rPr lang="en-US" dirty="0">
                <a:solidFill>
                  <a:schemeClr val="tx1">
                    <a:lumMod val="50000"/>
                    <a:lumOff val="50000"/>
                  </a:schemeClr>
                </a:solidFill>
                <a:latin typeface="Arial"/>
                <a:cs typeface="Arial"/>
              </a:rPr>
              <a:t>APPENDIX</a:t>
            </a:r>
          </a:p>
        </p:txBody>
      </p:sp>
    </p:spTree>
    <p:extLst>
      <p:ext uri="{BB962C8B-B14F-4D97-AF65-F5344CB8AC3E}">
        <p14:creationId xmlns:p14="http://schemas.microsoft.com/office/powerpoint/2010/main" val="2187777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150200010_224-FULL clone.jpg"/>
          <p:cNvPicPr>
            <a:picLocks noChangeAspect="1"/>
          </p:cNvPicPr>
          <p:nvPr/>
        </p:nvPicPr>
        <p:blipFill rotWithShape="1">
          <a:blip r:embed="rId2" cstate="print">
            <a:extLst>
              <a:ext uri="{28A0092B-C50C-407E-A947-70E740481C1C}">
                <a14:useLocalDpi xmlns:a14="http://schemas.microsoft.com/office/drawing/2010/main" val="0"/>
              </a:ext>
            </a:extLst>
          </a:blip>
          <a:srcRect l="23208" t="27330" r="1023" b="8740"/>
          <a:stretch/>
        </p:blipFill>
        <p:spPr>
          <a:xfrm>
            <a:off x="0" y="23092"/>
            <a:ext cx="14630400" cy="8229601"/>
          </a:xfrm>
          <a:prstGeom prst="rect">
            <a:avLst/>
          </a:prstGeom>
        </p:spPr>
      </p:pic>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sp>
        <p:nvSpPr>
          <p:cNvPr id="7" name="TextBox 6"/>
          <p:cNvSpPr txBox="1"/>
          <p:nvPr/>
        </p:nvSpPr>
        <p:spPr>
          <a:xfrm>
            <a:off x="457200" y="990600"/>
            <a:ext cx="6019800" cy="4154983"/>
          </a:xfrm>
          <a:prstGeom prst="rect">
            <a:avLst/>
          </a:prstGeom>
          <a:noFill/>
        </p:spPr>
        <p:txBody>
          <a:bodyPr wrap="square" lIns="0" rtlCol="0">
            <a:spAutoFit/>
          </a:bodyPr>
          <a:lstStyle/>
          <a:p>
            <a:pPr marL="285750" indent="-285750">
              <a:buFont typeface="Arial"/>
              <a:buChar char="•"/>
            </a:pPr>
            <a:r>
              <a:rPr lang="en-US" sz="2200" dirty="0">
                <a:solidFill>
                  <a:schemeClr val="tx1">
                    <a:lumMod val="50000"/>
                    <a:lumOff val="50000"/>
                  </a:schemeClr>
                </a:solidFill>
                <a:latin typeface="Arial"/>
              </a:rPr>
              <a:t>To trigger </a:t>
            </a:r>
            <a:r>
              <a:rPr lang="en-US" sz="2200" dirty="0" err="1">
                <a:solidFill>
                  <a:schemeClr val="tx1">
                    <a:lumMod val="50000"/>
                    <a:lumOff val="50000"/>
                  </a:schemeClr>
                </a:solidFill>
                <a:latin typeface="Arial"/>
              </a:rPr>
              <a:t>ageLOC</a:t>
            </a:r>
            <a:r>
              <a:rPr lang="en-US" sz="2200" dirty="0">
                <a:solidFill>
                  <a:schemeClr val="tx1">
                    <a:lumMod val="50000"/>
                    <a:lumOff val="50000"/>
                  </a:schemeClr>
                </a:solidFill>
                <a:latin typeface="Arial"/>
              </a:rPr>
              <a:t> Me to deliver product, place hand in archway</a:t>
            </a:r>
          </a:p>
          <a:p>
            <a:pPr marL="285750" indent="-285750">
              <a:buFont typeface="Arial"/>
              <a:buChar char="•"/>
            </a:pPr>
            <a:r>
              <a:rPr lang="en-US" sz="2200" dirty="0">
                <a:solidFill>
                  <a:schemeClr val="tx1">
                    <a:lumMod val="50000"/>
                    <a:lumOff val="50000"/>
                  </a:schemeClr>
                </a:solidFill>
                <a:latin typeface="Arial"/>
              </a:rPr>
              <a:t>Use buttons on lid to select preferred delivery mode</a:t>
            </a:r>
          </a:p>
          <a:p>
            <a:pPr marL="742950" lvl="1" indent="-285750">
              <a:buFont typeface="Courier New"/>
              <a:buChar char="o"/>
            </a:pPr>
            <a:r>
              <a:rPr lang="en-US" sz="2200" dirty="0">
                <a:solidFill>
                  <a:schemeClr val="tx1">
                    <a:lumMod val="50000"/>
                    <a:lumOff val="50000"/>
                  </a:schemeClr>
                </a:solidFill>
                <a:latin typeface="Arial"/>
              </a:rPr>
              <a:t>Single delivery of one product only: </a:t>
            </a:r>
            <a:br>
              <a:rPr lang="en-US" sz="2200" dirty="0">
                <a:solidFill>
                  <a:schemeClr val="tx1">
                    <a:lumMod val="50000"/>
                    <a:lumOff val="50000"/>
                  </a:schemeClr>
                </a:solidFill>
                <a:latin typeface="Arial"/>
              </a:rPr>
            </a:br>
            <a:r>
              <a:rPr lang="en-US" sz="2200" dirty="0">
                <a:solidFill>
                  <a:schemeClr val="tx1">
                    <a:lumMod val="50000"/>
                    <a:lumOff val="50000"/>
                  </a:schemeClr>
                </a:solidFill>
                <a:latin typeface="Arial"/>
              </a:rPr>
              <a:t>serum or moisturizer</a:t>
            </a:r>
          </a:p>
          <a:p>
            <a:pPr marL="742950" lvl="1" indent="-285750">
              <a:buFont typeface="Courier New"/>
              <a:buChar char="o"/>
            </a:pPr>
            <a:r>
              <a:rPr lang="en-US" sz="2200" dirty="0">
                <a:solidFill>
                  <a:schemeClr val="tx1">
                    <a:lumMod val="50000"/>
                    <a:lumOff val="50000"/>
                  </a:schemeClr>
                </a:solidFill>
                <a:latin typeface="Arial"/>
              </a:rPr>
              <a:t>Multiple day or night regimen delivery </a:t>
            </a:r>
            <a:br>
              <a:rPr lang="en-US" sz="2200" dirty="0">
                <a:solidFill>
                  <a:schemeClr val="tx1">
                    <a:lumMod val="50000"/>
                    <a:lumOff val="50000"/>
                  </a:schemeClr>
                </a:solidFill>
                <a:latin typeface="Arial"/>
              </a:rPr>
            </a:br>
            <a:r>
              <a:rPr lang="en-US" sz="2200" dirty="0">
                <a:solidFill>
                  <a:schemeClr val="tx1">
                    <a:lumMod val="50000"/>
                    <a:lumOff val="50000"/>
                  </a:schemeClr>
                </a:solidFill>
                <a:latin typeface="Arial"/>
              </a:rPr>
              <a:t>within the same day</a:t>
            </a:r>
          </a:p>
          <a:p>
            <a:pPr marL="742950" lvl="1" indent="-285750">
              <a:buFont typeface="Courier New"/>
              <a:buChar char="o"/>
            </a:pPr>
            <a:r>
              <a:rPr lang="en-US" sz="2200" dirty="0">
                <a:solidFill>
                  <a:schemeClr val="tx1">
                    <a:lumMod val="50000"/>
                    <a:lumOff val="50000"/>
                  </a:schemeClr>
                </a:solidFill>
                <a:latin typeface="Arial"/>
              </a:rPr>
              <a:t>Remaining doses tracker</a:t>
            </a:r>
          </a:p>
          <a:p>
            <a:pPr marL="285750" indent="-285750">
              <a:buFont typeface="Arial"/>
              <a:buChar char="•"/>
            </a:pPr>
            <a:r>
              <a:rPr lang="en-US" sz="2200" dirty="0">
                <a:solidFill>
                  <a:schemeClr val="tx1">
                    <a:lumMod val="50000"/>
                    <a:lumOff val="50000"/>
                  </a:schemeClr>
                </a:solidFill>
                <a:latin typeface="Arial"/>
              </a:rPr>
              <a:t>Use products twice daily for 30 days</a:t>
            </a:r>
          </a:p>
          <a:p>
            <a:pPr marL="285750" indent="-285750">
              <a:buFont typeface="Arial"/>
              <a:buChar char="•"/>
            </a:pPr>
            <a:r>
              <a:rPr lang="en-US" sz="2200" dirty="0">
                <a:solidFill>
                  <a:schemeClr val="tx1">
                    <a:lumMod val="50000"/>
                    <a:lumOff val="50000"/>
                  </a:schemeClr>
                </a:solidFill>
                <a:latin typeface="Arial"/>
              </a:rPr>
              <a:t>The product sets contain a 30-day supply, making them an easy addition to ADR</a:t>
            </a:r>
          </a:p>
        </p:txBody>
      </p:sp>
      <p:sp>
        <p:nvSpPr>
          <p:cNvPr id="8" name="Title 1"/>
          <p:cNvSpPr txBox="1">
            <a:spLocks/>
          </p:cNvSpPr>
          <p:nvPr/>
        </p:nvSpPr>
        <p:spPr>
          <a:xfrm>
            <a:off x="457200" y="1"/>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chemeClr val="accent5"/>
                </a:solidFill>
                <a:latin typeface="Arial"/>
              </a:rPr>
              <a:t>USAGE TIPS</a:t>
            </a:r>
          </a:p>
        </p:txBody>
      </p:sp>
      <p:sp>
        <p:nvSpPr>
          <p:cNvPr id="2" name="TextBox 1"/>
          <p:cNvSpPr txBox="1"/>
          <p:nvPr/>
        </p:nvSpPr>
        <p:spPr>
          <a:xfrm>
            <a:off x="16024459" y="5819317"/>
            <a:ext cx="184666" cy="4924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52171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NG ageLOC Me Getting Started Guide.jpg"/>
          <p:cNvPicPr>
            <a:picLocks noChangeAspect="1"/>
          </p:cNvPicPr>
          <p:nvPr/>
        </p:nvPicPr>
        <p:blipFill rotWithShape="1">
          <a:blip r:embed="rId2">
            <a:extLst>
              <a:ext uri="{28A0092B-C50C-407E-A947-70E740481C1C}">
                <a14:useLocalDpi xmlns:a14="http://schemas.microsoft.com/office/drawing/2010/main" val="0"/>
              </a:ext>
            </a:extLst>
          </a:blip>
          <a:srcRect l="13597" t="70489" r="30717" b="10156"/>
          <a:stretch/>
        </p:blipFill>
        <p:spPr>
          <a:xfrm>
            <a:off x="7745757" y="3136539"/>
            <a:ext cx="4470650" cy="2736879"/>
          </a:xfrm>
          <a:prstGeom prst="rect">
            <a:avLst/>
          </a:prstGeom>
        </p:spPr>
      </p:pic>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10" name="Picture 9" descr="ENG ageLOC Me Getting Started Guide.jpg"/>
          <p:cNvPicPr>
            <a:picLocks noChangeAspect="1"/>
          </p:cNvPicPr>
          <p:nvPr/>
        </p:nvPicPr>
        <p:blipFill rotWithShape="1">
          <a:blip r:embed="rId2">
            <a:extLst>
              <a:ext uri="{28A0092B-C50C-407E-A947-70E740481C1C}">
                <a14:useLocalDpi xmlns:a14="http://schemas.microsoft.com/office/drawing/2010/main" val="0"/>
              </a:ext>
            </a:extLst>
          </a:blip>
          <a:srcRect l="13002" t="19363" r="9049" b="33532"/>
          <a:stretch/>
        </p:blipFill>
        <p:spPr>
          <a:xfrm>
            <a:off x="2054337" y="1501014"/>
            <a:ext cx="5644194" cy="6007930"/>
          </a:xfrm>
          <a:prstGeom prst="rect">
            <a:avLst/>
          </a:prstGeom>
        </p:spPr>
      </p:pic>
      <p:sp>
        <p:nvSpPr>
          <p:cNvPr id="12" name="Title 1"/>
          <p:cNvSpPr txBox="1">
            <a:spLocks/>
          </p:cNvSpPr>
          <p:nvPr/>
        </p:nvSpPr>
        <p:spPr>
          <a:xfrm>
            <a:off x="457200" y="252771"/>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chemeClr val="accent5"/>
                </a:solidFill>
                <a:latin typeface="Arial"/>
              </a:rPr>
              <a:t>COMPONENTS</a:t>
            </a:r>
          </a:p>
        </p:txBody>
      </p:sp>
    </p:spTree>
    <p:extLst>
      <p:ext uri="{BB962C8B-B14F-4D97-AF65-F5344CB8AC3E}">
        <p14:creationId xmlns:p14="http://schemas.microsoft.com/office/powerpoint/2010/main" val="4265636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6" name="Picture 5" descr="ENG ageLOC Me Getting Started Guide hires5.png"/>
          <p:cNvPicPr>
            <a:picLocks noChangeAspect="1"/>
          </p:cNvPicPr>
          <p:nvPr/>
        </p:nvPicPr>
        <p:blipFill rotWithShape="1">
          <a:blip r:embed="rId3">
            <a:extLst>
              <a:ext uri="{28A0092B-C50C-407E-A947-70E740481C1C}">
                <a14:useLocalDpi xmlns:a14="http://schemas.microsoft.com/office/drawing/2010/main" val="0"/>
              </a:ext>
            </a:extLst>
          </a:blip>
          <a:srcRect l="10897" t="23501" r="10897" b="11412"/>
          <a:stretch/>
        </p:blipFill>
        <p:spPr>
          <a:xfrm>
            <a:off x="6767698" y="997751"/>
            <a:ext cx="4430950" cy="6495564"/>
          </a:xfrm>
          <a:prstGeom prst="rect">
            <a:avLst/>
          </a:prstGeom>
        </p:spPr>
      </p:pic>
      <p:sp>
        <p:nvSpPr>
          <p:cNvPr id="7" name="Title 1"/>
          <p:cNvSpPr txBox="1">
            <a:spLocks/>
          </p:cNvSpPr>
          <p:nvPr/>
        </p:nvSpPr>
        <p:spPr>
          <a:xfrm>
            <a:off x="457200" y="69278"/>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rgbClr val="4BACC6"/>
                </a:solidFill>
                <a:latin typeface="Arial"/>
              </a:rPr>
              <a:t>CARTRIDGE SET</a:t>
            </a:r>
            <a:endParaRPr lang="en-US" sz="2500" dirty="0">
              <a:solidFill>
                <a:schemeClr val="accent5"/>
              </a:solidFill>
              <a:latin typeface="Arial"/>
            </a:endParaRPr>
          </a:p>
        </p:txBody>
      </p:sp>
    </p:spTree>
    <p:extLst>
      <p:ext uri="{BB962C8B-B14F-4D97-AF65-F5344CB8AC3E}">
        <p14:creationId xmlns:p14="http://schemas.microsoft.com/office/powerpoint/2010/main" val="1772357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6" name="Picture 5" descr="ENG ageLOC Me Getting Started Guide hires6.png"/>
          <p:cNvPicPr>
            <a:picLocks noChangeAspect="1"/>
          </p:cNvPicPr>
          <p:nvPr/>
        </p:nvPicPr>
        <p:blipFill rotWithShape="1">
          <a:blip r:embed="rId3">
            <a:extLst>
              <a:ext uri="{28A0092B-C50C-407E-A947-70E740481C1C}">
                <a14:useLocalDpi xmlns:a14="http://schemas.microsoft.com/office/drawing/2010/main" val="0"/>
              </a:ext>
            </a:extLst>
          </a:blip>
          <a:srcRect l="7654" t="16569" r="4793" b="21484"/>
          <a:stretch/>
        </p:blipFill>
        <p:spPr>
          <a:xfrm>
            <a:off x="4689599" y="990601"/>
            <a:ext cx="5262190" cy="6558120"/>
          </a:xfrm>
          <a:prstGeom prst="rect">
            <a:avLst/>
          </a:prstGeom>
        </p:spPr>
      </p:pic>
      <p:sp>
        <p:nvSpPr>
          <p:cNvPr id="7" name="Title 1"/>
          <p:cNvSpPr txBox="1">
            <a:spLocks/>
          </p:cNvSpPr>
          <p:nvPr/>
        </p:nvSpPr>
        <p:spPr>
          <a:xfrm>
            <a:off x="457200" y="1"/>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rgbClr val="4BACC6"/>
                </a:solidFill>
                <a:latin typeface="Arial"/>
              </a:rPr>
              <a:t>BUTTON SYMBOLS</a:t>
            </a:r>
            <a:endParaRPr lang="en-US" sz="2500" dirty="0">
              <a:solidFill>
                <a:schemeClr val="accent5"/>
              </a:solidFill>
              <a:latin typeface="Arial"/>
            </a:endParaRPr>
          </a:p>
        </p:txBody>
      </p:sp>
    </p:spTree>
    <p:extLst>
      <p:ext uri="{BB962C8B-B14F-4D97-AF65-F5344CB8AC3E}">
        <p14:creationId xmlns:p14="http://schemas.microsoft.com/office/powerpoint/2010/main" val="1050633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6" name="Picture 5" descr="ENG ageLOC Me Getting Started Guide hires7.png"/>
          <p:cNvPicPr>
            <a:picLocks noChangeAspect="1"/>
          </p:cNvPicPr>
          <p:nvPr/>
        </p:nvPicPr>
        <p:blipFill rotWithShape="1">
          <a:blip r:embed="rId3">
            <a:extLst>
              <a:ext uri="{28A0092B-C50C-407E-A947-70E740481C1C}">
                <a14:useLocalDpi xmlns:a14="http://schemas.microsoft.com/office/drawing/2010/main" val="0"/>
              </a:ext>
            </a:extLst>
          </a:blip>
          <a:srcRect l="13652" t="10224" r="9874" b="59736"/>
          <a:stretch/>
        </p:blipFill>
        <p:spPr>
          <a:xfrm>
            <a:off x="704259" y="1360027"/>
            <a:ext cx="8531739" cy="5903200"/>
          </a:xfrm>
          <a:prstGeom prst="rect">
            <a:avLst/>
          </a:prstGeom>
        </p:spPr>
      </p:pic>
      <p:sp>
        <p:nvSpPr>
          <p:cNvPr id="7" name="Title 1"/>
          <p:cNvSpPr txBox="1">
            <a:spLocks/>
          </p:cNvSpPr>
          <p:nvPr/>
        </p:nvSpPr>
        <p:spPr>
          <a:xfrm>
            <a:off x="549560" y="184690"/>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4BACC6"/>
                </a:solidFill>
                <a:latin typeface="Arial"/>
              </a:rPr>
              <a:t>INSTALLING THE BATTERIES</a:t>
            </a:r>
            <a:endParaRPr lang="en-US" sz="2500" dirty="0">
              <a:solidFill>
                <a:schemeClr val="accent5"/>
              </a:solidFill>
              <a:latin typeface="Arial"/>
            </a:endParaRPr>
          </a:p>
        </p:txBody>
      </p:sp>
    </p:spTree>
    <p:extLst>
      <p:ext uri="{BB962C8B-B14F-4D97-AF65-F5344CB8AC3E}">
        <p14:creationId xmlns:p14="http://schemas.microsoft.com/office/powerpoint/2010/main" val="1452765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6" name="Picture 5" descr="ENG ageLOC Me Getting Started Guide hires7.png"/>
          <p:cNvPicPr>
            <a:picLocks noChangeAspect="1"/>
          </p:cNvPicPr>
          <p:nvPr/>
        </p:nvPicPr>
        <p:blipFill rotWithShape="1">
          <a:blip r:embed="rId4">
            <a:extLst>
              <a:ext uri="{28A0092B-C50C-407E-A947-70E740481C1C}">
                <a14:useLocalDpi xmlns:a14="http://schemas.microsoft.com/office/drawing/2010/main" val="0"/>
              </a:ext>
            </a:extLst>
          </a:blip>
          <a:srcRect l="13391" t="43984" r="9338" b="41959"/>
          <a:stretch/>
        </p:blipFill>
        <p:spPr>
          <a:xfrm>
            <a:off x="955338" y="1640428"/>
            <a:ext cx="5590672" cy="1791378"/>
          </a:xfrm>
          <a:prstGeom prst="rect">
            <a:avLst/>
          </a:prstGeom>
        </p:spPr>
      </p:pic>
      <p:sp>
        <p:nvSpPr>
          <p:cNvPr id="7" name="Title 1"/>
          <p:cNvSpPr txBox="1">
            <a:spLocks/>
          </p:cNvSpPr>
          <p:nvPr/>
        </p:nvSpPr>
        <p:spPr>
          <a:xfrm>
            <a:off x="457200" y="69278"/>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4BACC6"/>
                </a:solidFill>
                <a:latin typeface="Arial"/>
              </a:rPr>
              <a:t>SELECTING LANGUAGE AND SETTING TIME</a:t>
            </a:r>
            <a:endParaRPr lang="en-US" sz="2500" dirty="0">
              <a:solidFill>
                <a:schemeClr val="accent5"/>
              </a:solidFill>
              <a:latin typeface="Arial"/>
            </a:endParaRPr>
          </a:p>
        </p:txBody>
      </p:sp>
      <p:pic>
        <p:nvPicPr>
          <p:cNvPr id="8" name="Picture 7" descr="ENG ageLOC Me Getting Started Guide hires7.png"/>
          <p:cNvPicPr>
            <a:picLocks noChangeAspect="1"/>
          </p:cNvPicPr>
          <p:nvPr/>
        </p:nvPicPr>
        <p:blipFill rotWithShape="1">
          <a:blip r:embed="rId4">
            <a:extLst>
              <a:ext uri="{28A0092B-C50C-407E-A947-70E740481C1C}">
                <a14:useLocalDpi xmlns:a14="http://schemas.microsoft.com/office/drawing/2010/main" val="0"/>
              </a:ext>
            </a:extLst>
          </a:blip>
          <a:srcRect l="13392" t="61979" r="9473" b="10140"/>
          <a:stretch/>
        </p:blipFill>
        <p:spPr>
          <a:xfrm>
            <a:off x="955338" y="3697828"/>
            <a:ext cx="5580830" cy="3553226"/>
          </a:xfrm>
          <a:prstGeom prst="rect">
            <a:avLst/>
          </a:prstGeom>
        </p:spPr>
      </p:pic>
    </p:spTree>
    <p:extLst>
      <p:ext uri="{BB962C8B-B14F-4D97-AF65-F5344CB8AC3E}">
        <p14:creationId xmlns:p14="http://schemas.microsoft.com/office/powerpoint/2010/main" val="1489495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sp>
        <p:nvSpPr>
          <p:cNvPr id="6" name="Rectangle 5"/>
          <p:cNvSpPr/>
          <p:nvPr/>
        </p:nvSpPr>
        <p:spPr>
          <a:xfrm>
            <a:off x="618829" y="1221524"/>
            <a:ext cx="9979480" cy="5401479"/>
          </a:xfrm>
          <a:prstGeom prst="rect">
            <a:avLst/>
          </a:prstGeom>
        </p:spPr>
        <p:txBody>
          <a:bodyPr wrap="square" lIns="0">
            <a:spAutoFit/>
          </a:bodyPr>
          <a:lstStyle/>
          <a:p>
            <a:r>
              <a:rPr lang="en-US" sz="3000" b="1" dirty="0">
                <a:solidFill>
                  <a:schemeClr val="tx1">
                    <a:lumMod val="50000"/>
                    <a:lumOff val="50000"/>
                  </a:schemeClr>
                </a:solidFill>
                <a:latin typeface="Arial"/>
              </a:rPr>
              <a:t>Modes </a:t>
            </a:r>
            <a:endParaRPr lang="en-US" sz="3000" dirty="0">
              <a:solidFill>
                <a:schemeClr val="tx1">
                  <a:lumMod val="50000"/>
                  <a:lumOff val="50000"/>
                </a:schemeClr>
              </a:solidFill>
              <a:latin typeface="Arial"/>
            </a:endParaRPr>
          </a:p>
          <a:p>
            <a:pPr>
              <a:lnSpc>
                <a:spcPct val="50000"/>
              </a:lnSpc>
            </a:pPr>
            <a:r>
              <a:rPr lang="en-US" sz="3000" dirty="0">
                <a:solidFill>
                  <a:schemeClr val="tx1">
                    <a:lumMod val="50000"/>
                    <a:lumOff val="50000"/>
                  </a:schemeClr>
                </a:solidFill>
                <a:latin typeface="Arial"/>
              </a:rPr>
              <a:t> </a:t>
            </a:r>
          </a:p>
          <a:p>
            <a:pPr marL="285750" lvl="0" indent="-285750">
              <a:buFont typeface="Arial"/>
              <a:buChar char="•"/>
            </a:pPr>
            <a:r>
              <a:rPr lang="en-US" sz="3000" b="1" dirty="0">
                <a:solidFill>
                  <a:schemeClr val="tx1">
                    <a:lumMod val="50000"/>
                    <a:lumOff val="50000"/>
                  </a:schemeClr>
                </a:solidFill>
                <a:latin typeface="Arial"/>
              </a:rPr>
              <a:t>Automatic Mode</a:t>
            </a:r>
            <a:r>
              <a:rPr lang="en-US" sz="3000" dirty="0">
                <a:solidFill>
                  <a:schemeClr val="tx1">
                    <a:lumMod val="50000"/>
                    <a:lumOff val="50000"/>
                  </a:schemeClr>
                </a:solidFill>
                <a:latin typeface="Arial"/>
              </a:rPr>
              <a:t>—device detects hand; automatically delivers product</a:t>
            </a:r>
          </a:p>
          <a:p>
            <a:pPr marL="285750" lvl="0" indent="-285750">
              <a:buFont typeface="Arial"/>
              <a:buChar char="•"/>
            </a:pPr>
            <a:r>
              <a:rPr lang="en-US" sz="3000" b="1" dirty="0">
                <a:solidFill>
                  <a:schemeClr val="tx1">
                    <a:lumMod val="50000"/>
                    <a:lumOff val="50000"/>
                  </a:schemeClr>
                </a:solidFill>
                <a:latin typeface="Arial"/>
              </a:rPr>
              <a:t>Semi-Automatic</a:t>
            </a:r>
            <a:r>
              <a:rPr lang="en-US" sz="3000" dirty="0">
                <a:solidFill>
                  <a:schemeClr val="tx1">
                    <a:lumMod val="50000"/>
                    <a:lumOff val="50000"/>
                  </a:schemeClr>
                </a:solidFill>
                <a:latin typeface="Arial"/>
              </a:rPr>
              <a:t>—device detects hand; asks if you are ready for product</a:t>
            </a:r>
          </a:p>
          <a:p>
            <a:r>
              <a:rPr lang="en-US" sz="3000" dirty="0">
                <a:solidFill>
                  <a:schemeClr val="tx1">
                    <a:lumMod val="50000"/>
                    <a:lumOff val="50000"/>
                  </a:schemeClr>
                </a:solidFill>
                <a:latin typeface="Arial"/>
              </a:rPr>
              <a:t>  </a:t>
            </a:r>
          </a:p>
          <a:p>
            <a:r>
              <a:rPr lang="en-US" sz="3000" b="1" dirty="0">
                <a:solidFill>
                  <a:schemeClr val="tx1">
                    <a:lumMod val="50000"/>
                    <a:lumOff val="50000"/>
                  </a:schemeClr>
                </a:solidFill>
                <a:latin typeface="Arial"/>
              </a:rPr>
              <a:t>Delivery Options</a:t>
            </a:r>
          </a:p>
          <a:p>
            <a:pPr marL="342900" indent="-342900">
              <a:buFont typeface="Arial"/>
              <a:buChar char="•"/>
            </a:pPr>
            <a:r>
              <a:rPr lang="en-US" sz="3000" b="1" dirty="0">
                <a:solidFill>
                  <a:schemeClr val="tx1">
                    <a:lumMod val="50000"/>
                    <a:lumOff val="50000"/>
                  </a:schemeClr>
                </a:solidFill>
                <a:latin typeface="Arial"/>
              </a:rPr>
              <a:t>Full Regimen—</a:t>
            </a:r>
            <a:r>
              <a:rPr lang="en-US" sz="3000" dirty="0">
                <a:solidFill>
                  <a:schemeClr val="tx1">
                    <a:lumMod val="50000"/>
                    <a:lumOff val="50000"/>
                  </a:schemeClr>
                </a:solidFill>
                <a:latin typeface="Arial"/>
              </a:rPr>
              <a:t>device</a:t>
            </a:r>
            <a:r>
              <a:rPr lang="en-US" sz="3000" b="1" dirty="0">
                <a:solidFill>
                  <a:schemeClr val="tx1">
                    <a:lumMod val="50000"/>
                    <a:lumOff val="50000"/>
                  </a:schemeClr>
                </a:solidFill>
                <a:latin typeface="Arial"/>
              </a:rPr>
              <a:t> </a:t>
            </a:r>
            <a:r>
              <a:rPr lang="en-US" sz="3000" dirty="0">
                <a:solidFill>
                  <a:schemeClr val="tx1">
                    <a:lumMod val="50000"/>
                    <a:lumOff val="50000"/>
                  </a:schemeClr>
                </a:solidFill>
                <a:latin typeface="Arial"/>
              </a:rPr>
              <a:t>delivers precise doses of your serum and moisturizer, morning and night</a:t>
            </a:r>
          </a:p>
          <a:p>
            <a:pPr marL="342900" indent="-342900">
              <a:buFont typeface="Arial"/>
              <a:buChar char="•"/>
            </a:pPr>
            <a:r>
              <a:rPr lang="en-US" sz="3000" b="1" dirty="0">
                <a:solidFill>
                  <a:schemeClr val="tx1">
                    <a:lumMod val="50000"/>
                    <a:lumOff val="50000"/>
                  </a:schemeClr>
                </a:solidFill>
                <a:latin typeface="Arial"/>
              </a:rPr>
              <a:t>Single Dose</a:t>
            </a:r>
            <a:r>
              <a:rPr lang="en-US" sz="3000" dirty="0">
                <a:solidFill>
                  <a:schemeClr val="tx1">
                    <a:lumMod val="50000"/>
                    <a:lumOff val="50000"/>
                  </a:schemeClr>
                </a:solidFill>
                <a:latin typeface="Arial"/>
              </a:rPr>
              <a:t>—you can choose to have the device deliver a single dose of either serum or moisturizer</a:t>
            </a:r>
          </a:p>
        </p:txBody>
      </p:sp>
      <p:sp>
        <p:nvSpPr>
          <p:cNvPr id="7" name="Title 1"/>
          <p:cNvSpPr txBox="1">
            <a:spLocks/>
          </p:cNvSpPr>
          <p:nvPr/>
        </p:nvSpPr>
        <p:spPr>
          <a:xfrm>
            <a:off x="618830" y="277111"/>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4BACC6"/>
                </a:solidFill>
                <a:latin typeface="Arial"/>
              </a:rPr>
              <a:t>MODE AND DELIVERY OPTIONS</a:t>
            </a:r>
            <a:endParaRPr lang="en-US" sz="2500" dirty="0">
              <a:solidFill>
                <a:schemeClr val="accent5"/>
              </a:solidFill>
              <a:latin typeface="Arial"/>
            </a:endParaRPr>
          </a:p>
        </p:txBody>
      </p:sp>
    </p:spTree>
    <p:extLst>
      <p:ext uri="{BB962C8B-B14F-4D97-AF65-F5344CB8AC3E}">
        <p14:creationId xmlns:p14="http://schemas.microsoft.com/office/powerpoint/2010/main" val="355095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1299" y="152400"/>
            <a:ext cx="9644742" cy="1229231"/>
          </a:xfrm>
          <a:prstGeom prst="rect">
            <a:avLst/>
          </a:prstGeom>
        </p:spPr>
        <p:txBody>
          <a:bodyPr vert="horz" lIns="0" tIns="65311" rIns="0" bIns="65311" rtlCol="0" anchor="ctr">
            <a:normAutofit/>
          </a:bodyPr>
          <a:lstStyle>
            <a:lvl1pPr algn="ctr" defTabSz="653110" rtl="0" eaLnBrk="1" latinLnBrk="0" hangingPunct="1">
              <a:spcBef>
                <a:spcPct val="0"/>
              </a:spcBef>
              <a:buNone/>
              <a:defRPr sz="6300" kern="1200">
                <a:solidFill>
                  <a:schemeClr val="tx1"/>
                </a:solidFill>
                <a:latin typeface="+mj-lt"/>
                <a:ea typeface="+mj-ea"/>
                <a:cs typeface="+mj-cs"/>
              </a:defRPr>
            </a:lvl1pPr>
          </a:lstStyle>
          <a:p>
            <a:pPr algn="l"/>
            <a:r>
              <a:rPr lang="en-US" sz="2500">
                <a:solidFill>
                  <a:schemeClr val="accent5"/>
                </a:solidFill>
              </a:rPr>
              <a:t>OUR DESIRE FOR CUSTOMIZATION</a:t>
            </a:r>
            <a:endParaRPr lang="en-US" sz="2500" dirty="0">
              <a:solidFill>
                <a:schemeClr val="accent5"/>
              </a:solidFill>
            </a:endParaRPr>
          </a:p>
        </p:txBody>
      </p:sp>
      <p:sp>
        <p:nvSpPr>
          <p:cNvPr id="5" name="Rectangle 4"/>
          <p:cNvSpPr/>
          <p:nvPr/>
        </p:nvSpPr>
        <p:spPr>
          <a:xfrm>
            <a:off x="831298" y="1066798"/>
            <a:ext cx="9328426" cy="1785104"/>
          </a:xfrm>
          <a:prstGeom prst="rect">
            <a:avLst/>
          </a:prstGeom>
        </p:spPr>
        <p:txBody>
          <a:bodyPr wrap="square" lIns="0">
            <a:spAutoFit/>
          </a:bodyPr>
          <a:lstStyle/>
          <a:p>
            <a:pPr marL="164592" indent="-164592">
              <a:buFont typeface="Arial" panose="020B0604020202020204" pitchFamily="34" charset="0"/>
              <a:buChar char="•"/>
            </a:pPr>
            <a:r>
              <a:rPr lang="en-US" sz="2200" dirty="0">
                <a:solidFill>
                  <a:schemeClr val="tx1">
                    <a:lumMod val="50000"/>
                    <a:lumOff val="50000"/>
                  </a:schemeClr>
                </a:solidFill>
                <a:latin typeface="Arial"/>
              </a:rPr>
              <a:t>Customization is 30% of what draws a customer to a brand.</a:t>
            </a:r>
            <a:r>
              <a:rPr lang="en-US" sz="2200" baseline="30000" dirty="0">
                <a:solidFill>
                  <a:schemeClr val="tx1">
                    <a:lumMod val="50000"/>
                    <a:lumOff val="50000"/>
                  </a:schemeClr>
                </a:solidFill>
                <a:latin typeface="Arial"/>
              </a:rPr>
              <a:t>1</a:t>
            </a:r>
            <a:r>
              <a:rPr lang="en-US" sz="2200" dirty="0">
                <a:solidFill>
                  <a:schemeClr val="tx1">
                    <a:lumMod val="50000"/>
                    <a:lumOff val="50000"/>
                  </a:schemeClr>
                </a:solidFill>
                <a:latin typeface="Arial"/>
              </a:rPr>
              <a:t> </a:t>
            </a:r>
          </a:p>
          <a:p>
            <a:pPr marL="164592" indent="-164592">
              <a:buFont typeface="Arial" panose="020B0604020202020204" pitchFamily="34" charset="0"/>
              <a:buChar char="•"/>
            </a:pPr>
            <a:r>
              <a:rPr lang="en-US" sz="2200" dirty="0">
                <a:solidFill>
                  <a:schemeClr val="tx1">
                    <a:lumMod val="50000"/>
                    <a:lumOff val="50000"/>
                  </a:schemeClr>
                </a:solidFill>
                <a:latin typeface="Arial"/>
              </a:rPr>
              <a:t>46% of shoppers will buy more from a brand that customizes the shopping experience.</a:t>
            </a:r>
            <a:r>
              <a:rPr lang="en-US" sz="2200" baseline="30000" dirty="0">
                <a:solidFill>
                  <a:schemeClr val="tx1">
                    <a:lumMod val="50000"/>
                    <a:lumOff val="50000"/>
                  </a:schemeClr>
                </a:solidFill>
                <a:latin typeface="Arial"/>
              </a:rPr>
              <a:t>2</a:t>
            </a:r>
            <a:r>
              <a:rPr lang="en-US" sz="2200" dirty="0">
                <a:solidFill>
                  <a:schemeClr val="tx1">
                    <a:lumMod val="50000"/>
                    <a:lumOff val="50000"/>
                  </a:schemeClr>
                </a:solidFill>
                <a:latin typeface="Arial"/>
              </a:rPr>
              <a:t> </a:t>
            </a:r>
          </a:p>
          <a:p>
            <a:pPr marL="164592" indent="-164592">
              <a:buFont typeface="Arial" panose="020B0604020202020204" pitchFamily="34" charset="0"/>
              <a:buChar char="•"/>
            </a:pPr>
            <a:r>
              <a:rPr lang="en-US" sz="2200" dirty="0">
                <a:solidFill>
                  <a:srgbClr val="3BB0C9"/>
                </a:solidFill>
                <a:latin typeface="Arial"/>
                <a:cs typeface="Arial"/>
              </a:rPr>
              <a:t>Consumers are looking for custom-made solutions that fit their specific needs and are becoming more engaged in product creation.</a:t>
            </a:r>
            <a:r>
              <a:rPr lang="en-US" sz="2200" baseline="30000" dirty="0">
                <a:solidFill>
                  <a:srgbClr val="3BB0C9"/>
                </a:solidFill>
                <a:latin typeface="Arial"/>
                <a:cs typeface="Arial"/>
              </a:rPr>
              <a:t>3</a:t>
            </a:r>
            <a:r>
              <a:rPr lang="en-US" sz="2200" dirty="0">
                <a:solidFill>
                  <a:srgbClr val="3BB0C9"/>
                </a:solidFill>
                <a:latin typeface="Arial"/>
                <a:cs typeface="Arial"/>
              </a:rPr>
              <a:t> </a:t>
            </a:r>
          </a:p>
        </p:txBody>
      </p:sp>
      <p:sp>
        <p:nvSpPr>
          <p:cNvPr id="6" name="TextBox 5"/>
          <p:cNvSpPr txBox="1"/>
          <p:nvPr/>
        </p:nvSpPr>
        <p:spPr>
          <a:xfrm>
            <a:off x="831298" y="6869179"/>
            <a:ext cx="10022967" cy="646331"/>
          </a:xfrm>
          <a:prstGeom prst="rect">
            <a:avLst/>
          </a:prstGeom>
          <a:noFill/>
        </p:spPr>
        <p:txBody>
          <a:bodyPr wrap="square" lIns="0" rtlCol="0">
            <a:spAutoFit/>
          </a:bodyPr>
          <a:lstStyle/>
          <a:p>
            <a:r>
              <a:rPr lang="en-US" sz="900" dirty="0">
                <a:solidFill>
                  <a:srgbClr val="7F7F7F"/>
                </a:solidFill>
                <a:latin typeface="Arial"/>
              </a:rPr>
              <a:t>Sources</a:t>
            </a:r>
          </a:p>
          <a:p>
            <a:r>
              <a:rPr lang="en-US" sz="900" baseline="30000" dirty="0">
                <a:solidFill>
                  <a:srgbClr val="7F7F7F"/>
                </a:solidFill>
                <a:latin typeface="Arial"/>
              </a:rPr>
              <a:t>1</a:t>
            </a:r>
            <a:r>
              <a:rPr lang="en-US" sz="900" dirty="0">
                <a:solidFill>
                  <a:srgbClr val="7F7F7F"/>
                </a:solidFill>
                <a:latin typeface="Arial"/>
              </a:rPr>
              <a:t> “Predicting market success: new ways to measure customer loyalty,” Robert </a:t>
            </a:r>
            <a:r>
              <a:rPr lang="en-US" sz="900" dirty="0" err="1">
                <a:solidFill>
                  <a:srgbClr val="7F7F7F"/>
                </a:solidFill>
                <a:latin typeface="Arial"/>
              </a:rPr>
              <a:t>Passikoff</a:t>
            </a:r>
            <a:r>
              <a:rPr lang="en-US" sz="900" dirty="0">
                <a:solidFill>
                  <a:srgbClr val="7F7F7F"/>
                </a:solidFill>
                <a:latin typeface="Arial"/>
              </a:rPr>
              <a:t>, 2006</a:t>
            </a:r>
          </a:p>
          <a:p>
            <a:r>
              <a:rPr lang="en-US" sz="900" baseline="30000" dirty="0">
                <a:solidFill>
                  <a:srgbClr val="7F7F7F"/>
                </a:solidFill>
                <a:latin typeface="Arial"/>
              </a:rPr>
              <a:t>2</a:t>
            </a:r>
            <a:r>
              <a:rPr lang="en-US" sz="900" dirty="0">
                <a:solidFill>
                  <a:srgbClr val="7F7F7F"/>
                </a:solidFill>
                <a:latin typeface="Arial"/>
              </a:rPr>
              <a:t> Medallion Retail Research from </a:t>
            </a:r>
            <a:r>
              <a:rPr lang="en-US" sz="900" dirty="0" err="1">
                <a:solidFill>
                  <a:srgbClr val="7F7F7F"/>
                </a:solidFill>
                <a:latin typeface="Arial"/>
              </a:rPr>
              <a:t>Emarketer</a:t>
            </a:r>
            <a:r>
              <a:rPr lang="en-US" sz="900" dirty="0">
                <a:solidFill>
                  <a:srgbClr val="7F7F7F"/>
                </a:solidFill>
                <a:latin typeface="Arial"/>
              </a:rPr>
              <a:t> Study</a:t>
            </a:r>
          </a:p>
          <a:p>
            <a:r>
              <a:rPr lang="en-US" sz="900" baseline="30000" dirty="0">
                <a:solidFill>
                  <a:srgbClr val="7F7F7F"/>
                </a:solidFill>
                <a:latin typeface="Arial"/>
              </a:rPr>
              <a:t>3</a:t>
            </a:r>
            <a:r>
              <a:rPr lang="en-US" sz="900" dirty="0">
                <a:solidFill>
                  <a:srgbClr val="7F7F7F"/>
                </a:solidFill>
                <a:latin typeface="Arial"/>
              </a:rPr>
              <a:t> “Five game-changing consumer trends,” Bank of Canada, 2013</a:t>
            </a:r>
          </a:p>
        </p:txBody>
      </p:sp>
      <p:pic>
        <p:nvPicPr>
          <p:cNvPr id="7" name="Picture 6"/>
          <p:cNvPicPr>
            <a:picLocks noChangeAspect="1"/>
          </p:cNvPicPr>
          <p:nvPr/>
        </p:nvPicPr>
        <p:blipFill rotWithShape="1">
          <a:blip r:embed="rId2"/>
          <a:srcRect l="1666" t="18343" r="36760" b="17681"/>
          <a:stretch/>
        </p:blipFill>
        <p:spPr>
          <a:xfrm>
            <a:off x="0" y="2971800"/>
            <a:ext cx="8709996" cy="3745952"/>
          </a:xfrm>
          <a:prstGeom prst="rect">
            <a:avLst/>
          </a:prstGeom>
        </p:spPr>
      </p:pic>
      <p:pic>
        <p:nvPicPr>
          <p:cNvPr id="8" name="Picture 7"/>
          <p:cNvPicPr>
            <a:picLocks noChangeAspect="1"/>
          </p:cNvPicPr>
          <p:nvPr/>
        </p:nvPicPr>
        <p:blipFill rotWithShape="1">
          <a:blip r:embed="rId2"/>
          <a:srcRect l="66945" t="28856"/>
          <a:stretch/>
        </p:blipFill>
        <p:spPr>
          <a:xfrm>
            <a:off x="9372601" y="2971800"/>
            <a:ext cx="5303980" cy="4725197"/>
          </a:xfrm>
          <a:prstGeom prst="rect">
            <a:avLst/>
          </a:prstGeom>
        </p:spPr>
      </p:pic>
      <p:sp>
        <p:nvSpPr>
          <p:cNvPr id="9" name="Rectangle 8"/>
          <p:cNvSpPr/>
          <p:nvPr/>
        </p:nvSpPr>
        <p:spPr>
          <a:xfrm>
            <a:off x="-1" y="7897812"/>
            <a:ext cx="14630401" cy="331788"/>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10" name="Picture 9"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2682355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sp>
        <p:nvSpPr>
          <p:cNvPr id="6" name="TextBox 5"/>
          <p:cNvSpPr txBox="1"/>
          <p:nvPr/>
        </p:nvSpPr>
        <p:spPr>
          <a:xfrm>
            <a:off x="457200" y="1295400"/>
            <a:ext cx="7086600" cy="769441"/>
          </a:xfrm>
          <a:prstGeom prst="rect">
            <a:avLst/>
          </a:prstGeom>
          <a:noFill/>
        </p:spPr>
        <p:txBody>
          <a:bodyPr wrap="square" lIns="0" rtlCol="0">
            <a:spAutoFit/>
          </a:bodyPr>
          <a:lstStyle/>
          <a:p>
            <a:r>
              <a:rPr lang="en-US" sz="2200" dirty="0">
                <a:solidFill>
                  <a:schemeClr val="tx1">
                    <a:lumMod val="50000"/>
                    <a:lumOff val="50000"/>
                  </a:schemeClr>
                </a:solidFill>
                <a:latin typeface="Arial"/>
              </a:rPr>
              <a:t>Product cartridges include a Day Moisturizer, a Night Moisturizer, and three Serums. </a:t>
            </a:r>
          </a:p>
        </p:txBody>
      </p:sp>
      <p:sp>
        <p:nvSpPr>
          <p:cNvPr id="7" name="Title 1"/>
          <p:cNvSpPr txBox="1">
            <a:spLocks/>
          </p:cNvSpPr>
          <p:nvPr/>
        </p:nvSpPr>
        <p:spPr>
          <a:xfrm>
            <a:off x="457200" y="0"/>
            <a:ext cx="7772400" cy="1371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ASSEMBLING YOUR CARTRIDGES—</a:t>
            </a:r>
          </a:p>
          <a:p>
            <a:pPr algn="l"/>
            <a:r>
              <a:rPr lang="en-US" sz="2500" dirty="0">
                <a:solidFill>
                  <a:schemeClr val="accent5"/>
                </a:solidFill>
                <a:latin typeface="Arial"/>
              </a:rPr>
              <a:t>MOISTURIZERS</a:t>
            </a:r>
          </a:p>
        </p:txBody>
      </p:sp>
      <p:pic>
        <p:nvPicPr>
          <p:cNvPr id="8" name="Picture 7" descr="ENG ageLOC Me Getting Started Guide hires8 EDIT.jpg"/>
          <p:cNvPicPr>
            <a:picLocks noChangeAspect="1"/>
          </p:cNvPicPr>
          <p:nvPr/>
        </p:nvPicPr>
        <p:blipFill rotWithShape="1">
          <a:blip r:embed="rId3">
            <a:extLst>
              <a:ext uri="{28A0092B-C50C-407E-A947-70E740481C1C}">
                <a14:useLocalDpi xmlns:a14="http://schemas.microsoft.com/office/drawing/2010/main" val="0"/>
              </a:ext>
            </a:extLst>
          </a:blip>
          <a:srcRect t="5836" b="4616"/>
          <a:stretch/>
        </p:blipFill>
        <p:spPr>
          <a:xfrm>
            <a:off x="457200" y="2486564"/>
            <a:ext cx="8838839" cy="5002143"/>
          </a:xfrm>
          <a:prstGeom prst="rect">
            <a:avLst/>
          </a:prstGeom>
        </p:spPr>
      </p:pic>
    </p:spTree>
    <p:extLst>
      <p:ext uri="{BB962C8B-B14F-4D97-AF65-F5344CB8AC3E}">
        <p14:creationId xmlns:p14="http://schemas.microsoft.com/office/powerpoint/2010/main" val="4189255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sp>
        <p:nvSpPr>
          <p:cNvPr id="10" name="Title 1"/>
          <p:cNvSpPr txBox="1">
            <a:spLocks/>
          </p:cNvSpPr>
          <p:nvPr/>
        </p:nvSpPr>
        <p:spPr>
          <a:xfrm>
            <a:off x="618830" y="161652"/>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ASSEMBLING YOUR CARTRIDGES—SERUMS</a:t>
            </a:r>
          </a:p>
        </p:txBody>
      </p:sp>
      <p:pic>
        <p:nvPicPr>
          <p:cNvPr id="11" name="Picture 10" descr="ENG ageLOC Me Getting Started Guide hires8 part2.jpg"/>
          <p:cNvPicPr>
            <a:picLocks noChangeAspect="1"/>
          </p:cNvPicPr>
          <p:nvPr/>
        </p:nvPicPr>
        <p:blipFill rotWithShape="1">
          <a:blip r:embed="rId3">
            <a:extLst>
              <a:ext uri="{28A0092B-C50C-407E-A947-70E740481C1C}">
                <a14:useLocalDpi xmlns:a14="http://schemas.microsoft.com/office/drawing/2010/main" val="0"/>
              </a:ext>
            </a:extLst>
          </a:blip>
          <a:srcRect l="1789" t="18357" b="13098"/>
          <a:stretch/>
        </p:blipFill>
        <p:spPr>
          <a:xfrm>
            <a:off x="1064841" y="1498643"/>
            <a:ext cx="5031513" cy="3164104"/>
          </a:xfrm>
          <a:prstGeom prst="rect">
            <a:avLst/>
          </a:prstGeom>
        </p:spPr>
      </p:pic>
      <p:pic>
        <p:nvPicPr>
          <p:cNvPr id="12" name="Picture 11" descr="ENG ageLOC Me Getting Started Guide hires9EDIT.jpg"/>
          <p:cNvPicPr>
            <a:picLocks noChangeAspect="1"/>
          </p:cNvPicPr>
          <p:nvPr/>
        </p:nvPicPr>
        <p:blipFill rotWithShape="1">
          <a:blip r:embed="rId4">
            <a:extLst>
              <a:ext uri="{28A0092B-C50C-407E-A947-70E740481C1C}">
                <a14:useLocalDpi xmlns:a14="http://schemas.microsoft.com/office/drawing/2010/main" val="0"/>
              </a:ext>
            </a:extLst>
          </a:blip>
          <a:srcRect l="8683" t="5185" r="6291" b="65802"/>
          <a:stretch/>
        </p:blipFill>
        <p:spPr>
          <a:xfrm>
            <a:off x="1343375" y="4860128"/>
            <a:ext cx="4752979" cy="2856650"/>
          </a:xfrm>
          <a:prstGeom prst="rect">
            <a:avLst/>
          </a:prstGeom>
        </p:spPr>
      </p:pic>
      <p:pic>
        <p:nvPicPr>
          <p:cNvPr id="13" name="Picture 12" descr="ENG ageLOC Me Getting Started Guide hires9EDIT.jpg"/>
          <p:cNvPicPr>
            <a:picLocks noChangeAspect="1"/>
          </p:cNvPicPr>
          <p:nvPr/>
        </p:nvPicPr>
        <p:blipFill rotWithShape="1">
          <a:blip r:embed="rId4">
            <a:extLst>
              <a:ext uri="{28A0092B-C50C-407E-A947-70E740481C1C}">
                <a14:useLocalDpi xmlns:a14="http://schemas.microsoft.com/office/drawing/2010/main" val="0"/>
              </a:ext>
            </a:extLst>
          </a:blip>
          <a:srcRect l="5437" t="34444" r="5622" b="4444"/>
          <a:stretch/>
        </p:blipFill>
        <p:spPr>
          <a:xfrm>
            <a:off x="6350344" y="1970231"/>
            <a:ext cx="4645870" cy="5622754"/>
          </a:xfrm>
          <a:prstGeom prst="rect">
            <a:avLst/>
          </a:prstGeom>
        </p:spPr>
      </p:pic>
    </p:spTree>
    <p:extLst>
      <p:ext uri="{BB962C8B-B14F-4D97-AF65-F5344CB8AC3E}">
        <p14:creationId xmlns:p14="http://schemas.microsoft.com/office/powerpoint/2010/main" val="3826587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6" name="Picture 5" descr="ENG ageLOC Me Getting Started Guide hires10.png"/>
          <p:cNvPicPr>
            <a:picLocks noChangeAspect="1"/>
          </p:cNvPicPr>
          <p:nvPr/>
        </p:nvPicPr>
        <p:blipFill rotWithShape="1">
          <a:blip r:embed="rId3">
            <a:extLst>
              <a:ext uri="{28A0092B-C50C-407E-A947-70E740481C1C}">
                <a14:useLocalDpi xmlns:a14="http://schemas.microsoft.com/office/drawing/2010/main" val="0"/>
              </a:ext>
            </a:extLst>
          </a:blip>
          <a:srcRect l="2504" t="2707" r="15285" b="76933"/>
          <a:stretch/>
        </p:blipFill>
        <p:spPr>
          <a:xfrm>
            <a:off x="812780" y="1114389"/>
            <a:ext cx="5757643" cy="2511624"/>
          </a:xfrm>
          <a:prstGeom prst="rect">
            <a:avLst/>
          </a:prstGeom>
        </p:spPr>
      </p:pic>
      <p:pic>
        <p:nvPicPr>
          <p:cNvPr id="7" name="Picture 6" descr="ENG ageLOC Me Getting Started Guide hires10.png"/>
          <p:cNvPicPr>
            <a:picLocks noChangeAspect="1"/>
          </p:cNvPicPr>
          <p:nvPr/>
        </p:nvPicPr>
        <p:blipFill rotWithShape="1">
          <a:blip r:embed="rId3">
            <a:extLst>
              <a:ext uri="{28A0092B-C50C-407E-A947-70E740481C1C}">
                <a14:useLocalDpi xmlns:a14="http://schemas.microsoft.com/office/drawing/2010/main" val="0"/>
              </a:ext>
            </a:extLst>
          </a:blip>
          <a:srcRect l="4412" t="28698" r="4793" b="37621"/>
          <a:stretch/>
        </p:blipFill>
        <p:spPr>
          <a:xfrm>
            <a:off x="812780" y="3760741"/>
            <a:ext cx="5446293" cy="3558640"/>
          </a:xfrm>
          <a:prstGeom prst="rect">
            <a:avLst/>
          </a:prstGeom>
        </p:spPr>
      </p:pic>
      <p:pic>
        <p:nvPicPr>
          <p:cNvPr id="8" name="Picture 7" descr="ENG ageLOC Me Getting Started Guide hires10.png"/>
          <p:cNvPicPr>
            <a:picLocks noChangeAspect="1"/>
          </p:cNvPicPr>
          <p:nvPr/>
        </p:nvPicPr>
        <p:blipFill rotWithShape="1">
          <a:blip r:embed="rId3">
            <a:extLst>
              <a:ext uri="{28A0092B-C50C-407E-A947-70E740481C1C}">
                <a14:useLocalDpi xmlns:a14="http://schemas.microsoft.com/office/drawing/2010/main" val="0"/>
              </a:ext>
            </a:extLst>
          </a:blip>
          <a:srcRect l="4413" t="62705" r="4221" b="4806"/>
          <a:stretch/>
        </p:blipFill>
        <p:spPr>
          <a:xfrm>
            <a:off x="6489973" y="3806924"/>
            <a:ext cx="5733364" cy="3591075"/>
          </a:xfrm>
          <a:prstGeom prst="rect">
            <a:avLst/>
          </a:prstGeom>
        </p:spPr>
      </p:pic>
      <p:sp>
        <p:nvSpPr>
          <p:cNvPr id="10" name="Title 1"/>
          <p:cNvSpPr txBox="1">
            <a:spLocks/>
          </p:cNvSpPr>
          <p:nvPr/>
        </p:nvSpPr>
        <p:spPr>
          <a:xfrm>
            <a:off x="457200" y="123789"/>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4BACC6"/>
                </a:solidFill>
                <a:latin typeface="Arial"/>
              </a:rPr>
              <a:t>PRODUCT DELIVERY</a:t>
            </a:r>
            <a:endParaRPr lang="en-US" sz="2500" dirty="0">
              <a:solidFill>
                <a:schemeClr val="accent5"/>
              </a:solidFill>
              <a:latin typeface="Arial"/>
            </a:endParaRPr>
          </a:p>
        </p:txBody>
      </p:sp>
    </p:spTree>
    <p:extLst>
      <p:ext uri="{BB962C8B-B14F-4D97-AF65-F5344CB8AC3E}">
        <p14:creationId xmlns:p14="http://schemas.microsoft.com/office/powerpoint/2010/main" val="3618323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6" name="Picture 5" descr="ENG ageLOC Me Getting Started Guide hires11.png"/>
          <p:cNvPicPr>
            <a:picLocks noChangeAspect="1"/>
          </p:cNvPicPr>
          <p:nvPr/>
        </p:nvPicPr>
        <p:blipFill rotWithShape="1">
          <a:blip r:embed="rId3">
            <a:extLst>
              <a:ext uri="{28A0092B-C50C-407E-A947-70E740481C1C}">
                <a14:useLocalDpi xmlns:a14="http://schemas.microsoft.com/office/drawing/2010/main" val="0"/>
              </a:ext>
            </a:extLst>
          </a:blip>
          <a:srcRect l="4412" t="4981" r="4793" b="46284"/>
          <a:stretch/>
        </p:blipFill>
        <p:spPr>
          <a:xfrm>
            <a:off x="803790" y="1666402"/>
            <a:ext cx="5679064" cy="5369227"/>
          </a:xfrm>
          <a:prstGeom prst="rect">
            <a:avLst/>
          </a:prstGeom>
        </p:spPr>
      </p:pic>
      <p:pic>
        <p:nvPicPr>
          <p:cNvPr id="7" name="Picture 6" descr="ENG ageLOC Me Getting Started Guide hires11.png"/>
          <p:cNvPicPr>
            <a:picLocks noChangeAspect="1"/>
          </p:cNvPicPr>
          <p:nvPr/>
        </p:nvPicPr>
        <p:blipFill rotWithShape="1">
          <a:blip r:embed="rId3">
            <a:extLst>
              <a:ext uri="{28A0092B-C50C-407E-A947-70E740481C1C}">
                <a14:useLocalDpi xmlns:a14="http://schemas.microsoft.com/office/drawing/2010/main" val="0"/>
              </a:ext>
            </a:extLst>
          </a:blip>
          <a:srcRect l="4007" t="53283" r="4816" b="4697"/>
          <a:stretch/>
        </p:blipFill>
        <p:spPr>
          <a:xfrm>
            <a:off x="6648701" y="3025852"/>
            <a:ext cx="5366252" cy="4356165"/>
          </a:xfrm>
          <a:prstGeom prst="rect">
            <a:avLst/>
          </a:prstGeom>
        </p:spPr>
      </p:pic>
      <p:sp>
        <p:nvSpPr>
          <p:cNvPr id="8" name="Title 1"/>
          <p:cNvSpPr txBox="1">
            <a:spLocks/>
          </p:cNvSpPr>
          <p:nvPr/>
        </p:nvSpPr>
        <p:spPr>
          <a:xfrm>
            <a:off x="618830" y="254019"/>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4BACC6"/>
                </a:solidFill>
                <a:latin typeface="Arial"/>
              </a:rPr>
              <a:t>PRODUCT DELIVERY</a:t>
            </a:r>
            <a:endParaRPr lang="en-US" sz="2500" dirty="0">
              <a:solidFill>
                <a:schemeClr val="accent5"/>
              </a:solidFill>
              <a:latin typeface="Arial"/>
            </a:endParaRPr>
          </a:p>
        </p:txBody>
      </p:sp>
    </p:spTree>
    <p:extLst>
      <p:ext uri="{BB962C8B-B14F-4D97-AF65-F5344CB8AC3E}">
        <p14:creationId xmlns:p14="http://schemas.microsoft.com/office/powerpoint/2010/main" val="376888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sp>
        <p:nvSpPr>
          <p:cNvPr id="8" name="Title 1"/>
          <p:cNvSpPr txBox="1">
            <a:spLocks/>
          </p:cNvSpPr>
          <p:nvPr/>
        </p:nvSpPr>
        <p:spPr>
          <a:xfrm>
            <a:off x="481514" y="113085"/>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4BACC6"/>
                </a:solidFill>
                <a:latin typeface="Arial"/>
              </a:rPr>
              <a:t>REMOVING YOUR CARTRIDGES</a:t>
            </a:r>
            <a:endParaRPr lang="en-US" sz="2500" dirty="0">
              <a:solidFill>
                <a:schemeClr val="accent5"/>
              </a:solidFill>
              <a:latin typeface="Arial"/>
            </a:endParaRPr>
          </a:p>
        </p:txBody>
      </p:sp>
      <p:pic>
        <p:nvPicPr>
          <p:cNvPr id="10" name="Picture 9" descr="ENG ageLOC Me Getting Started Guide hires13.png"/>
          <p:cNvPicPr>
            <a:picLocks noChangeAspect="1"/>
          </p:cNvPicPr>
          <p:nvPr/>
        </p:nvPicPr>
        <p:blipFill rotWithShape="1">
          <a:blip r:embed="rId4">
            <a:extLst>
              <a:ext uri="{28A0092B-C50C-407E-A947-70E740481C1C}">
                <a14:useLocalDpi xmlns:a14="http://schemas.microsoft.com/office/drawing/2010/main" val="0"/>
              </a:ext>
            </a:extLst>
          </a:blip>
          <a:srcRect l="14345" t="10572" r="8941" b="58367"/>
          <a:stretch/>
        </p:blipFill>
        <p:spPr>
          <a:xfrm>
            <a:off x="666234" y="1840373"/>
            <a:ext cx="6466610" cy="4611844"/>
          </a:xfrm>
          <a:prstGeom prst="rect">
            <a:avLst/>
          </a:prstGeom>
        </p:spPr>
      </p:pic>
      <p:pic>
        <p:nvPicPr>
          <p:cNvPr id="11" name="Picture 10" descr="ENG ageLOC Me Getting Started Guide hires13.png"/>
          <p:cNvPicPr>
            <a:picLocks noChangeAspect="1"/>
          </p:cNvPicPr>
          <p:nvPr/>
        </p:nvPicPr>
        <p:blipFill rotWithShape="1">
          <a:blip r:embed="rId4">
            <a:extLst>
              <a:ext uri="{28A0092B-C50C-407E-A947-70E740481C1C}">
                <a14:useLocalDpi xmlns:a14="http://schemas.microsoft.com/office/drawing/2010/main" val="0"/>
              </a:ext>
            </a:extLst>
          </a:blip>
          <a:srcRect l="12930" t="46028" r="8982" b="28887"/>
          <a:stretch/>
        </p:blipFill>
        <p:spPr>
          <a:xfrm>
            <a:off x="7725030" y="3763448"/>
            <a:ext cx="6067764" cy="3433262"/>
          </a:xfrm>
          <a:prstGeom prst="rect">
            <a:avLst/>
          </a:prstGeom>
        </p:spPr>
      </p:pic>
    </p:spTree>
    <p:extLst>
      <p:ext uri="{BB962C8B-B14F-4D97-AF65-F5344CB8AC3E}">
        <p14:creationId xmlns:p14="http://schemas.microsoft.com/office/powerpoint/2010/main" val="398768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NG ageLOC Me Getting Started Guide3.jpg"/>
          <p:cNvPicPr>
            <a:picLocks noChangeAspect="1"/>
          </p:cNvPicPr>
          <p:nvPr/>
        </p:nvPicPr>
        <p:blipFill rotWithShape="1">
          <a:blip r:embed="rId2">
            <a:extLst>
              <a:ext uri="{28A0092B-C50C-407E-A947-70E740481C1C}">
                <a14:useLocalDpi xmlns:a14="http://schemas.microsoft.com/office/drawing/2010/main" val="0"/>
              </a:ext>
            </a:extLst>
          </a:blip>
          <a:srcRect l="19290" t="18844" r="22724" b="60904"/>
          <a:stretch/>
        </p:blipFill>
        <p:spPr>
          <a:xfrm>
            <a:off x="7652350" y="3018835"/>
            <a:ext cx="6400800" cy="3937601"/>
          </a:xfrm>
          <a:prstGeom prst="rect">
            <a:avLst/>
          </a:prstGeom>
        </p:spPr>
      </p:pic>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sp>
        <p:nvSpPr>
          <p:cNvPr id="6" name="TextBox 5"/>
          <p:cNvSpPr txBox="1"/>
          <p:nvPr/>
        </p:nvSpPr>
        <p:spPr>
          <a:xfrm>
            <a:off x="457200" y="1302680"/>
            <a:ext cx="7543800" cy="5570756"/>
          </a:xfrm>
          <a:prstGeom prst="rect">
            <a:avLst/>
          </a:prstGeom>
          <a:noFill/>
        </p:spPr>
        <p:txBody>
          <a:bodyPr wrap="square" lIns="0" rtlCol="0">
            <a:spAutoFit/>
          </a:bodyPr>
          <a:lstStyle/>
          <a:p>
            <a:r>
              <a:rPr lang="en-US" sz="3000" dirty="0">
                <a:solidFill>
                  <a:schemeClr val="tx1">
                    <a:lumMod val="50000"/>
                    <a:lumOff val="50000"/>
                  </a:schemeClr>
                </a:solidFill>
                <a:latin typeface="Arial"/>
              </a:rPr>
              <a:t>Need to travel? The smart device features a convenient travel mode and travel container so you never have to go without.</a:t>
            </a:r>
          </a:p>
          <a:p>
            <a:pPr marL="228600" indent="-228600">
              <a:buFont typeface="Arial"/>
              <a:buChar char="•"/>
            </a:pPr>
            <a:r>
              <a:rPr lang="en-US" sz="3000" dirty="0">
                <a:solidFill>
                  <a:schemeClr val="tx1">
                    <a:lumMod val="50000"/>
                    <a:lumOff val="50000"/>
                  </a:schemeClr>
                </a:solidFill>
                <a:latin typeface="Arial"/>
              </a:rPr>
              <a:t>The travel container has three separate dishes:</a:t>
            </a:r>
          </a:p>
          <a:p>
            <a:pPr marL="1200150" lvl="2" indent="-285750">
              <a:buFont typeface="Courier New"/>
              <a:buChar char="o"/>
            </a:pPr>
            <a:r>
              <a:rPr lang="en-US" sz="3000" dirty="0">
                <a:solidFill>
                  <a:schemeClr val="tx1">
                    <a:lumMod val="50000"/>
                    <a:lumOff val="50000"/>
                  </a:schemeClr>
                </a:solidFill>
                <a:latin typeface="Arial"/>
              </a:rPr>
              <a:t>One for Serum</a:t>
            </a:r>
          </a:p>
          <a:p>
            <a:pPr marL="1200150" lvl="2" indent="-285750">
              <a:buFont typeface="Courier New"/>
              <a:buChar char="o"/>
            </a:pPr>
            <a:r>
              <a:rPr lang="en-US" sz="3000" dirty="0">
                <a:solidFill>
                  <a:schemeClr val="tx1">
                    <a:lumMod val="50000"/>
                    <a:lumOff val="50000"/>
                  </a:schemeClr>
                </a:solidFill>
                <a:latin typeface="Arial"/>
              </a:rPr>
              <a:t>One for Day Moisturizer</a:t>
            </a:r>
          </a:p>
          <a:p>
            <a:pPr marL="1200150" lvl="2" indent="-285750">
              <a:buFont typeface="Courier New"/>
              <a:buChar char="o"/>
            </a:pPr>
            <a:r>
              <a:rPr lang="en-US" sz="3000" dirty="0">
                <a:solidFill>
                  <a:schemeClr val="tx1">
                    <a:lumMod val="50000"/>
                    <a:lumOff val="50000"/>
                  </a:schemeClr>
                </a:solidFill>
                <a:latin typeface="Arial"/>
              </a:rPr>
              <a:t>One for Night Moisturizer</a:t>
            </a:r>
          </a:p>
          <a:p>
            <a:pPr marL="228600" indent="-228600">
              <a:buFont typeface="Arial" panose="020B0604020202020204" pitchFamily="34" charset="0"/>
              <a:buChar char="•"/>
            </a:pPr>
            <a:r>
              <a:rPr lang="en-US" sz="3000" dirty="0">
                <a:solidFill>
                  <a:schemeClr val="tx1">
                    <a:lumMod val="50000"/>
                    <a:lumOff val="50000"/>
                  </a:schemeClr>
                </a:solidFill>
                <a:latin typeface="Arial"/>
              </a:rPr>
              <a:t>Each dish holds up to seven days worth of product</a:t>
            </a:r>
          </a:p>
          <a:p>
            <a:pPr marL="228600" indent="-228600">
              <a:buFont typeface="Arial" panose="020B0604020202020204" pitchFamily="34" charset="0"/>
              <a:buChar char="•"/>
            </a:pPr>
            <a:r>
              <a:rPr lang="en-US" sz="3000" dirty="0">
                <a:solidFill>
                  <a:schemeClr val="tx1">
                    <a:lumMod val="50000"/>
                    <a:lumOff val="50000"/>
                  </a:schemeClr>
                </a:solidFill>
                <a:latin typeface="Arial"/>
              </a:rPr>
              <a:t>Each dish of the travel container flips open</a:t>
            </a:r>
          </a:p>
          <a:p>
            <a:endParaRPr lang="en-US" dirty="0">
              <a:solidFill>
                <a:schemeClr val="tx1">
                  <a:lumMod val="50000"/>
                  <a:lumOff val="50000"/>
                </a:schemeClr>
              </a:solidFill>
              <a:latin typeface="Arial"/>
            </a:endParaRPr>
          </a:p>
        </p:txBody>
      </p:sp>
      <p:sp>
        <p:nvSpPr>
          <p:cNvPr id="8" name="Title 1"/>
          <p:cNvSpPr txBox="1">
            <a:spLocks/>
          </p:cNvSpPr>
          <p:nvPr/>
        </p:nvSpPr>
        <p:spPr>
          <a:xfrm>
            <a:off x="457200" y="300203"/>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4BACC6"/>
                </a:solidFill>
                <a:latin typeface="Arial"/>
              </a:rPr>
              <a:t>TRAVEL CONTAINER AND TRAVEL MODE</a:t>
            </a:r>
            <a:endParaRPr lang="en-US" sz="2500" dirty="0">
              <a:solidFill>
                <a:schemeClr val="accent5"/>
              </a:solidFill>
              <a:latin typeface="Arial"/>
            </a:endParaRPr>
          </a:p>
        </p:txBody>
      </p:sp>
    </p:spTree>
    <p:extLst>
      <p:ext uri="{BB962C8B-B14F-4D97-AF65-F5344CB8AC3E}">
        <p14:creationId xmlns:p14="http://schemas.microsoft.com/office/powerpoint/2010/main" val="342127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6" name="Picture 5" descr="ENG ageLOC Me Getting Started Guide3.jpg"/>
          <p:cNvPicPr>
            <a:picLocks noChangeAspect="1"/>
          </p:cNvPicPr>
          <p:nvPr/>
        </p:nvPicPr>
        <p:blipFill rotWithShape="1">
          <a:blip r:embed="rId3">
            <a:extLst>
              <a:ext uri="{28A0092B-C50C-407E-A947-70E740481C1C}">
                <a14:useLocalDpi xmlns:a14="http://schemas.microsoft.com/office/drawing/2010/main" val="0"/>
              </a:ext>
            </a:extLst>
          </a:blip>
          <a:srcRect l="3458" t="38987" r="4793" b="40893"/>
          <a:stretch/>
        </p:blipFill>
        <p:spPr>
          <a:xfrm>
            <a:off x="955255" y="3203311"/>
            <a:ext cx="5901465" cy="2279520"/>
          </a:xfrm>
          <a:prstGeom prst="rect">
            <a:avLst/>
          </a:prstGeom>
        </p:spPr>
      </p:pic>
      <p:sp>
        <p:nvSpPr>
          <p:cNvPr id="7" name="Title 1"/>
          <p:cNvSpPr txBox="1">
            <a:spLocks/>
          </p:cNvSpPr>
          <p:nvPr/>
        </p:nvSpPr>
        <p:spPr>
          <a:xfrm>
            <a:off x="457200" y="323296"/>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4BACC6"/>
                </a:solidFill>
                <a:latin typeface="Arial"/>
              </a:rPr>
              <a:t>TRAVEL CONTAINER AND TRAVEL MODE</a:t>
            </a:r>
            <a:endParaRPr lang="en-US" sz="2500" dirty="0">
              <a:solidFill>
                <a:schemeClr val="accent5"/>
              </a:solidFill>
              <a:latin typeface="Arial"/>
            </a:endParaRPr>
          </a:p>
        </p:txBody>
      </p:sp>
      <p:pic>
        <p:nvPicPr>
          <p:cNvPr id="8" name="Picture 7" descr="ENG ageLOC Me Getting Started Guide3.jpg"/>
          <p:cNvPicPr>
            <a:picLocks noChangeAspect="1"/>
          </p:cNvPicPr>
          <p:nvPr/>
        </p:nvPicPr>
        <p:blipFill rotWithShape="1">
          <a:blip r:embed="rId3">
            <a:extLst>
              <a:ext uri="{28A0092B-C50C-407E-A947-70E740481C1C}">
                <a14:useLocalDpi xmlns:a14="http://schemas.microsoft.com/office/drawing/2010/main" val="0"/>
              </a:ext>
            </a:extLst>
          </a:blip>
          <a:srcRect l="3458" t="59107" r="4793" b="9462"/>
          <a:stretch/>
        </p:blipFill>
        <p:spPr>
          <a:xfrm>
            <a:off x="6856720" y="3207138"/>
            <a:ext cx="5901466" cy="3560995"/>
          </a:xfrm>
          <a:prstGeom prst="rect">
            <a:avLst/>
          </a:prstGeom>
        </p:spPr>
      </p:pic>
    </p:spTree>
    <p:extLst>
      <p:ext uri="{BB962C8B-B14F-4D97-AF65-F5344CB8AC3E}">
        <p14:creationId xmlns:p14="http://schemas.microsoft.com/office/powerpoint/2010/main" val="1022259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sp>
        <p:nvSpPr>
          <p:cNvPr id="7" name="Title 1"/>
          <p:cNvSpPr txBox="1">
            <a:spLocks/>
          </p:cNvSpPr>
          <p:nvPr/>
        </p:nvSpPr>
        <p:spPr>
          <a:xfrm>
            <a:off x="549560" y="228546"/>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rgbClr val="4BACC6"/>
                </a:solidFill>
                <a:latin typeface="Arial"/>
              </a:rPr>
              <a:t>TRAVEL CONTAINER AND TRAVEL MODE</a:t>
            </a:r>
            <a:endParaRPr lang="en-US" sz="2500" dirty="0">
              <a:solidFill>
                <a:schemeClr val="accent5"/>
              </a:solidFill>
              <a:latin typeface="Arial"/>
            </a:endParaRPr>
          </a:p>
        </p:txBody>
      </p:sp>
      <p:pic>
        <p:nvPicPr>
          <p:cNvPr id="8" name="Picture 7" descr="ENG ageLOC Me Getting Started Guide4.jpg"/>
          <p:cNvPicPr>
            <a:picLocks noChangeAspect="1"/>
          </p:cNvPicPr>
          <p:nvPr/>
        </p:nvPicPr>
        <p:blipFill rotWithShape="1">
          <a:blip r:embed="rId3">
            <a:extLst>
              <a:ext uri="{28A0092B-C50C-407E-A947-70E740481C1C}">
                <a14:useLocalDpi xmlns:a14="http://schemas.microsoft.com/office/drawing/2010/main" val="0"/>
              </a:ext>
            </a:extLst>
          </a:blip>
          <a:srcRect l="5175" t="3790" r="5747" b="59497"/>
          <a:stretch/>
        </p:blipFill>
        <p:spPr>
          <a:xfrm>
            <a:off x="879518" y="2057398"/>
            <a:ext cx="5460880" cy="3964375"/>
          </a:xfrm>
          <a:prstGeom prst="rect">
            <a:avLst/>
          </a:prstGeom>
        </p:spPr>
      </p:pic>
      <p:pic>
        <p:nvPicPr>
          <p:cNvPr id="10" name="Picture 9" descr="ENG ageLOC Me Getting Started Guide4.jpg"/>
          <p:cNvPicPr>
            <a:picLocks noChangeAspect="1"/>
          </p:cNvPicPr>
          <p:nvPr/>
        </p:nvPicPr>
        <p:blipFill rotWithShape="1">
          <a:blip r:embed="rId3">
            <a:extLst>
              <a:ext uri="{28A0092B-C50C-407E-A947-70E740481C1C}">
                <a14:useLocalDpi xmlns:a14="http://schemas.microsoft.com/office/drawing/2010/main" val="0"/>
              </a:ext>
            </a:extLst>
          </a:blip>
          <a:srcRect l="4221" t="40504" r="5365" b="10979"/>
          <a:stretch/>
        </p:blipFill>
        <p:spPr>
          <a:xfrm>
            <a:off x="6340398" y="2057399"/>
            <a:ext cx="5258935" cy="4970808"/>
          </a:xfrm>
          <a:prstGeom prst="rect">
            <a:avLst/>
          </a:prstGeom>
        </p:spPr>
      </p:pic>
    </p:spTree>
    <p:extLst>
      <p:ext uri="{BB962C8B-B14F-4D97-AF65-F5344CB8AC3E}">
        <p14:creationId xmlns:p14="http://schemas.microsoft.com/office/powerpoint/2010/main" val="966610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eLOC Cleanse To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463" y="943373"/>
            <a:ext cx="1693605" cy="3528064"/>
          </a:xfrm>
          <a:prstGeom prst="rect">
            <a:avLst/>
          </a:prstGeom>
        </p:spPr>
      </p:pic>
      <p:sp>
        <p:nvSpPr>
          <p:cNvPr id="9" name="TextBox 8"/>
          <p:cNvSpPr txBox="1"/>
          <p:nvPr/>
        </p:nvSpPr>
        <p:spPr>
          <a:xfrm>
            <a:off x="3571598" y="5795875"/>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6" name="Picture 5"/>
          <p:cNvPicPr>
            <a:picLocks noChangeAspect="1"/>
          </p:cNvPicPr>
          <p:nvPr/>
        </p:nvPicPr>
        <p:blipFill>
          <a:blip r:embed="rId4"/>
          <a:stretch>
            <a:fillRect/>
          </a:stretch>
        </p:blipFill>
        <p:spPr>
          <a:xfrm>
            <a:off x="5284270" y="1273941"/>
            <a:ext cx="622835" cy="2623457"/>
          </a:xfrm>
          <a:prstGeom prst="rect">
            <a:avLst/>
          </a:prstGeom>
        </p:spPr>
      </p:pic>
      <p:sp>
        <p:nvSpPr>
          <p:cNvPr id="8" name="TextBox 7"/>
          <p:cNvSpPr txBox="1"/>
          <p:nvPr/>
        </p:nvSpPr>
        <p:spPr>
          <a:xfrm>
            <a:off x="775235" y="4150908"/>
            <a:ext cx="3447400" cy="3139321"/>
          </a:xfrm>
          <a:prstGeom prst="rect">
            <a:avLst/>
          </a:prstGeom>
          <a:noFill/>
        </p:spPr>
        <p:txBody>
          <a:bodyPr wrap="square" rtlCol="0">
            <a:spAutoFit/>
          </a:bodyPr>
          <a:lstStyle/>
          <a:p>
            <a:r>
              <a:rPr lang="en-US" sz="1500" dirty="0">
                <a:solidFill>
                  <a:srgbClr val="3BB0C9"/>
                </a:solidFill>
                <a:latin typeface="Arial"/>
                <a:cs typeface="Arial"/>
              </a:rPr>
              <a:t>AGELOC GENTLE CLEANSE &amp; TONE</a:t>
            </a:r>
            <a:endParaRPr lang="en-US" dirty="0">
              <a:solidFill>
                <a:schemeClr val="tx1">
                  <a:lumMod val="50000"/>
                  <a:lumOff val="50000"/>
                </a:schemeClr>
              </a:solidFill>
              <a:latin typeface="Arial"/>
            </a:endParaRPr>
          </a:p>
          <a:p>
            <a:r>
              <a:rPr lang="en-US" sz="2400" dirty="0">
                <a:solidFill>
                  <a:schemeClr val="bg1">
                    <a:lumMod val="50000"/>
                  </a:schemeClr>
                </a:solidFill>
                <a:latin typeface="Arial"/>
                <a:cs typeface="Arial"/>
              </a:rPr>
              <a:t>Maintains skin’s natural healthy pH and delivers an infusion of </a:t>
            </a:r>
            <a:r>
              <a:rPr lang="en-US" sz="2400" dirty="0" err="1">
                <a:solidFill>
                  <a:schemeClr val="bg1">
                    <a:lumMod val="50000"/>
                  </a:schemeClr>
                </a:solidFill>
                <a:latin typeface="Arial"/>
                <a:cs typeface="Arial"/>
              </a:rPr>
              <a:t>ageLOC</a:t>
            </a:r>
            <a:r>
              <a:rPr lang="en-US" sz="2400" dirty="0">
                <a:solidFill>
                  <a:schemeClr val="bg1">
                    <a:lumMod val="50000"/>
                  </a:schemeClr>
                </a:solidFill>
                <a:latin typeface="Arial"/>
                <a:cs typeface="Arial"/>
              </a:rPr>
              <a:t> to the skin, targeting the sources of aging while leaving skin feeling refreshed and youthful.</a:t>
            </a:r>
          </a:p>
        </p:txBody>
      </p:sp>
      <p:sp>
        <p:nvSpPr>
          <p:cNvPr id="10" name="TextBox 9"/>
          <p:cNvSpPr txBox="1"/>
          <p:nvPr/>
        </p:nvSpPr>
        <p:spPr>
          <a:xfrm>
            <a:off x="4416381" y="4158335"/>
            <a:ext cx="4131254" cy="2169825"/>
          </a:xfrm>
          <a:prstGeom prst="rect">
            <a:avLst/>
          </a:prstGeom>
          <a:noFill/>
        </p:spPr>
        <p:txBody>
          <a:bodyPr wrap="square" rtlCol="0">
            <a:spAutoFit/>
          </a:bodyPr>
          <a:lstStyle/>
          <a:p>
            <a:r>
              <a:rPr lang="en-US" sz="1500" dirty="0">
                <a:solidFill>
                  <a:srgbClr val="3BB0C9"/>
                </a:solidFill>
                <a:latin typeface="Arial"/>
                <a:cs typeface="Arial"/>
              </a:rPr>
              <a:t>TRU FACE IDEALEYES</a:t>
            </a:r>
          </a:p>
          <a:p>
            <a:r>
              <a:rPr lang="en-US" sz="2400" dirty="0">
                <a:solidFill>
                  <a:schemeClr val="tx1">
                    <a:lumMod val="50000"/>
                    <a:lumOff val="50000"/>
                  </a:schemeClr>
                </a:solidFill>
                <a:latin typeface="Arial"/>
              </a:rPr>
              <a:t>Designed specifically for </a:t>
            </a:r>
            <a:br>
              <a:rPr lang="en-US" sz="2400" dirty="0">
                <a:solidFill>
                  <a:schemeClr val="tx1">
                    <a:lumMod val="50000"/>
                    <a:lumOff val="50000"/>
                  </a:schemeClr>
                </a:solidFill>
                <a:latin typeface="Arial"/>
              </a:rPr>
            </a:br>
            <a:r>
              <a:rPr lang="en-US" sz="2400" dirty="0">
                <a:solidFill>
                  <a:schemeClr val="tx1">
                    <a:lumMod val="50000"/>
                    <a:lumOff val="50000"/>
                  </a:schemeClr>
                </a:solidFill>
                <a:latin typeface="Arial"/>
              </a:rPr>
              <a:t>the delicate eye area to reduce the appearance of bags and increase skin radiance and smoothness. </a:t>
            </a:r>
          </a:p>
        </p:txBody>
      </p:sp>
      <p:sp>
        <p:nvSpPr>
          <p:cNvPr id="11" name="TextBox 10"/>
          <p:cNvSpPr txBox="1"/>
          <p:nvPr/>
        </p:nvSpPr>
        <p:spPr>
          <a:xfrm>
            <a:off x="8703733" y="4303471"/>
            <a:ext cx="4734646" cy="1431161"/>
          </a:xfrm>
          <a:prstGeom prst="rect">
            <a:avLst/>
          </a:prstGeom>
          <a:noFill/>
        </p:spPr>
        <p:txBody>
          <a:bodyPr wrap="square" rtlCol="0">
            <a:spAutoFit/>
          </a:bodyPr>
          <a:lstStyle/>
          <a:p>
            <a:r>
              <a:rPr lang="en-US" sz="1500" dirty="0">
                <a:solidFill>
                  <a:srgbClr val="3BB0C9"/>
                </a:solidFill>
                <a:latin typeface="Arial"/>
                <a:cs typeface="Arial"/>
              </a:rPr>
              <a:t>TRU FACE LINE CORRECTOR</a:t>
            </a:r>
          </a:p>
          <a:p>
            <a:pPr>
              <a:spcAft>
                <a:spcPts val="900"/>
              </a:spcAft>
            </a:pPr>
            <a:r>
              <a:rPr lang="en-US" sz="2400" dirty="0">
                <a:solidFill>
                  <a:schemeClr val="tx1">
                    <a:lumMod val="50000"/>
                    <a:lumOff val="50000"/>
                  </a:schemeClr>
                </a:solidFill>
                <a:latin typeface="Arial"/>
              </a:rPr>
              <a:t>Helps to soften the appearance of lines around your mouth, eyes, and forehead.</a:t>
            </a:r>
          </a:p>
        </p:txBody>
      </p:sp>
      <p:pic>
        <p:nvPicPr>
          <p:cNvPr id="12" name="Picture 11"/>
          <p:cNvPicPr>
            <a:picLocks noChangeAspect="1"/>
          </p:cNvPicPr>
          <p:nvPr/>
        </p:nvPicPr>
        <p:blipFill>
          <a:blip r:embed="rId5"/>
          <a:stretch>
            <a:fillRect/>
          </a:stretch>
        </p:blipFill>
        <p:spPr>
          <a:xfrm>
            <a:off x="9289678" y="1330823"/>
            <a:ext cx="649514" cy="2870150"/>
          </a:xfrm>
          <a:prstGeom prst="rect">
            <a:avLst/>
          </a:prstGeom>
        </p:spPr>
      </p:pic>
      <p:sp>
        <p:nvSpPr>
          <p:cNvPr id="19" name="Title 1"/>
          <p:cNvSpPr txBox="1">
            <a:spLocks/>
          </p:cNvSpPr>
          <p:nvPr/>
        </p:nvSpPr>
        <p:spPr>
          <a:xfrm>
            <a:off x="775235" y="218924"/>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COMPLEMENTARY PRODUCTS</a:t>
            </a:r>
          </a:p>
        </p:txBody>
      </p:sp>
    </p:spTree>
    <p:extLst>
      <p:ext uri="{BB962C8B-B14F-4D97-AF65-F5344CB8AC3E}">
        <p14:creationId xmlns:p14="http://schemas.microsoft.com/office/powerpoint/2010/main" val="1159623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2">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pic>
        <p:nvPicPr>
          <p:cNvPr id="7" name="Picture 6"/>
          <p:cNvPicPr>
            <a:picLocks noChangeAspect="1"/>
          </p:cNvPicPr>
          <p:nvPr/>
        </p:nvPicPr>
        <p:blipFill>
          <a:blip r:embed="rId3"/>
          <a:stretch>
            <a:fillRect/>
          </a:stretch>
        </p:blipFill>
        <p:spPr>
          <a:xfrm>
            <a:off x="2787352" y="3016966"/>
            <a:ext cx="1763868" cy="2562376"/>
          </a:xfrm>
          <a:prstGeom prst="rect">
            <a:avLst/>
          </a:prstGeom>
        </p:spPr>
      </p:pic>
      <p:sp>
        <p:nvSpPr>
          <p:cNvPr id="8" name="TextBox 7"/>
          <p:cNvSpPr txBox="1"/>
          <p:nvPr/>
        </p:nvSpPr>
        <p:spPr>
          <a:xfrm>
            <a:off x="1430410" y="5634182"/>
            <a:ext cx="4477752" cy="1431161"/>
          </a:xfrm>
          <a:prstGeom prst="rect">
            <a:avLst/>
          </a:prstGeom>
          <a:noFill/>
        </p:spPr>
        <p:txBody>
          <a:bodyPr wrap="square" rtlCol="0">
            <a:spAutoFit/>
          </a:bodyPr>
          <a:lstStyle/>
          <a:p>
            <a:r>
              <a:rPr lang="en-US" sz="1500" dirty="0">
                <a:solidFill>
                  <a:srgbClr val="3BB0C9"/>
                </a:solidFill>
                <a:latin typeface="Arial"/>
                <a:cs typeface="Arial"/>
              </a:rPr>
              <a:t>AGELOC TRU FACE ESSENCE ULTRA</a:t>
            </a:r>
            <a:endParaRPr lang="en-US" dirty="0">
              <a:solidFill>
                <a:schemeClr val="tx1">
                  <a:lumMod val="50000"/>
                  <a:lumOff val="50000"/>
                </a:schemeClr>
              </a:solidFill>
              <a:latin typeface="Arial"/>
            </a:endParaRPr>
          </a:p>
          <a:p>
            <a:r>
              <a:rPr lang="en-US" sz="2400" dirty="0">
                <a:solidFill>
                  <a:schemeClr val="tx1">
                    <a:lumMod val="50000"/>
                    <a:lumOff val="50000"/>
                  </a:schemeClr>
                </a:solidFill>
                <a:latin typeface="Arial"/>
              </a:rPr>
              <a:t>Helps provide extra contouring and firming around the eyes, neck, chin, and jawline.</a:t>
            </a:r>
          </a:p>
        </p:txBody>
      </p:sp>
      <p:sp>
        <p:nvSpPr>
          <p:cNvPr id="10" name="Title 1"/>
          <p:cNvSpPr txBox="1">
            <a:spLocks/>
          </p:cNvSpPr>
          <p:nvPr/>
        </p:nvSpPr>
        <p:spPr>
          <a:xfrm>
            <a:off x="665020" y="270390"/>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COMPLEMENTARY PRODUCTS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6424" y="-288027"/>
            <a:ext cx="3983929" cy="6672712"/>
          </a:xfrm>
          <a:prstGeom prst="rect">
            <a:avLst/>
          </a:prstGeom>
        </p:spPr>
      </p:pic>
      <p:sp>
        <p:nvSpPr>
          <p:cNvPr id="11" name="TextBox 10"/>
          <p:cNvSpPr txBox="1"/>
          <p:nvPr/>
        </p:nvSpPr>
        <p:spPr>
          <a:xfrm>
            <a:off x="6966437" y="5684493"/>
            <a:ext cx="5043905" cy="1800493"/>
          </a:xfrm>
          <a:prstGeom prst="rect">
            <a:avLst/>
          </a:prstGeom>
          <a:noFill/>
        </p:spPr>
        <p:txBody>
          <a:bodyPr wrap="square" rtlCol="0">
            <a:spAutoFit/>
          </a:bodyPr>
          <a:lstStyle/>
          <a:p>
            <a:r>
              <a:rPr lang="en-US" sz="1500" dirty="0">
                <a:solidFill>
                  <a:srgbClr val="3BB0C9"/>
                </a:solidFill>
                <a:latin typeface="Arial"/>
                <a:cs typeface="Arial"/>
              </a:rPr>
              <a:t>NU SKIN FACIAL SPA WITH CONDUCTIVE GEL</a:t>
            </a:r>
            <a:endParaRPr lang="en-US" dirty="0">
              <a:solidFill>
                <a:schemeClr val="tx1">
                  <a:lumMod val="50000"/>
                  <a:lumOff val="50000"/>
                </a:schemeClr>
              </a:solidFill>
              <a:latin typeface="Arial"/>
            </a:endParaRPr>
          </a:p>
          <a:p>
            <a:pPr>
              <a:spcAft>
                <a:spcPts val="900"/>
              </a:spcAft>
            </a:pPr>
            <a:r>
              <a:rPr lang="en-US" sz="2400" dirty="0">
                <a:solidFill>
                  <a:schemeClr val="tx1">
                    <a:lumMod val="50000"/>
                    <a:lumOff val="50000"/>
                  </a:schemeClr>
                </a:solidFill>
                <a:latin typeface="Arial"/>
              </a:rPr>
              <a:t>Features </a:t>
            </a:r>
            <a:r>
              <a:rPr lang="en-US" sz="2400" dirty="0" err="1">
                <a:solidFill>
                  <a:schemeClr val="tx1">
                    <a:lumMod val="50000"/>
                    <a:lumOff val="50000"/>
                  </a:schemeClr>
                </a:solidFill>
                <a:latin typeface="Arial"/>
              </a:rPr>
              <a:t>microcurrent</a:t>
            </a:r>
            <a:r>
              <a:rPr lang="en-US" sz="2400" dirty="0">
                <a:solidFill>
                  <a:schemeClr val="tx1">
                    <a:lumMod val="50000"/>
                    <a:lumOff val="50000"/>
                  </a:schemeClr>
                </a:solidFill>
                <a:latin typeface="Arial"/>
              </a:rPr>
              <a:t> technology to stimulate and tone the skin resulting in an improved appearance.</a:t>
            </a:r>
          </a:p>
        </p:txBody>
      </p:sp>
    </p:spTree>
    <p:extLst>
      <p:ext uri="{BB962C8B-B14F-4D97-AF65-F5344CB8AC3E}">
        <p14:creationId xmlns:p14="http://schemas.microsoft.com/office/powerpoint/2010/main" val="127420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
            <a:ext cx="12168898" cy="1550938"/>
          </a:xfrm>
          <a:prstGeom prst="rect">
            <a:avLst/>
          </a:prstGeom>
        </p:spPr>
        <p:txBody>
          <a:bodyPr vert="horz" lIns="0" tIns="65311" rIns="130622" bIns="65311" rtlCol="0" anchor="ctr">
            <a:normAutofit/>
          </a:bodyPr>
          <a:lstStyle>
            <a:lvl1pPr algn="ctr" defTabSz="653110" rtl="0" eaLnBrk="1" latinLnBrk="0" hangingPunct="1">
              <a:spcBef>
                <a:spcPct val="0"/>
              </a:spcBef>
              <a:buNone/>
              <a:defRPr sz="6300" kern="1200">
                <a:solidFill>
                  <a:schemeClr val="tx1"/>
                </a:solidFill>
                <a:latin typeface="+mj-lt"/>
                <a:ea typeface="+mj-ea"/>
                <a:cs typeface="+mj-cs"/>
              </a:defRPr>
            </a:lvl1pPr>
          </a:lstStyle>
          <a:p>
            <a:pPr algn="l"/>
            <a:r>
              <a:rPr lang="en-US" sz="2500" dirty="0">
                <a:solidFill>
                  <a:schemeClr val="accent5"/>
                </a:solidFill>
                <a:latin typeface="Arial"/>
                <a:cs typeface="Arial"/>
              </a:rPr>
              <a:t>SKIN CARE CUSTOMIZATION</a:t>
            </a:r>
          </a:p>
        </p:txBody>
      </p:sp>
      <p:sp>
        <p:nvSpPr>
          <p:cNvPr id="5" name="Rectangle 4"/>
          <p:cNvSpPr/>
          <p:nvPr/>
        </p:nvSpPr>
        <p:spPr>
          <a:xfrm>
            <a:off x="457199" y="1100613"/>
            <a:ext cx="8709113" cy="2893100"/>
          </a:xfrm>
          <a:prstGeom prst="rect">
            <a:avLst/>
          </a:prstGeom>
        </p:spPr>
        <p:txBody>
          <a:bodyPr wrap="square" lIns="0">
            <a:spAutoFit/>
          </a:bodyPr>
          <a:lstStyle/>
          <a:p>
            <a:pPr marL="164592" lvl="0" indent="-164592">
              <a:buFont typeface="Arial" panose="020B0604020202020204" pitchFamily="34" charset="0"/>
              <a:buChar char="•"/>
            </a:pPr>
            <a:r>
              <a:rPr lang="en-US" dirty="0">
                <a:solidFill>
                  <a:schemeClr val="tx1">
                    <a:lumMod val="50000"/>
                    <a:lumOff val="50000"/>
                  </a:schemeClr>
                </a:solidFill>
                <a:latin typeface="Arial"/>
              </a:rPr>
              <a:t>Customized skin care is a $12.2 billion market.</a:t>
            </a:r>
            <a:r>
              <a:rPr lang="en-US" baseline="30000" dirty="0">
                <a:solidFill>
                  <a:schemeClr val="tx1">
                    <a:lumMod val="50000"/>
                    <a:lumOff val="50000"/>
                  </a:schemeClr>
                </a:solidFill>
                <a:latin typeface="Arial"/>
              </a:rPr>
              <a:t>1</a:t>
            </a:r>
            <a:endParaRPr lang="en-US" dirty="0">
              <a:solidFill>
                <a:schemeClr val="tx1">
                  <a:lumMod val="50000"/>
                  <a:lumOff val="50000"/>
                </a:schemeClr>
              </a:solidFill>
              <a:latin typeface="Arial"/>
            </a:endParaRPr>
          </a:p>
          <a:p>
            <a:pPr marL="164592" lvl="0" indent="-164592">
              <a:buFont typeface="Arial" panose="020B0604020202020204" pitchFamily="34" charset="0"/>
              <a:buChar char="•"/>
            </a:pPr>
            <a:r>
              <a:rPr lang="en-US" dirty="0">
                <a:solidFill>
                  <a:schemeClr val="tx1">
                    <a:lumMod val="50000"/>
                    <a:lumOff val="50000"/>
                  </a:schemeClr>
                </a:solidFill>
                <a:latin typeface="Arial"/>
              </a:rPr>
              <a:t>22% of global skin care usage is driven by individualism with consumers seeking out products.</a:t>
            </a:r>
            <a:r>
              <a:rPr lang="en-US" baseline="30000" dirty="0">
                <a:solidFill>
                  <a:schemeClr val="tx1">
                    <a:lumMod val="50000"/>
                    <a:lumOff val="50000"/>
                  </a:schemeClr>
                </a:solidFill>
                <a:latin typeface="Arial"/>
              </a:rPr>
              <a:t>3</a:t>
            </a:r>
            <a:endParaRPr lang="en-US" dirty="0">
              <a:solidFill>
                <a:schemeClr val="tx1">
                  <a:lumMod val="50000"/>
                  <a:lumOff val="50000"/>
                </a:schemeClr>
              </a:solidFill>
              <a:latin typeface="Arial"/>
            </a:endParaRPr>
          </a:p>
          <a:p>
            <a:pPr marL="164592" lvl="0" indent="-164592">
              <a:buFont typeface="Arial" panose="020B0604020202020204" pitchFamily="34" charset="0"/>
              <a:buChar char="•"/>
            </a:pPr>
            <a:r>
              <a:rPr lang="en-US" dirty="0">
                <a:solidFill>
                  <a:schemeClr val="tx1">
                    <a:lumMod val="50000"/>
                    <a:lumOff val="50000"/>
                  </a:schemeClr>
                </a:solidFill>
                <a:latin typeface="Arial"/>
              </a:rPr>
              <a:t>Increasingly interested in products tailored to their individual needs, many consumers are willing to pay premium prices and wait up to a month to receive customized formulas.</a:t>
            </a:r>
            <a:r>
              <a:rPr lang="en-US" baseline="30000" dirty="0">
                <a:solidFill>
                  <a:schemeClr val="tx1">
                    <a:lumMod val="50000"/>
                    <a:lumOff val="50000"/>
                  </a:schemeClr>
                </a:solidFill>
                <a:latin typeface="Arial"/>
              </a:rPr>
              <a:t>1</a:t>
            </a:r>
          </a:p>
        </p:txBody>
      </p:sp>
      <p:sp>
        <p:nvSpPr>
          <p:cNvPr id="6" name="TextBox 5"/>
          <p:cNvSpPr txBox="1"/>
          <p:nvPr/>
        </p:nvSpPr>
        <p:spPr>
          <a:xfrm>
            <a:off x="533400" y="6666130"/>
            <a:ext cx="12646104" cy="646331"/>
          </a:xfrm>
          <a:prstGeom prst="rect">
            <a:avLst/>
          </a:prstGeom>
          <a:noFill/>
        </p:spPr>
        <p:txBody>
          <a:bodyPr wrap="square" rtlCol="0">
            <a:spAutoFit/>
          </a:bodyPr>
          <a:lstStyle/>
          <a:p>
            <a:r>
              <a:rPr lang="en-US" sz="900" dirty="0">
                <a:solidFill>
                  <a:srgbClr val="7F7F7F"/>
                </a:solidFill>
                <a:latin typeface="Arial"/>
              </a:rPr>
              <a:t>Sources</a:t>
            </a:r>
          </a:p>
          <a:p>
            <a:r>
              <a:rPr lang="en-US" sz="900" baseline="30000" dirty="0">
                <a:solidFill>
                  <a:srgbClr val="7F7F7F"/>
                </a:solidFill>
                <a:latin typeface="Arial"/>
              </a:rPr>
              <a:t>1</a:t>
            </a:r>
            <a:r>
              <a:rPr lang="en-US" sz="900" dirty="0">
                <a:solidFill>
                  <a:srgbClr val="7F7F7F"/>
                </a:solidFill>
                <a:latin typeface="Arial"/>
              </a:rPr>
              <a:t> Canadian Research Firm, Sept 2014</a:t>
            </a:r>
          </a:p>
          <a:p>
            <a:r>
              <a:rPr lang="en-US" sz="900" baseline="30000" dirty="0">
                <a:solidFill>
                  <a:srgbClr val="7F7F7F"/>
                </a:solidFill>
                <a:latin typeface="Arial"/>
              </a:rPr>
              <a:t>2</a:t>
            </a:r>
            <a:r>
              <a:rPr lang="en-US" sz="900" dirty="0">
                <a:solidFill>
                  <a:srgbClr val="7F7F7F"/>
                </a:solidFill>
                <a:latin typeface="Arial"/>
              </a:rPr>
              <a:t> Medallion Retail Research from </a:t>
            </a:r>
            <a:r>
              <a:rPr lang="en-US" sz="900" dirty="0" err="1">
                <a:solidFill>
                  <a:srgbClr val="7F7F7F"/>
                </a:solidFill>
                <a:latin typeface="Arial"/>
              </a:rPr>
              <a:t>Emarketer</a:t>
            </a:r>
            <a:r>
              <a:rPr lang="en-US" sz="900" dirty="0">
                <a:solidFill>
                  <a:srgbClr val="7F7F7F"/>
                </a:solidFill>
                <a:latin typeface="Arial"/>
              </a:rPr>
              <a:t> Study</a:t>
            </a:r>
          </a:p>
          <a:p>
            <a:r>
              <a:rPr lang="en-US" sz="900" baseline="30000" dirty="0">
                <a:solidFill>
                  <a:srgbClr val="7F7F7F"/>
                </a:solidFill>
                <a:latin typeface="Arial"/>
              </a:rPr>
              <a:t>3</a:t>
            </a:r>
            <a:r>
              <a:rPr lang="en-US" sz="900" dirty="0">
                <a:solidFill>
                  <a:srgbClr val="7F7F7F"/>
                </a:solidFill>
                <a:latin typeface="Arial"/>
              </a:rPr>
              <a:t> BDC Study 2014, </a:t>
            </a:r>
            <a:r>
              <a:rPr lang="en-US" sz="900" dirty="0" err="1">
                <a:solidFill>
                  <a:srgbClr val="7F7F7F"/>
                </a:solidFill>
                <a:latin typeface="Arial"/>
              </a:rPr>
              <a:t>pg</a:t>
            </a:r>
            <a:r>
              <a:rPr lang="en-US" sz="900" dirty="0">
                <a:solidFill>
                  <a:srgbClr val="7F7F7F"/>
                </a:solidFill>
                <a:latin typeface="Arial"/>
              </a:rPr>
              <a:t> 26</a:t>
            </a:r>
          </a:p>
        </p:txBody>
      </p:sp>
      <p:pic>
        <p:nvPicPr>
          <p:cNvPr id="7" name="Picture 6"/>
          <p:cNvPicPr>
            <a:picLocks noChangeAspect="1"/>
          </p:cNvPicPr>
          <p:nvPr/>
        </p:nvPicPr>
        <p:blipFill>
          <a:blip r:embed="rId2"/>
          <a:stretch>
            <a:fillRect/>
          </a:stretch>
        </p:blipFill>
        <p:spPr>
          <a:xfrm>
            <a:off x="6166943" y="2729568"/>
            <a:ext cx="6951445" cy="4972050"/>
          </a:xfrm>
          <a:prstGeom prst="rect">
            <a:avLst/>
          </a:prstGeom>
        </p:spPr>
      </p:pic>
      <p:sp>
        <p:nvSpPr>
          <p:cNvPr id="8" name="Rectangle 7"/>
          <p:cNvSpPr/>
          <p:nvPr/>
        </p:nvSpPr>
        <p:spPr>
          <a:xfrm>
            <a:off x="-1" y="7901517"/>
            <a:ext cx="14630401"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sp>
        <p:nvSpPr>
          <p:cNvPr id="10" name="Rectangle 9"/>
          <p:cNvSpPr/>
          <p:nvPr/>
        </p:nvSpPr>
        <p:spPr>
          <a:xfrm>
            <a:off x="533400" y="3922931"/>
            <a:ext cx="7158174" cy="1292662"/>
          </a:xfrm>
          <a:prstGeom prst="rect">
            <a:avLst/>
          </a:prstGeom>
        </p:spPr>
        <p:txBody>
          <a:bodyPr wrap="square">
            <a:spAutoFit/>
          </a:bodyPr>
          <a:lstStyle/>
          <a:p>
            <a:pPr lvl="0"/>
            <a:r>
              <a:rPr lang="en-US" dirty="0">
                <a:solidFill>
                  <a:srgbClr val="3BB0C9"/>
                </a:solidFill>
                <a:latin typeface="Arial"/>
                <a:cs typeface="Arial"/>
              </a:rPr>
              <a:t>CUSTOMIZED SKIN CARE IS EXPECTED TO GROW RAPIDLY OVER THE NEXT FIVE YEARS.</a:t>
            </a:r>
            <a:r>
              <a:rPr lang="en-US" baseline="30000" dirty="0">
                <a:solidFill>
                  <a:srgbClr val="3BB0C9"/>
                </a:solidFill>
                <a:latin typeface="Arial"/>
                <a:cs typeface="Arial"/>
              </a:rPr>
              <a:t>2</a:t>
            </a:r>
            <a:endParaRPr lang="en-US" dirty="0">
              <a:solidFill>
                <a:srgbClr val="3BB0C9"/>
              </a:solidFill>
              <a:latin typeface="Arial"/>
              <a:cs typeface="Arial"/>
            </a:endParaRPr>
          </a:p>
        </p:txBody>
      </p:sp>
      <p:pic>
        <p:nvPicPr>
          <p:cNvPr id="11" name="Picture 10"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1760193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150200010_255 clone.jpg"/>
          <p:cNvPicPr>
            <a:picLocks noChangeAspect="1"/>
          </p:cNvPicPr>
          <p:nvPr/>
        </p:nvPicPr>
        <p:blipFill rotWithShape="1">
          <a:blip r:embed="rId2">
            <a:extLst>
              <a:ext uri="{28A0092B-C50C-407E-A947-70E740481C1C}">
                <a14:useLocalDpi xmlns:a14="http://schemas.microsoft.com/office/drawing/2010/main" val="0"/>
              </a:ext>
            </a:extLst>
          </a:blip>
          <a:srcRect l="-14111" t="16335" r="29803" b="15304"/>
          <a:stretch/>
        </p:blipFill>
        <p:spPr>
          <a:xfrm>
            <a:off x="0" y="1"/>
            <a:ext cx="14676581" cy="7924610"/>
          </a:xfrm>
          <a:prstGeom prst="rect">
            <a:avLst/>
          </a:prstGeom>
        </p:spPr>
      </p:pic>
      <p:pic>
        <p:nvPicPr>
          <p:cNvPr id="12" name="Picture 11" descr="RM150200010_255 clone.jpg"/>
          <p:cNvPicPr>
            <a:picLocks noChangeAspect="1"/>
          </p:cNvPicPr>
          <p:nvPr/>
        </p:nvPicPr>
        <p:blipFill rotWithShape="1">
          <a:blip r:embed="rId2">
            <a:extLst>
              <a:ext uri="{28A0092B-C50C-407E-A947-70E740481C1C}">
                <a14:useLocalDpi xmlns:a14="http://schemas.microsoft.com/office/drawing/2010/main" val="0"/>
              </a:ext>
            </a:extLst>
          </a:blip>
          <a:srcRect l="8571" t="16335" r="64372" b="15304"/>
          <a:stretch/>
        </p:blipFill>
        <p:spPr>
          <a:xfrm>
            <a:off x="0" y="1"/>
            <a:ext cx="5698970" cy="7924610"/>
          </a:xfrm>
          <a:prstGeom prst="rect">
            <a:avLst/>
          </a:prstGeom>
        </p:spPr>
      </p:pic>
      <p:sp>
        <p:nvSpPr>
          <p:cNvPr id="9" name="TextBox 8"/>
          <p:cNvSpPr txBox="1"/>
          <p:nvPr/>
        </p:nvSpPr>
        <p:spPr>
          <a:xfrm>
            <a:off x="2948763" y="4987636"/>
            <a:ext cx="184666" cy="492443"/>
          </a:xfrm>
          <a:prstGeom prst="rect">
            <a:avLst/>
          </a:prstGeom>
          <a:noFill/>
        </p:spPr>
        <p:txBody>
          <a:bodyPr wrap="none" rtlCol="0">
            <a:spAutoFit/>
          </a:bodyPr>
          <a:lstStyle/>
          <a:p>
            <a:endParaRPr lang="en-US" dirty="0"/>
          </a:p>
        </p:txBody>
      </p:sp>
      <p:sp>
        <p:nvSpPr>
          <p:cNvPr id="4" name="Rectangle 3"/>
          <p:cNvSpPr/>
          <p:nvPr/>
        </p:nvSpPr>
        <p:spPr>
          <a:xfrm>
            <a:off x="1" y="7924610"/>
            <a:ext cx="14676580"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5" name="Picture 4"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23093"/>
            <a:ext cx="3031067" cy="2347108"/>
          </a:xfrm>
          <a:prstGeom prst="rect">
            <a:avLst/>
          </a:prstGeom>
        </p:spPr>
      </p:pic>
      <p:sp>
        <p:nvSpPr>
          <p:cNvPr id="7" name="Content Placeholder 2"/>
          <p:cNvSpPr>
            <a:spLocks noGrp="1"/>
          </p:cNvSpPr>
          <p:nvPr>
            <p:ph sz="half" idx="1"/>
          </p:nvPr>
        </p:nvSpPr>
        <p:spPr>
          <a:xfrm>
            <a:off x="658079" y="1773207"/>
            <a:ext cx="5437755" cy="2666999"/>
          </a:xfrm>
        </p:spPr>
        <p:txBody>
          <a:bodyPr>
            <a:noAutofit/>
          </a:bodyPr>
          <a:lstStyle/>
          <a:p>
            <a:pPr marL="0" indent="0">
              <a:buNone/>
            </a:pPr>
            <a:r>
              <a:rPr lang="en-US" sz="3200" dirty="0">
                <a:solidFill>
                  <a:srgbClr val="7F7F7F"/>
                </a:solidFill>
                <a:latin typeface="Arial"/>
              </a:rPr>
              <a:t>1 Smart device</a:t>
            </a:r>
          </a:p>
          <a:p>
            <a:pPr marL="0" indent="0">
              <a:buNone/>
            </a:pPr>
            <a:r>
              <a:rPr lang="en-US" sz="3200" dirty="0">
                <a:solidFill>
                  <a:srgbClr val="7F7F7F"/>
                </a:solidFill>
                <a:latin typeface="Arial"/>
              </a:rPr>
              <a:t>5 Powerful products</a:t>
            </a:r>
          </a:p>
          <a:p>
            <a:pPr marL="0" indent="0">
              <a:buNone/>
            </a:pPr>
            <a:r>
              <a:rPr lang="en-US" sz="3200" dirty="0">
                <a:solidFill>
                  <a:srgbClr val="7F7F7F"/>
                </a:solidFill>
                <a:latin typeface="Arial"/>
              </a:rPr>
              <a:t>1 Skin assessment</a:t>
            </a:r>
          </a:p>
          <a:p>
            <a:pPr marL="0" indent="0">
              <a:buNone/>
            </a:pPr>
            <a:r>
              <a:rPr lang="en-US" sz="3200" dirty="0">
                <a:solidFill>
                  <a:srgbClr val="7F7F7F"/>
                </a:solidFill>
                <a:latin typeface="Arial"/>
              </a:rPr>
              <a:t>1 Personal skin care code </a:t>
            </a:r>
          </a:p>
          <a:p>
            <a:pPr marL="0" indent="0">
              <a:buNone/>
            </a:pPr>
            <a:r>
              <a:rPr lang="en-US" sz="3200" dirty="0">
                <a:solidFill>
                  <a:srgbClr val="7F7F7F"/>
                </a:solidFill>
                <a:latin typeface="Arial"/>
              </a:rPr>
              <a:t>Continued customization</a:t>
            </a:r>
          </a:p>
        </p:txBody>
      </p:sp>
      <p:pic>
        <p:nvPicPr>
          <p:cNvPr id="10" name="Picture 9"/>
          <p:cNvPicPr>
            <a:picLocks noChangeAspect="1"/>
          </p:cNvPicPr>
          <p:nvPr/>
        </p:nvPicPr>
        <p:blipFill>
          <a:blip r:embed="rId4"/>
          <a:stretch>
            <a:fillRect/>
          </a:stretch>
        </p:blipFill>
        <p:spPr>
          <a:xfrm>
            <a:off x="13294049" y="6961996"/>
            <a:ext cx="889000" cy="711200"/>
          </a:xfrm>
          <a:prstGeom prst="rect">
            <a:avLst/>
          </a:prstGeom>
        </p:spPr>
      </p:pic>
      <p:pic>
        <p:nvPicPr>
          <p:cNvPr id="14" name="Picture 13"/>
          <p:cNvPicPr>
            <a:picLocks noChangeAspect="1"/>
          </p:cNvPicPr>
          <p:nvPr/>
        </p:nvPicPr>
        <p:blipFill>
          <a:blip r:embed="rId5"/>
          <a:stretch>
            <a:fillRect/>
          </a:stretch>
        </p:blipFill>
        <p:spPr>
          <a:xfrm>
            <a:off x="658080" y="685089"/>
            <a:ext cx="4170888" cy="611022"/>
          </a:xfrm>
          <a:prstGeom prst="rect">
            <a:avLst/>
          </a:prstGeom>
        </p:spPr>
      </p:pic>
    </p:spTree>
    <p:extLst>
      <p:ext uri="{BB962C8B-B14F-4D97-AF65-F5344CB8AC3E}">
        <p14:creationId xmlns:p14="http://schemas.microsoft.com/office/powerpoint/2010/main" val="4168644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32540 clone light.jpg"/>
          <p:cNvPicPr>
            <a:picLocks noChangeAspect="1"/>
          </p:cNvPicPr>
          <p:nvPr/>
        </p:nvPicPr>
        <p:blipFill rotWithShape="1">
          <a:blip r:embed="rId2">
            <a:extLst>
              <a:ext uri="{28A0092B-C50C-407E-A947-70E740481C1C}">
                <a14:useLocalDpi xmlns:a14="http://schemas.microsoft.com/office/drawing/2010/main" val="0"/>
              </a:ext>
            </a:extLst>
          </a:blip>
          <a:srcRect l="10425" t="24538" r="851" b="492"/>
          <a:stretch/>
        </p:blipFill>
        <p:spPr>
          <a:xfrm>
            <a:off x="-33866" y="1"/>
            <a:ext cx="14664267" cy="7933968"/>
          </a:xfrm>
          <a:prstGeom prst="rect">
            <a:avLst/>
          </a:prstGeom>
        </p:spPr>
      </p:pic>
      <p:pic>
        <p:nvPicPr>
          <p:cNvPr id="10" name="Picture 9" descr="RM032540 clone light.jpg"/>
          <p:cNvPicPr>
            <a:picLocks noChangeAspect="1"/>
          </p:cNvPicPr>
          <p:nvPr/>
        </p:nvPicPr>
        <p:blipFill rotWithShape="1">
          <a:blip r:embed="rId2">
            <a:extLst>
              <a:ext uri="{28A0092B-C50C-407E-A947-70E740481C1C}">
                <a14:useLocalDpi xmlns:a14="http://schemas.microsoft.com/office/drawing/2010/main" val="0"/>
              </a:ext>
            </a:extLst>
          </a:blip>
          <a:srcRect l="-215" t="-492" r="58848" b="492"/>
          <a:stretch/>
        </p:blipFill>
        <p:spPr>
          <a:xfrm>
            <a:off x="-33866" y="-33867"/>
            <a:ext cx="5147734" cy="7967835"/>
          </a:xfrm>
          <a:prstGeom prst="rect">
            <a:avLst/>
          </a:prstGeom>
        </p:spPr>
      </p:pic>
      <p:sp>
        <p:nvSpPr>
          <p:cNvPr id="5" name="Title 1"/>
          <p:cNvSpPr txBox="1">
            <a:spLocks/>
          </p:cNvSpPr>
          <p:nvPr/>
        </p:nvSpPr>
        <p:spPr>
          <a:xfrm>
            <a:off x="457199" y="990601"/>
            <a:ext cx="7543584" cy="5681136"/>
          </a:xfrm>
          <a:prstGeom prst="rect">
            <a:avLst/>
          </a:prstGeom>
        </p:spPr>
        <p:txBody>
          <a:bodyPr vert="horz" lIns="0" tIns="65311" rIns="130622" bIns="65311" rtlCol="0" anchor="t" anchorCtr="0">
            <a:noAutofit/>
          </a:bodyPr>
          <a:lstStyle>
            <a:lvl1pPr algn="ctr" defTabSz="653110" rtl="0" eaLnBrk="1" latinLnBrk="0" hangingPunct="1">
              <a:spcBef>
                <a:spcPct val="0"/>
              </a:spcBef>
              <a:buNone/>
              <a:defRPr sz="6300" kern="1200">
                <a:solidFill>
                  <a:schemeClr val="tx1"/>
                </a:solidFill>
                <a:latin typeface="+mj-lt"/>
                <a:ea typeface="+mj-ea"/>
                <a:cs typeface="+mj-cs"/>
              </a:defRPr>
            </a:lvl1pPr>
          </a:lstStyle>
          <a:p>
            <a:pPr algn="l"/>
            <a:r>
              <a:rPr lang="en-US" sz="2200" dirty="0">
                <a:solidFill>
                  <a:schemeClr val="tx1">
                    <a:lumMod val="50000"/>
                    <a:lumOff val="50000"/>
                  </a:schemeClr>
                </a:solidFill>
                <a:latin typeface="Arial"/>
                <a:cs typeface="Arial"/>
              </a:rPr>
              <a:t>“Personalized skin care is a growing market as firms adopt technologies that enable them to customize products according to individual traits and susceptibilities. Consumers are responding in turn, eager for products that get to the root of their skin complaints and distinguish their regimens from their neighbors.”</a:t>
            </a:r>
            <a:br>
              <a:rPr lang="en-US" sz="2200" dirty="0">
                <a:solidFill>
                  <a:schemeClr val="tx1">
                    <a:lumMod val="50000"/>
                    <a:lumOff val="50000"/>
                  </a:schemeClr>
                </a:solidFill>
                <a:latin typeface="Arial"/>
                <a:cs typeface="Arial"/>
              </a:rPr>
            </a:br>
            <a:br>
              <a:rPr lang="en-US" sz="2200" dirty="0">
                <a:solidFill>
                  <a:schemeClr val="tx1">
                    <a:lumMod val="50000"/>
                    <a:lumOff val="50000"/>
                  </a:schemeClr>
                </a:solidFill>
                <a:latin typeface="Arial"/>
                <a:cs typeface="Arial"/>
              </a:rPr>
            </a:br>
            <a:r>
              <a:rPr lang="en-US" sz="1500" dirty="0">
                <a:solidFill>
                  <a:schemeClr val="tx1">
                    <a:lumMod val="50000"/>
                    <a:lumOff val="50000"/>
                  </a:schemeClr>
                </a:solidFill>
                <a:latin typeface="Arial"/>
                <a:cs typeface="Arial"/>
              </a:rPr>
              <a:t>PERSONALIZED SKIN CARE FUELED BY TECH ADVANCES, GROWING DEMAND—ROSE SHEET, OCT 8, 2014</a:t>
            </a:r>
          </a:p>
        </p:txBody>
      </p:sp>
      <p:sp>
        <p:nvSpPr>
          <p:cNvPr id="6" name="Title 1"/>
          <p:cNvSpPr txBox="1">
            <a:spLocks/>
          </p:cNvSpPr>
          <p:nvPr/>
        </p:nvSpPr>
        <p:spPr>
          <a:xfrm>
            <a:off x="457199" y="1"/>
            <a:ext cx="7779597"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SKIN CARE CUSTOMIZATION</a:t>
            </a:r>
          </a:p>
        </p:txBody>
      </p:sp>
      <p:sp>
        <p:nvSpPr>
          <p:cNvPr id="9" name="Rectangle 8"/>
          <p:cNvSpPr/>
          <p:nvPr/>
        </p:nvSpPr>
        <p:spPr>
          <a:xfrm>
            <a:off x="-1" y="7901517"/>
            <a:ext cx="14630401"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11" name="Picture 10"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74883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15020004-PRODUCT CLONE.jpg"/>
          <p:cNvPicPr>
            <a:picLocks noChangeAspect="1"/>
          </p:cNvPicPr>
          <p:nvPr/>
        </p:nvPicPr>
        <p:blipFill rotWithShape="1">
          <a:blip r:embed="rId2" cstate="print">
            <a:extLst>
              <a:ext uri="{28A0092B-C50C-407E-A947-70E740481C1C}">
                <a14:useLocalDpi xmlns:a14="http://schemas.microsoft.com/office/drawing/2010/main" val="0"/>
              </a:ext>
            </a:extLst>
          </a:blip>
          <a:srcRect l="14708" t="11208" b="13136"/>
          <a:stretch/>
        </p:blipFill>
        <p:spPr>
          <a:xfrm>
            <a:off x="-1" y="0"/>
            <a:ext cx="14693847" cy="8229600"/>
          </a:xfrm>
          <a:prstGeom prst="rect">
            <a:avLst/>
          </a:prstGeom>
        </p:spPr>
      </p:pic>
      <p:sp>
        <p:nvSpPr>
          <p:cNvPr id="3" name="Rectangle 2"/>
          <p:cNvSpPr/>
          <p:nvPr/>
        </p:nvSpPr>
        <p:spPr>
          <a:xfrm>
            <a:off x="457200" y="2514600"/>
            <a:ext cx="4729480" cy="3139321"/>
          </a:xfrm>
          <a:prstGeom prst="rect">
            <a:avLst/>
          </a:prstGeom>
        </p:spPr>
        <p:txBody>
          <a:bodyPr wrap="square" lIns="0">
            <a:spAutoFit/>
          </a:bodyPr>
          <a:lstStyle/>
          <a:p>
            <a:r>
              <a:rPr lang="en-US" sz="2200" dirty="0">
                <a:solidFill>
                  <a:schemeClr val="tx1">
                    <a:lumMod val="50000"/>
                    <a:lumOff val="50000"/>
                  </a:schemeClr>
                </a:solidFill>
                <a:latin typeface="Arial"/>
              </a:rPr>
              <a:t>Imagine anti-aging skin care as individual as you are. Now it can be with state-of-the-art technology and breakthrough anti-aging formulations. Nu Skin has redefined skin care with </a:t>
            </a:r>
            <a:r>
              <a:rPr lang="en-US" sz="2200" dirty="0" err="1">
                <a:solidFill>
                  <a:schemeClr val="tx1">
                    <a:lumMod val="50000"/>
                    <a:lumOff val="50000"/>
                  </a:schemeClr>
                </a:solidFill>
                <a:latin typeface="Arial"/>
              </a:rPr>
              <a:t>ageLOC</a:t>
            </a:r>
            <a:r>
              <a:rPr lang="en-US" sz="2200" dirty="0">
                <a:solidFill>
                  <a:schemeClr val="tx1">
                    <a:lumMod val="50000"/>
                    <a:lumOff val="50000"/>
                  </a:schemeClr>
                </a:solidFill>
                <a:latin typeface="Arial"/>
              </a:rPr>
              <a:t> Me. This is anti-aging skin care like you’ve never seen, felt, or imagined.</a:t>
            </a:r>
          </a:p>
          <a:p>
            <a:r>
              <a:rPr lang="en-US" sz="2200" dirty="0">
                <a:solidFill>
                  <a:schemeClr val="tx1">
                    <a:lumMod val="50000"/>
                    <a:lumOff val="50000"/>
                  </a:schemeClr>
                </a:solidFill>
                <a:latin typeface="Arial"/>
              </a:rPr>
              <a:t> </a:t>
            </a:r>
          </a:p>
        </p:txBody>
      </p:sp>
      <p:sp>
        <p:nvSpPr>
          <p:cNvPr id="4" name="Title 1"/>
          <p:cNvSpPr txBox="1">
            <a:spLocks/>
          </p:cNvSpPr>
          <p:nvPr/>
        </p:nvSpPr>
        <p:spPr>
          <a:xfrm>
            <a:off x="457200" y="1"/>
            <a:ext cx="7657253" cy="975924"/>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INTRODUCING</a:t>
            </a:r>
          </a:p>
        </p:txBody>
      </p:sp>
      <p:sp>
        <p:nvSpPr>
          <p:cNvPr id="5" name="Title 1"/>
          <p:cNvSpPr txBox="1">
            <a:spLocks/>
          </p:cNvSpPr>
          <p:nvPr/>
        </p:nvSpPr>
        <p:spPr>
          <a:xfrm>
            <a:off x="457200" y="1"/>
            <a:ext cx="7657253" cy="975924"/>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INTRODUCING</a:t>
            </a:r>
          </a:p>
        </p:txBody>
      </p:sp>
      <p:pic>
        <p:nvPicPr>
          <p:cNvPr id="6" name="Picture 5"/>
          <p:cNvPicPr>
            <a:picLocks noChangeAspect="1"/>
          </p:cNvPicPr>
          <p:nvPr/>
        </p:nvPicPr>
        <p:blipFill>
          <a:blip r:embed="rId3"/>
          <a:stretch>
            <a:fillRect/>
          </a:stretch>
        </p:blipFill>
        <p:spPr>
          <a:xfrm>
            <a:off x="457200" y="914400"/>
            <a:ext cx="4038612" cy="600569"/>
          </a:xfrm>
          <a:prstGeom prst="rect">
            <a:avLst/>
          </a:prstGeom>
        </p:spPr>
      </p:pic>
      <p:sp>
        <p:nvSpPr>
          <p:cNvPr id="11" name="Rectangle 10"/>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12" name="Picture 11"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2497980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15020006-PRODUCT clone.jpg"/>
          <p:cNvPicPr>
            <a:picLocks noChangeAspect="1"/>
          </p:cNvPicPr>
          <p:nvPr/>
        </p:nvPicPr>
        <p:blipFill rotWithShape="1">
          <a:blip r:embed="rId2" cstate="print">
            <a:extLst>
              <a:ext uri="{28A0092B-C50C-407E-A947-70E740481C1C}">
                <a14:useLocalDpi xmlns:a14="http://schemas.microsoft.com/office/drawing/2010/main" val="0"/>
              </a:ext>
            </a:extLst>
          </a:blip>
          <a:srcRect l="11106" t="6317" b="18678"/>
          <a:stretch/>
        </p:blipFill>
        <p:spPr>
          <a:xfrm>
            <a:off x="23090" y="1"/>
            <a:ext cx="14630400" cy="8229599"/>
          </a:xfrm>
          <a:prstGeom prst="rect">
            <a:avLst/>
          </a:prstGeom>
        </p:spPr>
      </p:pic>
      <p:sp>
        <p:nvSpPr>
          <p:cNvPr id="5" name="Rectangle 4"/>
          <p:cNvSpPr/>
          <p:nvPr/>
        </p:nvSpPr>
        <p:spPr>
          <a:xfrm>
            <a:off x="457200" y="2514600"/>
            <a:ext cx="5105400" cy="2462212"/>
          </a:xfrm>
          <a:prstGeom prst="rect">
            <a:avLst/>
          </a:prstGeom>
        </p:spPr>
        <p:txBody>
          <a:bodyPr wrap="square" lIns="0">
            <a:spAutoFit/>
          </a:bodyPr>
          <a:lstStyle/>
          <a:p>
            <a:r>
              <a:rPr lang="en-US" sz="2200" dirty="0">
                <a:solidFill>
                  <a:schemeClr val="tx1">
                    <a:lumMod val="50000"/>
                    <a:lumOff val="50000"/>
                  </a:schemeClr>
                </a:solidFill>
                <a:latin typeface="Arial"/>
              </a:rPr>
              <a:t>Introducing </a:t>
            </a:r>
            <a:r>
              <a:rPr lang="en-US" sz="2200" dirty="0" err="1">
                <a:solidFill>
                  <a:schemeClr val="tx1">
                    <a:lumMod val="50000"/>
                    <a:lumOff val="50000"/>
                  </a:schemeClr>
                </a:solidFill>
                <a:latin typeface="Arial"/>
              </a:rPr>
              <a:t>ageLOC</a:t>
            </a:r>
            <a:r>
              <a:rPr lang="en-US" sz="2200" dirty="0">
                <a:solidFill>
                  <a:schemeClr val="tx1">
                    <a:lumMod val="50000"/>
                    <a:lumOff val="50000"/>
                  </a:schemeClr>
                </a:solidFill>
                <a:latin typeface="Arial"/>
              </a:rPr>
              <a:t> Me, an entirely new approach to anti-aging skin care. Featuring five powerful, cutting-edge products and one smart delivery device, </a:t>
            </a:r>
            <a:r>
              <a:rPr lang="en-US" sz="2200" dirty="0" err="1">
                <a:solidFill>
                  <a:schemeClr val="tx1">
                    <a:lumMod val="50000"/>
                    <a:lumOff val="50000"/>
                  </a:schemeClr>
                </a:solidFill>
                <a:latin typeface="Arial"/>
              </a:rPr>
              <a:t>ageLOC</a:t>
            </a:r>
            <a:r>
              <a:rPr lang="en-US" sz="2200" dirty="0">
                <a:solidFill>
                  <a:schemeClr val="tx1">
                    <a:lumMod val="50000"/>
                    <a:lumOff val="50000"/>
                  </a:schemeClr>
                </a:solidFill>
                <a:latin typeface="Arial"/>
              </a:rPr>
              <a:t> Me is customized for you, by you. With </a:t>
            </a:r>
            <a:r>
              <a:rPr lang="en-US" sz="2200" dirty="0" err="1">
                <a:solidFill>
                  <a:schemeClr val="tx1">
                    <a:lumMod val="50000"/>
                    <a:lumOff val="50000"/>
                  </a:schemeClr>
                </a:solidFill>
                <a:latin typeface="Arial"/>
              </a:rPr>
              <a:t>ageLOC</a:t>
            </a:r>
            <a:r>
              <a:rPr lang="en-US" sz="2200" dirty="0">
                <a:solidFill>
                  <a:schemeClr val="tx1">
                    <a:lumMod val="50000"/>
                    <a:lumOff val="50000"/>
                  </a:schemeClr>
                </a:solidFill>
                <a:latin typeface="Arial"/>
              </a:rPr>
              <a:t> Me, every day is a confident, beautiful skin day.</a:t>
            </a:r>
          </a:p>
        </p:txBody>
      </p:sp>
      <p:sp>
        <p:nvSpPr>
          <p:cNvPr id="6" name="Title 1"/>
          <p:cNvSpPr txBox="1">
            <a:spLocks/>
          </p:cNvSpPr>
          <p:nvPr/>
        </p:nvSpPr>
        <p:spPr>
          <a:xfrm>
            <a:off x="457200" y="1"/>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INTRODUCING</a:t>
            </a:r>
          </a:p>
        </p:txBody>
      </p:sp>
      <p:pic>
        <p:nvPicPr>
          <p:cNvPr id="7" name="Picture 6"/>
          <p:cNvPicPr>
            <a:picLocks noChangeAspect="1"/>
          </p:cNvPicPr>
          <p:nvPr/>
        </p:nvPicPr>
        <p:blipFill>
          <a:blip r:embed="rId3"/>
          <a:stretch>
            <a:fillRect/>
          </a:stretch>
        </p:blipFill>
        <p:spPr>
          <a:xfrm>
            <a:off x="457199" y="914400"/>
            <a:ext cx="4099343" cy="609600"/>
          </a:xfrm>
          <a:prstGeom prst="rect">
            <a:avLst/>
          </a:prstGeom>
        </p:spPr>
      </p:pic>
      <p:sp>
        <p:nvSpPr>
          <p:cNvPr id="19" name="Rectangle 18"/>
          <p:cNvSpPr/>
          <p:nvPr/>
        </p:nvSpPr>
        <p:spPr>
          <a:xfrm>
            <a:off x="-1" y="7901517"/>
            <a:ext cx="14630401"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20" name="Picture 19"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3769445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15020003_12_display.psd"/>
          <p:cNvPicPr>
            <a:picLocks noChangeAspect="1"/>
          </p:cNvPicPr>
          <p:nvPr/>
        </p:nvPicPr>
        <p:blipFill rotWithShape="1">
          <a:blip r:embed="rId3">
            <a:extLst>
              <a:ext uri="{28A0092B-C50C-407E-A947-70E740481C1C}">
                <a14:useLocalDpi xmlns:a14="http://schemas.microsoft.com/office/drawing/2010/main" val="0"/>
              </a:ext>
            </a:extLst>
          </a:blip>
          <a:srcRect l="36571" t="13787" r="8572" b="18187"/>
          <a:stretch/>
        </p:blipFill>
        <p:spPr>
          <a:xfrm>
            <a:off x="0" y="-235821"/>
            <a:ext cx="14630400" cy="8262101"/>
          </a:xfrm>
          <a:prstGeom prst="rect">
            <a:avLst/>
          </a:prstGeom>
        </p:spPr>
      </p:pic>
      <p:sp>
        <p:nvSpPr>
          <p:cNvPr id="7" name="Rectangle 6"/>
          <p:cNvSpPr/>
          <p:nvPr/>
        </p:nvSpPr>
        <p:spPr>
          <a:xfrm>
            <a:off x="6620894" y="3539005"/>
            <a:ext cx="6934200" cy="3170099"/>
          </a:xfrm>
          <a:prstGeom prst="rect">
            <a:avLst/>
          </a:prstGeom>
        </p:spPr>
        <p:txBody>
          <a:bodyPr wrap="square" lIns="0">
            <a:spAutoFit/>
          </a:bodyPr>
          <a:lstStyle/>
          <a:p>
            <a:pPr lvl="0"/>
            <a:r>
              <a:rPr lang="en-US" sz="2000" dirty="0">
                <a:solidFill>
                  <a:schemeClr val="tx1">
                    <a:lumMod val="50000"/>
                    <a:lumOff val="50000"/>
                  </a:schemeClr>
                </a:solidFill>
                <a:latin typeface="Arial"/>
              </a:rPr>
              <a:t>Benefits </a:t>
            </a:r>
          </a:p>
          <a:p>
            <a:pPr marL="169863" lvl="0" indent="-169863">
              <a:buFont typeface="Arial"/>
              <a:buChar char="•"/>
            </a:pPr>
            <a:r>
              <a:rPr lang="en-US" sz="2000" dirty="0">
                <a:solidFill>
                  <a:schemeClr val="tx1">
                    <a:lumMod val="50000"/>
                    <a:lumOff val="50000"/>
                  </a:schemeClr>
                </a:solidFill>
                <a:latin typeface="Arial"/>
              </a:rPr>
              <a:t>Features five powerful, cutting-edge products</a:t>
            </a:r>
          </a:p>
          <a:p>
            <a:pPr marL="169863" lvl="0" indent="-169863">
              <a:buFont typeface="Arial"/>
              <a:buChar char="•"/>
            </a:pPr>
            <a:r>
              <a:rPr lang="en-US" sz="2000" dirty="0">
                <a:solidFill>
                  <a:schemeClr val="tx1">
                    <a:lumMod val="50000"/>
                    <a:lumOff val="50000"/>
                  </a:schemeClr>
                </a:solidFill>
                <a:latin typeface="Arial"/>
              </a:rPr>
              <a:t>Makes sticking to your skin care routine easy and fun </a:t>
            </a:r>
          </a:p>
          <a:p>
            <a:pPr marL="164592" lvl="0" indent="-164592">
              <a:buFont typeface="Arial"/>
              <a:buChar char="•"/>
            </a:pPr>
            <a:r>
              <a:rPr lang="en-US" sz="2000" dirty="0">
                <a:solidFill>
                  <a:srgbClr val="3BB0C9"/>
                </a:solidFill>
                <a:latin typeface="Arial"/>
                <a:cs typeface="Arial"/>
              </a:rPr>
              <a:t>Customizes and simplifies your daily skin care routine </a:t>
            </a:r>
          </a:p>
          <a:p>
            <a:pPr marL="164592" lvl="0" indent="-164592">
              <a:buFont typeface="Arial"/>
              <a:buChar char="•"/>
            </a:pPr>
            <a:r>
              <a:rPr lang="en-US" sz="2000" dirty="0">
                <a:solidFill>
                  <a:schemeClr val="tx1">
                    <a:lumMod val="50000"/>
                    <a:lumOff val="50000"/>
                  </a:schemeClr>
                </a:solidFill>
                <a:latin typeface="Arial"/>
              </a:rPr>
              <a:t>Makes your routine more convenient and hygienic </a:t>
            </a:r>
          </a:p>
          <a:p>
            <a:pPr marL="164592" lvl="0" indent="-164592">
              <a:buFont typeface="Arial"/>
              <a:buChar char="•"/>
            </a:pPr>
            <a:r>
              <a:rPr lang="en-US" sz="2000" dirty="0">
                <a:solidFill>
                  <a:schemeClr val="tx1">
                    <a:lumMod val="50000"/>
                    <a:lumOff val="50000"/>
                  </a:schemeClr>
                </a:solidFill>
                <a:latin typeface="Arial"/>
              </a:rPr>
              <a:t>Provides a precise dose twice a day, every day </a:t>
            </a:r>
          </a:p>
          <a:p>
            <a:pPr marL="164592" lvl="0" indent="-164592">
              <a:buFont typeface="Arial"/>
              <a:buChar char="•"/>
            </a:pPr>
            <a:r>
              <a:rPr lang="en-US" sz="2000" dirty="0">
                <a:solidFill>
                  <a:schemeClr val="tx1">
                    <a:lumMod val="50000"/>
                    <a:lumOff val="50000"/>
                  </a:schemeClr>
                </a:solidFill>
                <a:latin typeface="Arial"/>
              </a:rPr>
              <a:t>Features five customizable product delivery modes</a:t>
            </a:r>
          </a:p>
          <a:p>
            <a:pPr marL="164592" lvl="0" indent="-164592">
              <a:buFont typeface="Arial"/>
              <a:buChar char="•"/>
            </a:pPr>
            <a:r>
              <a:rPr lang="en-US" sz="2000" dirty="0">
                <a:solidFill>
                  <a:schemeClr val="tx1">
                    <a:lumMod val="50000"/>
                    <a:lumOff val="50000"/>
                  </a:schemeClr>
                </a:solidFill>
                <a:latin typeface="Arial"/>
              </a:rPr>
              <a:t>Includes remaining dose alerts and the option to sign up for auto delivery to receive your refills </a:t>
            </a:r>
          </a:p>
          <a:p>
            <a:pPr marL="164592" lvl="0" indent="-164592">
              <a:buFont typeface="Arial"/>
              <a:buChar char="•"/>
            </a:pPr>
            <a:r>
              <a:rPr lang="en-US" sz="2000" dirty="0">
                <a:solidFill>
                  <a:schemeClr val="tx1">
                    <a:lumMod val="50000"/>
                    <a:lumOff val="50000"/>
                  </a:schemeClr>
                </a:solidFill>
                <a:latin typeface="Arial"/>
              </a:rPr>
              <a:t>Allows for continued customization</a:t>
            </a:r>
          </a:p>
        </p:txBody>
      </p:sp>
      <p:sp>
        <p:nvSpPr>
          <p:cNvPr id="8" name="Title 1"/>
          <p:cNvSpPr txBox="1">
            <a:spLocks/>
          </p:cNvSpPr>
          <p:nvPr/>
        </p:nvSpPr>
        <p:spPr>
          <a:xfrm>
            <a:off x="457200" y="1"/>
            <a:ext cx="7772400" cy="990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cs typeface="Arial"/>
              </a:rPr>
              <a:t>AGELOC ME </a:t>
            </a:r>
            <a:r>
              <a:rPr lang="en-US" sz="2500" dirty="0">
                <a:solidFill>
                  <a:schemeClr val="accent5"/>
                </a:solidFill>
                <a:latin typeface="Arial"/>
              </a:rPr>
              <a:t>SYSTEM FEATURES AND BENEFITS</a:t>
            </a:r>
          </a:p>
        </p:txBody>
      </p:sp>
      <p:sp>
        <p:nvSpPr>
          <p:cNvPr id="9" name="Rectangle 8"/>
          <p:cNvSpPr/>
          <p:nvPr/>
        </p:nvSpPr>
        <p:spPr>
          <a:xfrm>
            <a:off x="6620894" y="1288823"/>
            <a:ext cx="8009506" cy="1785104"/>
          </a:xfrm>
          <a:prstGeom prst="rect">
            <a:avLst/>
          </a:prstGeom>
        </p:spPr>
        <p:txBody>
          <a:bodyPr wrap="square" lIns="0">
            <a:spAutoFit/>
          </a:bodyPr>
          <a:lstStyle/>
          <a:p>
            <a:r>
              <a:rPr lang="en-US" sz="2200" dirty="0" err="1">
                <a:solidFill>
                  <a:schemeClr val="tx1">
                    <a:lumMod val="50000"/>
                    <a:lumOff val="50000"/>
                  </a:schemeClr>
                </a:solidFill>
                <a:latin typeface="Arial"/>
              </a:rPr>
              <a:t>ageLOC</a:t>
            </a:r>
            <a:r>
              <a:rPr lang="en-US" sz="2200" dirty="0">
                <a:solidFill>
                  <a:schemeClr val="tx1">
                    <a:lumMod val="50000"/>
                    <a:lumOff val="50000"/>
                  </a:schemeClr>
                </a:solidFill>
                <a:latin typeface="Arial"/>
              </a:rPr>
              <a:t> Me is an innovative and sophisticated</a:t>
            </a:r>
            <a:br>
              <a:rPr lang="en-US" sz="2200" dirty="0">
                <a:solidFill>
                  <a:schemeClr val="tx1">
                    <a:lumMod val="50000"/>
                    <a:lumOff val="50000"/>
                  </a:schemeClr>
                </a:solidFill>
                <a:latin typeface="Arial"/>
              </a:rPr>
            </a:br>
            <a:r>
              <a:rPr lang="en-US" sz="2200" dirty="0">
                <a:solidFill>
                  <a:schemeClr val="tx1">
                    <a:lumMod val="50000"/>
                    <a:lumOff val="50000"/>
                  </a:schemeClr>
                </a:solidFill>
                <a:latin typeface="Arial"/>
              </a:rPr>
              <a:t>product system that features:</a:t>
            </a:r>
          </a:p>
          <a:p>
            <a:pPr marL="164592" lvl="0" indent="-164592">
              <a:buFont typeface="Arial"/>
              <a:buChar char="•"/>
            </a:pPr>
            <a:r>
              <a:rPr lang="en-US" sz="2200" dirty="0">
                <a:solidFill>
                  <a:schemeClr val="tx1">
                    <a:lumMod val="50000"/>
                    <a:lumOff val="50000"/>
                  </a:schemeClr>
                </a:solidFill>
                <a:latin typeface="Arial"/>
              </a:rPr>
              <a:t>Customizable products</a:t>
            </a:r>
          </a:p>
          <a:p>
            <a:pPr marL="164592" lvl="0" indent="-164592">
              <a:buFont typeface="Arial"/>
              <a:buChar char="•"/>
            </a:pPr>
            <a:r>
              <a:rPr lang="en-US" sz="2200" dirty="0">
                <a:solidFill>
                  <a:schemeClr val="tx1">
                    <a:lumMod val="50000"/>
                    <a:lumOff val="50000"/>
                  </a:schemeClr>
                </a:solidFill>
                <a:latin typeface="Arial"/>
              </a:rPr>
              <a:t>Smart device</a:t>
            </a:r>
          </a:p>
          <a:p>
            <a:pPr marL="164592" lvl="0" indent="-164592">
              <a:buFont typeface="Arial"/>
              <a:buChar char="•"/>
            </a:pPr>
            <a:r>
              <a:rPr lang="en-US" sz="2200" dirty="0">
                <a:solidFill>
                  <a:schemeClr val="tx1">
                    <a:lumMod val="50000"/>
                    <a:lumOff val="50000"/>
                  </a:schemeClr>
                </a:solidFill>
                <a:latin typeface="Arial"/>
              </a:rPr>
              <a:t>Continued customization</a:t>
            </a:r>
          </a:p>
        </p:txBody>
      </p:sp>
      <p:sp>
        <p:nvSpPr>
          <p:cNvPr id="10" name="TextBox 9"/>
          <p:cNvSpPr txBox="1"/>
          <p:nvPr/>
        </p:nvSpPr>
        <p:spPr>
          <a:xfrm>
            <a:off x="20641340" y="3355319"/>
            <a:ext cx="184666" cy="492443"/>
          </a:xfrm>
          <a:prstGeom prst="rect">
            <a:avLst/>
          </a:prstGeom>
          <a:noFill/>
        </p:spPr>
        <p:txBody>
          <a:bodyPr wrap="none" rtlCol="0">
            <a:spAutoFit/>
          </a:bodyPr>
          <a:lstStyle/>
          <a:p>
            <a:endParaRPr lang="en-US" dirty="0"/>
          </a:p>
        </p:txBody>
      </p:sp>
      <p:sp>
        <p:nvSpPr>
          <p:cNvPr id="11" name="TextBox 10"/>
          <p:cNvSpPr txBox="1"/>
          <p:nvPr/>
        </p:nvSpPr>
        <p:spPr>
          <a:xfrm>
            <a:off x="19870125" y="7572139"/>
            <a:ext cx="184666" cy="492443"/>
          </a:xfrm>
          <a:prstGeom prst="rect">
            <a:avLst/>
          </a:prstGeom>
          <a:noFill/>
        </p:spPr>
        <p:txBody>
          <a:bodyPr wrap="none" rtlCol="0">
            <a:spAutoFit/>
          </a:bodyPr>
          <a:lstStyle/>
          <a:p>
            <a:endParaRPr lang="en-US" dirty="0"/>
          </a:p>
        </p:txBody>
      </p:sp>
      <p:sp>
        <p:nvSpPr>
          <p:cNvPr id="12" name="Rectangle 11"/>
          <p:cNvSpPr/>
          <p:nvPr/>
        </p:nvSpPr>
        <p:spPr>
          <a:xfrm>
            <a:off x="-1" y="7901517"/>
            <a:ext cx="14630401"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13" name="Picture 12"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3548372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M034562 clone.jpg"/>
          <p:cNvPicPr>
            <a:picLocks noChangeAspect="1"/>
          </p:cNvPicPr>
          <p:nvPr/>
        </p:nvPicPr>
        <p:blipFill rotWithShape="1">
          <a:blip r:embed="rId2">
            <a:extLst>
              <a:ext uri="{28A0092B-C50C-407E-A947-70E740481C1C}">
                <a14:useLocalDpi xmlns:a14="http://schemas.microsoft.com/office/drawing/2010/main" val="0"/>
              </a:ext>
            </a:extLst>
          </a:blip>
          <a:srcRect l="36532" t="1" r="15905" b="10744"/>
          <a:stretch/>
        </p:blipFill>
        <p:spPr>
          <a:xfrm>
            <a:off x="0" y="-1"/>
            <a:ext cx="14630400" cy="8229601"/>
          </a:xfrm>
          <a:prstGeom prst="rect">
            <a:avLst/>
          </a:prstGeom>
        </p:spPr>
      </p:pic>
      <p:sp>
        <p:nvSpPr>
          <p:cNvPr id="4" name="Title 1"/>
          <p:cNvSpPr txBox="1">
            <a:spLocks/>
          </p:cNvSpPr>
          <p:nvPr/>
        </p:nvSpPr>
        <p:spPr>
          <a:xfrm>
            <a:off x="7675033" y="4120468"/>
            <a:ext cx="7848600" cy="1828800"/>
          </a:xfrm>
          <a:prstGeom prst="rect">
            <a:avLst/>
          </a:prstGeom>
        </p:spPr>
        <p:txBody>
          <a:bodyPr vert="horz" lIns="0" tIns="65311" rIns="130622" bIns="65311" rtlCol="0" anchor="ctr">
            <a:noAutofit/>
          </a:bodyPr>
          <a:lstStyle>
            <a:lvl1pPr algn="ctr" defTabSz="653110" rtl="0" eaLnBrk="1" latinLnBrk="0" hangingPunct="1">
              <a:spcBef>
                <a:spcPct val="0"/>
              </a:spcBef>
              <a:buNone/>
              <a:defRPr sz="6300" kern="1200">
                <a:solidFill>
                  <a:schemeClr val="tx1"/>
                </a:solidFill>
                <a:latin typeface="+mj-lt"/>
                <a:ea typeface="+mj-ea"/>
                <a:cs typeface="+mj-cs"/>
              </a:defRPr>
            </a:lvl1pPr>
          </a:lstStyle>
          <a:p>
            <a:pPr algn="l"/>
            <a:r>
              <a:rPr lang="en-US" sz="2000" dirty="0">
                <a:solidFill>
                  <a:schemeClr val="tx1">
                    <a:lumMod val="50000"/>
                    <a:lumOff val="50000"/>
                  </a:schemeClr>
                </a:solidFill>
                <a:latin typeface="Arial"/>
                <a:cs typeface="Arial"/>
              </a:rPr>
              <a:t>STEP 1: </a:t>
            </a:r>
            <a:br>
              <a:rPr lang="en-US" sz="2000" dirty="0">
                <a:solidFill>
                  <a:schemeClr val="tx1">
                    <a:lumMod val="50000"/>
                    <a:lumOff val="50000"/>
                  </a:schemeClr>
                </a:solidFill>
                <a:latin typeface="Arial"/>
                <a:cs typeface="Arial"/>
              </a:rPr>
            </a:br>
            <a:r>
              <a:rPr lang="en-US" sz="2000" dirty="0">
                <a:solidFill>
                  <a:schemeClr val="tx1">
                    <a:lumMod val="50000"/>
                    <a:lumOff val="50000"/>
                  </a:schemeClr>
                </a:solidFill>
                <a:latin typeface="Arial"/>
                <a:cs typeface="Arial"/>
              </a:rPr>
              <a:t>Take Your First Step Toward Customization</a:t>
            </a:r>
            <a:br>
              <a:rPr lang="en-US" sz="2000" dirty="0">
                <a:solidFill>
                  <a:schemeClr val="tx1">
                    <a:lumMod val="50000"/>
                    <a:lumOff val="50000"/>
                  </a:schemeClr>
                </a:solidFill>
                <a:latin typeface="Arial"/>
                <a:cs typeface="Arial"/>
              </a:rPr>
            </a:br>
            <a:br>
              <a:rPr lang="en-US" sz="2000" dirty="0">
                <a:solidFill>
                  <a:schemeClr val="tx1">
                    <a:lumMod val="50000"/>
                    <a:lumOff val="50000"/>
                  </a:schemeClr>
                </a:solidFill>
                <a:latin typeface="Arial"/>
                <a:cs typeface="Arial"/>
              </a:rPr>
            </a:br>
            <a:r>
              <a:rPr lang="en-US" sz="2000" dirty="0">
                <a:solidFill>
                  <a:schemeClr val="tx1">
                    <a:lumMod val="50000"/>
                    <a:lumOff val="50000"/>
                  </a:schemeClr>
                </a:solidFill>
                <a:latin typeface="Arial"/>
                <a:cs typeface="Arial"/>
              </a:rPr>
              <a:t>STEP 2: </a:t>
            </a:r>
            <a:br>
              <a:rPr lang="en-US" sz="2000" dirty="0">
                <a:solidFill>
                  <a:schemeClr val="tx1">
                    <a:lumMod val="50000"/>
                    <a:lumOff val="50000"/>
                  </a:schemeClr>
                </a:solidFill>
                <a:latin typeface="Arial"/>
                <a:cs typeface="Arial"/>
              </a:rPr>
            </a:br>
            <a:r>
              <a:rPr lang="en-US" sz="2000" dirty="0">
                <a:solidFill>
                  <a:schemeClr val="tx1">
                    <a:lumMod val="50000"/>
                    <a:lumOff val="50000"/>
                  </a:schemeClr>
                </a:solidFill>
                <a:latin typeface="Arial"/>
                <a:cs typeface="Arial"/>
              </a:rPr>
              <a:t>Tell Us About You</a:t>
            </a:r>
            <a:br>
              <a:rPr lang="en-US" sz="2000" dirty="0">
                <a:solidFill>
                  <a:schemeClr val="tx1">
                    <a:lumMod val="50000"/>
                    <a:lumOff val="50000"/>
                  </a:schemeClr>
                </a:solidFill>
                <a:latin typeface="Arial"/>
                <a:cs typeface="Arial"/>
              </a:rPr>
            </a:br>
            <a:br>
              <a:rPr lang="en-US" sz="2000" dirty="0">
                <a:solidFill>
                  <a:schemeClr val="tx1">
                    <a:lumMod val="50000"/>
                    <a:lumOff val="50000"/>
                  </a:schemeClr>
                </a:solidFill>
                <a:latin typeface="Arial"/>
                <a:cs typeface="Arial"/>
              </a:rPr>
            </a:br>
            <a:r>
              <a:rPr lang="en-US" sz="2000" dirty="0">
                <a:solidFill>
                  <a:schemeClr val="tx1">
                    <a:lumMod val="50000"/>
                    <a:lumOff val="50000"/>
                  </a:schemeClr>
                </a:solidFill>
                <a:latin typeface="Arial"/>
                <a:cs typeface="Arial"/>
              </a:rPr>
              <a:t>STEP 3: </a:t>
            </a:r>
            <a:br>
              <a:rPr lang="en-US" sz="2000" dirty="0">
                <a:solidFill>
                  <a:schemeClr val="tx1">
                    <a:lumMod val="50000"/>
                    <a:lumOff val="50000"/>
                  </a:schemeClr>
                </a:solidFill>
                <a:latin typeface="Arial"/>
                <a:cs typeface="Arial"/>
              </a:rPr>
            </a:br>
            <a:r>
              <a:rPr lang="en-US" sz="2000" dirty="0">
                <a:solidFill>
                  <a:schemeClr val="tx1">
                    <a:lumMod val="50000"/>
                    <a:lumOff val="50000"/>
                  </a:schemeClr>
                </a:solidFill>
                <a:latin typeface="Arial"/>
                <a:cs typeface="Arial"/>
              </a:rPr>
              <a:t>Experience Your Customized Skin Care Regimen</a:t>
            </a:r>
            <a:br>
              <a:rPr lang="en-US" sz="2000" dirty="0">
                <a:solidFill>
                  <a:schemeClr val="tx1">
                    <a:lumMod val="50000"/>
                    <a:lumOff val="50000"/>
                  </a:schemeClr>
                </a:solidFill>
                <a:latin typeface="Arial"/>
                <a:cs typeface="Arial"/>
              </a:rPr>
            </a:br>
            <a:br>
              <a:rPr lang="en-US" sz="2000" dirty="0">
                <a:solidFill>
                  <a:schemeClr val="tx1">
                    <a:lumMod val="50000"/>
                    <a:lumOff val="50000"/>
                  </a:schemeClr>
                </a:solidFill>
                <a:latin typeface="Arial"/>
                <a:cs typeface="Arial"/>
              </a:rPr>
            </a:br>
            <a:r>
              <a:rPr lang="en-US" sz="2000" dirty="0">
                <a:solidFill>
                  <a:schemeClr val="tx1">
                    <a:lumMod val="50000"/>
                    <a:lumOff val="50000"/>
                  </a:schemeClr>
                </a:solidFill>
                <a:latin typeface="Arial"/>
                <a:cs typeface="Arial"/>
              </a:rPr>
              <a:t>STEP 4: </a:t>
            </a:r>
            <a:br>
              <a:rPr lang="en-US" sz="2000" dirty="0">
                <a:solidFill>
                  <a:schemeClr val="tx1">
                    <a:lumMod val="50000"/>
                    <a:lumOff val="50000"/>
                  </a:schemeClr>
                </a:solidFill>
                <a:latin typeface="Arial"/>
                <a:cs typeface="Arial"/>
              </a:rPr>
            </a:br>
            <a:r>
              <a:rPr lang="en-US" sz="2000" dirty="0">
                <a:solidFill>
                  <a:schemeClr val="tx1">
                    <a:lumMod val="50000"/>
                    <a:lumOff val="50000"/>
                  </a:schemeClr>
                </a:solidFill>
                <a:latin typeface="Arial"/>
                <a:cs typeface="Arial"/>
              </a:rPr>
              <a:t>Keep It or Change It Up</a:t>
            </a:r>
          </a:p>
        </p:txBody>
      </p:sp>
      <p:sp>
        <p:nvSpPr>
          <p:cNvPr id="5" name="Title 1"/>
          <p:cNvSpPr txBox="1">
            <a:spLocks/>
          </p:cNvSpPr>
          <p:nvPr/>
        </p:nvSpPr>
        <p:spPr>
          <a:xfrm>
            <a:off x="7675033" y="1834468"/>
            <a:ext cx="7772400" cy="1371600"/>
          </a:xfrm>
          <a:prstGeom prst="rect">
            <a:avLst/>
          </a:prstGeom>
        </p:spPr>
        <p:txBody>
          <a:bodyPr vert="horz" lIns="0" tIns="45720" rIns="91440" bIns="45720"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500" dirty="0">
                <a:solidFill>
                  <a:schemeClr val="accent5"/>
                </a:solidFill>
                <a:latin typeface="Arial"/>
              </a:rPr>
              <a:t>YOUR </a:t>
            </a:r>
            <a:r>
              <a:rPr lang="en-US" sz="2500" dirty="0">
                <a:solidFill>
                  <a:schemeClr val="accent5"/>
                </a:solidFill>
                <a:latin typeface="Arial"/>
                <a:cs typeface="Arial"/>
              </a:rPr>
              <a:t>AGELOC ME </a:t>
            </a:r>
            <a:r>
              <a:rPr lang="en-US" sz="2400" dirty="0">
                <a:solidFill>
                  <a:schemeClr val="accent5"/>
                </a:solidFill>
                <a:latin typeface="Arial"/>
              </a:rPr>
              <a:t>EXPERIENCE </a:t>
            </a:r>
            <a:br>
              <a:rPr lang="en-US" sz="2400" dirty="0">
                <a:solidFill>
                  <a:schemeClr val="accent5"/>
                </a:solidFill>
                <a:latin typeface="Arial"/>
              </a:rPr>
            </a:br>
            <a:r>
              <a:rPr lang="en-US" sz="2400" dirty="0">
                <a:solidFill>
                  <a:schemeClr val="accent5"/>
                </a:solidFill>
                <a:latin typeface="Arial"/>
              </a:rPr>
              <a:t>IS A SIMPLE FOUR-STEP JOURNEY</a:t>
            </a:r>
            <a:endParaRPr lang="en-US" sz="2500" dirty="0">
              <a:solidFill>
                <a:schemeClr val="accent5"/>
              </a:solidFill>
              <a:latin typeface="Arial"/>
            </a:endParaRPr>
          </a:p>
        </p:txBody>
      </p:sp>
      <p:sp>
        <p:nvSpPr>
          <p:cNvPr id="11" name="Rectangle 10"/>
          <p:cNvSpPr/>
          <p:nvPr/>
        </p:nvSpPr>
        <p:spPr>
          <a:xfrm>
            <a:off x="-1" y="7935383"/>
            <a:ext cx="14670017" cy="328083"/>
          </a:xfrm>
          <a:prstGeom prst="rect">
            <a:avLst/>
          </a:prstGeom>
          <a:solidFill>
            <a:srgbClr val="3BB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3BB0C9"/>
                </a:solidFill>
                <a:latin typeface="Arial"/>
              </a:rPr>
              <a:t> </a:t>
            </a:r>
          </a:p>
        </p:txBody>
      </p:sp>
      <p:pic>
        <p:nvPicPr>
          <p:cNvPr id="12" name="Picture 11" descr="ageloc bespoke rings.eps"/>
          <p:cNvPicPr>
            <a:picLocks noChangeAspect="1"/>
          </p:cNvPicPr>
          <p:nvPr/>
        </p:nvPicPr>
        <p:blipFill rotWithShape="1">
          <a:blip r:embed="rId3">
            <a:extLst>
              <a:ext uri="{28A0092B-C50C-407E-A947-70E740481C1C}">
                <a14:useLocalDpi xmlns:a14="http://schemas.microsoft.com/office/drawing/2010/main"/>
              </a:ext>
            </a:extLst>
          </a:blip>
          <a:srcRect t="35671" r="18704"/>
          <a:stretch/>
        </p:blipFill>
        <p:spPr>
          <a:xfrm>
            <a:off x="11599333" y="0"/>
            <a:ext cx="3031067" cy="2347108"/>
          </a:xfrm>
          <a:prstGeom prst="rect">
            <a:avLst/>
          </a:prstGeom>
        </p:spPr>
      </p:pic>
    </p:spTree>
    <p:extLst>
      <p:ext uri="{BB962C8B-B14F-4D97-AF65-F5344CB8AC3E}">
        <p14:creationId xmlns:p14="http://schemas.microsoft.com/office/powerpoint/2010/main" val="2054430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333</TotalTime>
  <Words>1935</Words>
  <Application>Microsoft Office PowerPoint</Application>
  <PresentationFormat>Custom</PresentationFormat>
  <Paragraphs>285</Paragraphs>
  <Slides>40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Nu Skin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ageLOC Me: Product Training</dc:title>
  <dc:creator>Marco A SantaMaria V</dc:creator>
  <cp:lastModifiedBy>Rachel Seat</cp:lastModifiedBy>
  <cp:revision>26</cp:revision>
  <dcterms:created xsi:type="dcterms:W3CDTF">2015-03-18T19:11:43Z</dcterms:created>
  <dcterms:modified xsi:type="dcterms:W3CDTF">2016-07-06T14:53:52Z</dcterms:modified>
</cp:coreProperties>
</file>