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85" r:id="rId5"/>
    <p:sldId id="286" r:id="rId6"/>
    <p:sldId id="287" r:id="rId7"/>
    <p:sldId id="288" r:id="rId8"/>
    <p:sldId id="259" r:id="rId9"/>
    <p:sldId id="261" r:id="rId10"/>
    <p:sldId id="262" r:id="rId11"/>
    <p:sldId id="263" r:id="rId12"/>
    <p:sldId id="264" r:id="rId13"/>
    <p:sldId id="265" r:id="rId14"/>
    <p:sldId id="266" r:id="rId15"/>
    <p:sldId id="267" r:id="rId16"/>
    <p:sldId id="268" r:id="rId17"/>
    <p:sldId id="269" r:id="rId18"/>
    <p:sldId id="272" r:id="rId19"/>
    <p:sldId id="273" r:id="rId20"/>
    <p:sldId id="274" r:id="rId21"/>
    <p:sldId id="275" r:id="rId22"/>
    <p:sldId id="270" r:id="rId23"/>
    <p:sldId id="271" r:id="rId24"/>
    <p:sldId id="276" r:id="rId25"/>
    <p:sldId id="277" r:id="rId26"/>
    <p:sldId id="280" r:id="rId27"/>
    <p:sldId id="281" r:id="rId28"/>
    <p:sldId id="282" r:id="rId29"/>
    <p:sldId id="283" r:id="rId30"/>
    <p:sldId id="278" r:id="rId31"/>
    <p:sldId id="279" r:id="rId32"/>
    <p:sldId id="284" r:id="rId33"/>
    <p:sldId id="289" r:id="rId34"/>
    <p:sldId id="290"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76571" autoAdjust="0"/>
  </p:normalViewPr>
  <p:slideViewPr>
    <p:cSldViewPr snapToGrid="0" snapToObjects="1">
      <p:cViewPr varScale="1">
        <p:scale>
          <a:sx n="74" d="100"/>
          <a:sy n="74" d="100"/>
        </p:scale>
        <p:origin x="990" y="6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96D2A1-FD8D-4B4B-816B-84D22A4D4CFD}" type="datetimeFigureOut">
              <a:rPr lang="en-US" smtClean="0"/>
              <a:t>11/30/2016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4EB199-98BA-7F4F-A651-6E612038788A}" type="slidenum">
              <a:rPr lang="en-US" smtClean="0"/>
              <a:t>‹#›</a:t>
            </a:fld>
            <a:endParaRPr lang="en-US"/>
          </a:p>
        </p:txBody>
      </p:sp>
    </p:spTree>
    <p:extLst>
      <p:ext uri="{BB962C8B-B14F-4D97-AF65-F5344CB8AC3E}">
        <p14:creationId xmlns:p14="http://schemas.microsoft.com/office/powerpoint/2010/main" val="1087547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EB199-98BA-7F4F-A651-6E612038788A}" type="slidenum">
              <a:rPr lang="en-US" smtClean="0"/>
              <a:t>4</a:t>
            </a:fld>
            <a:endParaRPr lang="en-US"/>
          </a:p>
        </p:txBody>
      </p:sp>
    </p:spTree>
    <p:extLst>
      <p:ext uri="{BB962C8B-B14F-4D97-AF65-F5344CB8AC3E}">
        <p14:creationId xmlns:p14="http://schemas.microsoft.com/office/powerpoint/2010/main" val="1255324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$346 Billion:</a:t>
            </a:r>
            <a:r>
              <a:rPr lang="en-US" baseline="0" dirty="0"/>
              <a:t> $3460 </a:t>
            </a:r>
            <a:r>
              <a:rPr lang="zh-TW" altLang="en-US" baseline="0" dirty="0"/>
              <a:t>億</a:t>
            </a:r>
            <a:endParaRPr lang="en-US" dirty="0"/>
          </a:p>
        </p:txBody>
      </p:sp>
      <p:sp>
        <p:nvSpPr>
          <p:cNvPr id="4" name="Slide Number Placeholder 3"/>
          <p:cNvSpPr>
            <a:spLocks noGrp="1"/>
          </p:cNvSpPr>
          <p:nvPr>
            <p:ph type="sldNum" sz="quarter" idx="10"/>
          </p:nvPr>
        </p:nvSpPr>
        <p:spPr/>
        <p:txBody>
          <a:bodyPr/>
          <a:lstStyle/>
          <a:p>
            <a:fld id="{8A4EB199-98BA-7F4F-A651-6E612038788A}" type="slidenum">
              <a:rPr lang="en-US" smtClean="0"/>
              <a:t>7</a:t>
            </a:fld>
            <a:endParaRPr lang="en-US"/>
          </a:p>
        </p:txBody>
      </p:sp>
    </p:spTree>
    <p:extLst>
      <p:ext uri="{BB962C8B-B14F-4D97-AF65-F5344CB8AC3E}">
        <p14:creationId xmlns:p14="http://schemas.microsoft.com/office/powerpoint/2010/main" val="158387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$405 BILLION=</a:t>
            </a:r>
            <a:r>
              <a:rPr lang="en-US" baseline="0" dirty="0"/>
              <a:t> $4050  </a:t>
            </a:r>
            <a:r>
              <a:rPr lang="zh-TW" altLang="en-US" baseline="0" dirty="0"/>
              <a:t>億</a:t>
            </a:r>
            <a:endParaRPr lang="en-US" dirty="0"/>
          </a:p>
        </p:txBody>
      </p:sp>
      <p:sp>
        <p:nvSpPr>
          <p:cNvPr id="4" name="Slide Number Placeholder 3"/>
          <p:cNvSpPr>
            <a:spLocks noGrp="1"/>
          </p:cNvSpPr>
          <p:nvPr>
            <p:ph type="sldNum" sz="quarter" idx="10"/>
          </p:nvPr>
        </p:nvSpPr>
        <p:spPr/>
        <p:txBody>
          <a:bodyPr/>
          <a:lstStyle/>
          <a:p>
            <a:fld id="{8A4EB199-98BA-7F4F-A651-6E612038788A}" type="slidenum">
              <a:rPr lang="en-US" smtClean="0"/>
              <a:t>8</a:t>
            </a:fld>
            <a:endParaRPr lang="en-US"/>
          </a:p>
        </p:txBody>
      </p:sp>
    </p:spTree>
    <p:extLst>
      <p:ext uri="{BB962C8B-B14F-4D97-AF65-F5344CB8AC3E}">
        <p14:creationId xmlns:p14="http://schemas.microsoft.com/office/powerpoint/2010/main" val="49929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EB199-98BA-7F4F-A651-6E612038788A}" type="slidenum">
              <a:rPr lang="en-US" smtClean="0"/>
              <a:t>9</a:t>
            </a:fld>
            <a:endParaRPr lang="en-US"/>
          </a:p>
        </p:txBody>
      </p:sp>
    </p:spTree>
    <p:extLst>
      <p:ext uri="{BB962C8B-B14F-4D97-AF65-F5344CB8AC3E}">
        <p14:creationId xmlns:p14="http://schemas.microsoft.com/office/powerpoint/2010/main" val="3798670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twice-daily </a:t>
            </a:r>
            <a:r>
              <a:rPr lang="en-US" baseline="0" dirty="0" err="1"/>
              <a:t>ageloc</a:t>
            </a:r>
            <a:r>
              <a:rPr lang="en-US" baseline="0" dirty="0"/>
              <a:t> me regimen</a:t>
            </a:r>
            <a:r>
              <a:rPr lang="zh-TW" altLang="en-US" baseline="0" dirty="0"/>
              <a:t>－每日兩次</a:t>
            </a:r>
            <a:r>
              <a:rPr lang="en-US" altLang="zh-TW" baseline="0" dirty="0"/>
              <a:t> AGELOC ME</a:t>
            </a:r>
            <a:r>
              <a:rPr lang="zh-TW" altLang="en-US" baseline="0" dirty="0"/>
              <a:t>方案</a:t>
            </a:r>
            <a:br>
              <a:rPr lang="en-US" altLang="zh-TW" baseline="0" dirty="0"/>
            </a:br>
            <a:r>
              <a:rPr lang="en-US" altLang="zh-TW" baseline="0" dirty="0"/>
              <a:t>Cleanse with </a:t>
            </a:r>
            <a:r>
              <a:rPr lang="en-US" altLang="zh-TW" baseline="0" dirty="0" err="1"/>
              <a:t>ageLOC</a:t>
            </a:r>
            <a:r>
              <a:rPr lang="en-US" altLang="zh-TW" baseline="0" dirty="0"/>
              <a:t> Gentle Cleanse &amp; Tone</a:t>
            </a:r>
            <a:r>
              <a:rPr lang="zh-TW" altLang="en-US" baseline="0" dirty="0"/>
              <a:t>－以</a:t>
            </a:r>
            <a:r>
              <a:rPr lang="en-US" altLang="zh-TW" baseline="0" dirty="0" err="1"/>
              <a:t>ageLOC</a:t>
            </a:r>
            <a:r>
              <a:rPr lang="en-US" altLang="zh-TW" baseline="0" dirty="0"/>
              <a:t> </a:t>
            </a:r>
            <a:r>
              <a:rPr lang="zh-TW" altLang="en-US" baseline="0" dirty="0"/>
              <a:t>温和的潔面乳和化妝水做清潔</a:t>
            </a:r>
            <a:endParaRPr lang="en-US" altLang="zh-TW" baseline="0" dirty="0"/>
          </a:p>
          <a:p>
            <a:r>
              <a:rPr lang="en-US" altLang="zh-TW" baseline="0" dirty="0"/>
              <a:t>Apply </a:t>
            </a:r>
            <a:r>
              <a:rPr lang="en-US" altLang="zh-TW" baseline="0" dirty="0" err="1"/>
              <a:t>ageLOC</a:t>
            </a:r>
            <a:r>
              <a:rPr lang="en-US" altLang="zh-TW" baseline="0" dirty="0"/>
              <a:t> Me Serum</a:t>
            </a:r>
            <a:r>
              <a:rPr lang="zh-TW" altLang="en-US" baseline="0" dirty="0"/>
              <a:t>－使用</a:t>
            </a:r>
            <a:r>
              <a:rPr lang="en-US" altLang="zh-TW" baseline="0" dirty="0"/>
              <a:t> </a:t>
            </a:r>
            <a:r>
              <a:rPr lang="en-US" altLang="zh-TW" baseline="0" dirty="0" err="1"/>
              <a:t>ageLOC</a:t>
            </a:r>
            <a:r>
              <a:rPr lang="en-US" altLang="zh-TW" baseline="0" dirty="0"/>
              <a:t> Me</a:t>
            </a:r>
            <a:r>
              <a:rPr lang="zh-TW" altLang="en-US" baseline="0" dirty="0"/>
              <a:t>精華液</a:t>
            </a:r>
            <a:endParaRPr lang="en-US" altLang="zh-TW" baseline="0" dirty="0"/>
          </a:p>
          <a:p>
            <a:r>
              <a:rPr lang="en-US" altLang="zh-TW" baseline="0" dirty="0"/>
              <a:t>Choose one of all of your favorite treatment products</a:t>
            </a:r>
            <a:r>
              <a:rPr lang="zh-TW" altLang="en-US" baseline="0" dirty="0"/>
              <a:t>－選擇一個或所有您最喜歡的治療產品</a:t>
            </a:r>
            <a:endParaRPr lang="en-US" altLang="zh-TW" baseline="0" dirty="0"/>
          </a:p>
          <a:p>
            <a:r>
              <a:rPr lang="en-US" altLang="zh-TW" baseline="0" dirty="0"/>
              <a:t>Finish with </a:t>
            </a:r>
            <a:r>
              <a:rPr lang="en-US" altLang="zh-TW" baseline="0" dirty="0" err="1"/>
              <a:t>ageLOC</a:t>
            </a:r>
            <a:r>
              <a:rPr lang="en-US" altLang="zh-TW" baseline="0" dirty="0"/>
              <a:t> Me Daily Moisturizer or </a:t>
            </a:r>
            <a:r>
              <a:rPr lang="en-US" altLang="zh-TW" baseline="0" dirty="0" err="1"/>
              <a:t>ageLOC</a:t>
            </a:r>
            <a:r>
              <a:rPr lang="en-US" altLang="zh-TW" baseline="0" dirty="0"/>
              <a:t> Me Night Moisturizer</a:t>
            </a:r>
            <a:r>
              <a:rPr lang="zh-TW" altLang="en-US" baseline="0" dirty="0"/>
              <a:t>－最後使用</a:t>
            </a:r>
            <a:r>
              <a:rPr lang="en-US" altLang="zh-TW" baseline="0" dirty="0"/>
              <a:t> </a:t>
            </a:r>
            <a:r>
              <a:rPr lang="en-US" altLang="zh-TW" baseline="0" dirty="0" err="1"/>
              <a:t>ageLOC</a:t>
            </a:r>
            <a:r>
              <a:rPr lang="en-US" altLang="zh-TW" baseline="0" dirty="0"/>
              <a:t> Me</a:t>
            </a:r>
            <a:r>
              <a:rPr lang="zh-TW" altLang="en-US" baseline="0" dirty="0"/>
              <a:t>日霜或</a:t>
            </a:r>
            <a:r>
              <a:rPr lang="en-US" altLang="zh-TW" baseline="0" dirty="0"/>
              <a:t> </a:t>
            </a:r>
            <a:r>
              <a:rPr lang="en-US" altLang="zh-TW" baseline="0" dirty="0" err="1"/>
              <a:t>ageLOC</a:t>
            </a:r>
            <a:r>
              <a:rPr lang="en-US" altLang="zh-TW" baseline="0" dirty="0"/>
              <a:t> Me</a:t>
            </a:r>
            <a:r>
              <a:rPr lang="zh-TW" altLang="en-US" baseline="0" dirty="0"/>
              <a:t>晚霜</a:t>
            </a:r>
            <a:endParaRPr lang="en-US" altLang="zh-TW" baseline="0" dirty="0"/>
          </a:p>
          <a:p>
            <a:r>
              <a:rPr lang="en-US" altLang="zh-TW" baseline="0" dirty="0"/>
              <a:t>Cleanser &amp; Toners</a:t>
            </a:r>
            <a:r>
              <a:rPr lang="zh-TW" altLang="en-US" baseline="0" dirty="0"/>
              <a:t>－潔面乳和化妝水</a:t>
            </a:r>
            <a:endParaRPr lang="en-US" altLang="zh-TW" baseline="0" dirty="0"/>
          </a:p>
          <a:p>
            <a:r>
              <a:rPr lang="en-US" baseline="0" dirty="0"/>
              <a:t>Serum</a:t>
            </a:r>
            <a:r>
              <a:rPr lang="zh-TW" altLang="en-US" baseline="0" dirty="0"/>
              <a:t>－精華液</a:t>
            </a:r>
            <a:endParaRPr lang="en-US" altLang="zh-TW" baseline="0" dirty="0"/>
          </a:p>
          <a:p>
            <a:r>
              <a:rPr lang="en-US" baseline="0" dirty="0"/>
              <a:t>Targeted Treatments (optional)</a:t>
            </a:r>
            <a:r>
              <a:rPr lang="zh-TW" altLang="en-US" baseline="0" dirty="0"/>
              <a:t>－針對性護理（可選）</a:t>
            </a:r>
            <a:endParaRPr lang="en-US" altLang="zh-TW" baseline="0" dirty="0"/>
          </a:p>
          <a:p>
            <a:r>
              <a:rPr lang="en-US" baseline="0" dirty="0"/>
              <a:t>Moisturizers</a:t>
            </a:r>
            <a:r>
              <a:rPr lang="zh-TW" altLang="en-US" baseline="0" dirty="0"/>
              <a:t>－保溼乳</a:t>
            </a:r>
            <a:endParaRPr lang="en-US" dirty="0"/>
          </a:p>
        </p:txBody>
      </p:sp>
      <p:sp>
        <p:nvSpPr>
          <p:cNvPr id="4" name="Slide Number Placeholder 3"/>
          <p:cNvSpPr>
            <a:spLocks noGrp="1"/>
          </p:cNvSpPr>
          <p:nvPr>
            <p:ph type="sldNum" sz="quarter" idx="10"/>
          </p:nvPr>
        </p:nvSpPr>
        <p:spPr/>
        <p:txBody>
          <a:bodyPr/>
          <a:lstStyle/>
          <a:p>
            <a:fld id="{8A4EB199-98BA-7F4F-A651-6E612038788A}" type="slidenum">
              <a:rPr lang="en-US" smtClean="0"/>
              <a:t>20</a:t>
            </a:fld>
            <a:endParaRPr lang="en-US"/>
          </a:p>
        </p:txBody>
      </p:sp>
    </p:spTree>
    <p:extLst>
      <p:ext uri="{BB962C8B-B14F-4D97-AF65-F5344CB8AC3E}">
        <p14:creationId xmlns:p14="http://schemas.microsoft.com/office/powerpoint/2010/main" val="3917447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AC0406-5CF7-E847-BF99-CEA284F75CFF}" type="datetimeFigureOut">
              <a:rPr lang="en-US" smtClean="0"/>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94634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C0406-5CF7-E847-BF99-CEA284F75CFF}" type="datetimeFigureOut">
              <a:rPr lang="en-US" smtClean="0"/>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67133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C0406-5CF7-E847-BF99-CEA284F75CFF}" type="datetimeFigureOut">
              <a:rPr lang="en-US" smtClean="0"/>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075078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C0406-5CF7-E847-BF99-CEA284F75CFF}" type="datetimeFigureOut">
              <a:rPr lang="en-US" smtClean="0"/>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420381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AC0406-5CF7-E847-BF99-CEA284F75CFF}" type="datetimeFigureOut">
              <a:rPr lang="en-US" smtClean="0"/>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369345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AC0406-5CF7-E847-BF99-CEA284F75CFF}" type="datetimeFigureOut">
              <a:rPr lang="en-US" smtClean="0"/>
              <a:t>11/30/2016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10999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AC0406-5CF7-E847-BF99-CEA284F75CFF}" type="datetimeFigureOut">
              <a:rPr lang="en-US" smtClean="0"/>
              <a:t>11/30/2016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428380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AC0406-5CF7-E847-BF99-CEA284F75CFF}" type="datetimeFigureOut">
              <a:rPr lang="en-US" smtClean="0"/>
              <a:t>11/30/2016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316062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C0406-5CF7-E847-BF99-CEA284F75CFF}" type="datetimeFigureOut">
              <a:rPr lang="en-US" smtClean="0"/>
              <a:t>11/30/2016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222055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AC0406-5CF7-E847-BF99-CEA284F75CFF}" type="datetimeFigureOut">
              <a:rPr lang="en-US" smtClean="0"/>
              <a:t>11/30/2016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36955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AC0406-5CF7-E847-BF99-CEA284F75CFF}" type="datetimeFigureOut">
              <a:rPr lang="en-US" smtClean="0"/>
              <a:t>11/30/2016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110039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0406-5CF7-E847-BF99-CEA284F75CFF}" type="datetimeFigureOut">
              <a:rPr lang="en-US" smtClean="0"/>
              <a:t>11/30/2016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96395E-4CD3-CD41-A5AF-21142818F3E1}" type="slidenum">
              <a:rPr lang="en-US" smtClean="0"/>
              <a:t>‹#›</a:t>
            </a:fld>
            <a:endParaRPr lang="en-US"/>
          </a:p>
        </p:txBody>
      </p:sp>
    </p:spTree>
    <p:extLst>
      <p:ext uri="{BB962C8B-B14F-4D97-AF65-F5344CB8AC3E}">
        <p14:creationId xmlns:p14="http://schemas.microsoft.com/office/powerpoint/2010/main" val="740884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www.nuskin.com/content/nuskin/en_US/corporate/regulatory_corner.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www.nuskin.com/content/nuskin/en_US/corporate/regulatory_corner.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hyperlink" Target="https://www.nuskin.com/content/nuskin/en_US/corporate/regulatory_corner.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hyperlink" Target="https://www.nuskin.com/content/nuskin/en_US/corporate/regulatory_corner.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uskin.com/content/nuskin/en_US/corporate/regulatory_corner.html" TargetMode="External"/><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geloc bespoke ring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95533" y="-964735"/>
            <a:ext cx="4997434" cy="4890348"/>
          </a:xfrm>
          <a:prstGeom prst="rect">
            <a:avLst/>
          </a:prstGeom>
        </p:spPr>
      </p:pic>
      <p:pic>
        <p:nvPicPr>
          <p:cNvPr id="9" name="Picture 8"/>
          <p:cNvPicPr>
            <a:picLocks noChangeAspect="1"/>
          </p:cNvPicPr>
          <p:nvPr/>
        </p:nvPicPr>
        <p:blipFill>
          <a:blip r:embed="rId3"/>
          <a:stretch>
            <a:fillRect/>
          </a:stretch>
        </p:blipFill>
        <p:spPr>
          <a:xfrm>
            <a:off x="8013279" y="4159755"/>
            <a:ext cx="879342" cy="703474"/>
          </a:xfrm>
          <a:prstGeom prst="rect">
            <a:avLst/>
          </a:prstGeom>
        </p:spPr>
      </p:pic>
      <p:sp>
        <p:nvSpPr>
          <p:cNvPr id="10" name="Title 1"/>
          <p:cNvSpPr>
            <a:spLocks noGrp="1"/>
          </p:cNvSpPr>
          <p:nvPr>
            <p:ph type="ctrTitle"/>
          </p:nvPr>
        </p:nvSpPr>
        <p:spPr>
          <a:xfrm>
            <a:off x="309335" y="4657389"/>
            <a:ext cx="6123819" cy="382360"/>
          </a:xfrm>
        </p:spPr>
        <p:txBody>
          <a:bodyPr>
            <a:noAutofit/>
          </a:bodyPr>
          <a:lstStyle/>
          <a:p>
            <a:pPr algn="l"/>
            <a:r>
              <a:rPr lang="zh-TW" altLang="en-US" sz="2000" dirty="0">
                <a:solidFill>
                  <a:srgbClr val="3BB0C9"/>
                </a:solidFill>
                <a:latin typeface="Arial"/>
                <a:cs typeface="Arial"/>
              </a:rPr>
              <a:t>產品分享指南</a:t>
            </a:r>
            <a:r>
              <a:rPr lang="en-US" sz="2000" dirty="0">
                <a:solidFill>
                  <a:srgbClr val="3BB0C9"/>
                </a:solidFill>
                <a:latin typeface="Arial"/>
                <a:cs typeface="Arial"/>
              </a:rPr>
              <a:t>    </a:t>
            </a:r>
          </a:p>
        </p:txBody>
      </p:sp>
      <p:pic>
        <p:nvPicPr>
          <p:cNvPr id="11" name="Picture 10"/>
          <p:cNvPicPr>
            <a:picLocks noChangeAspect="1"/>
          </p:cNvPicPr>
          <p:nvPr/>
        </p:nvPicPr>
        <p:blipFill>
          <a:blip r:embed="rId4"/>
          <a:stretch>
            <a:fillRect/>
          </a:stretch>
        </p:blipFill>
        <p:spPr>
          <a:xfrm>
            <a:off x="383347" y="2185920"/>
            <a:ext cx="4489086" cy="657637"/>
          </a:xfrm>
          <a:prstGeom prst="rect">
            <a:avLst/>
          </a:prstGeom>
        </p:spPr>
      </p:pic>
    </p:spTree>
    <p:extLst>
      <p:ext uri="{BB962C8B-B14F-4D97-AF65-F5344CB8AC3E}">
        <p14:creationId xmlns:p14="http://schemas.microsoft.com/office/powerpoint/2010/main" val="1727963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評論：潮流趨勢</a:t>
            </a:r>
            <a:endParaRPr lang="en-US" sz="1300" dirty="0">
              <a:solidFill>
                <a:schemeClr val="bg1"/>
              </a:solidFill>
              <a:latin typeface="Arial"/>
              <a:cs typeface="Arial"/>
            </a:endParaRPr>
          </a:p>
        </p:txBody>
      </p:sp>
      <p:sp>
        <p:nvSpPr>
          <p:cNvPr id="4" name="TextBox 3"/>
          <p:cNvSpPr txBox="1"/>
          <p:nvPr/>
        </p:nvSpPr>
        <p:spPr>
          <a:xfrm>
            <a:off x="537307" y="3668689"/>
            <a:ext cx="3771286" cy="707886"/>
          </a:xfrm>
          <a:prstGeom prst="rect">
            <a:avLst/>
          </a:prstGeom>
          <a:noFill/>
        </p:spPr>
        <p:txBody>
          <a:bodyPr wrap="square" rtlCol="0">
            <a:spAutoFit/>
          </a:bodyPr>
          <a:lstStyle/>
          <a:p>
            <a:pPr>
              <a:lnSpc>
                <a:spcPts val="2400"/>
              </a:lnSpc>
            </a:pPr>
            <a:r>
              <a:rPr lang="zh-TW" altLang="en-US" sz="2200" dirty="0">
                <a:solidFill>
                  <a:schemeClr val="tx1">
                    <a:lumMod val="50000"/>
                    <a:lumOff val="50000"/>
                  </a:schemeClr>
                </a:solidFill>
                <a:latin typeface="Arial"/>
                <a:cs typeface="Arial"/>
              </a:rPr>
              <a:t>在購買美容用品時，消費者常常會尋求專業人士的意見。</a:t>
            </a:r>
            <a:endParaRPr lang="en-US" sz="2200" dirty="0">
              <a:solidFill>
                <a:schemeClr val="tx1">
                  <a:lumMod val="50000"/>
                  <a:lumOff val="50000"/>
                </a:schemeClr>
              </a:solidFill>
              <a:latin typeface="Arial"/>
              <a:cs typeface="Arial"/>
            </a:endParaRPr>
          </a:p>
        </p:txBody>
      </p:sp>
      <p:sp>
        <p:nvSpPr>
          <p:cNvPr id="5" name="TextBox 4"/>
          <p:cNvSpPr txBox="1"/>
          <p:nvPr/>
        </p:nvSpPr>
        <p:spPr>
          <a:xfrm>
            <a:off x="537308" y="4713913"/>
            <a:ext cx="7414846" cy="230832"/>
          </a:xfrm>
          <a:prstGeom prst="rect">
            <a:avLst/>
          </a:prstGeom>
          <a:noFill/>
        </p:spPr>
        <p:txBody>
          <a:bodyPr wrap="square" rtlCol="0">
            <a:spAutoFit/>
          </a:bodyPr>
          <a:lstStyle/>
          <a:p>
            <a:r>
              <a:rPr lang="en-US" sz="900" dirty="0">
                <a:solidFill>
                  <a:srgbClr val="7F7F7F"/>
                </a:solidFill>
                <a:latin typeface="Arial"/>
                <a:cs typeface="Arial"/>
              </a:rPr>
              <a:t>“SHOPPING FOR BEAUTY PRODUCTS,”</a:t>
            </a:r>
            <a:r>
              <a:rPr lang="zh-TW" altLang="en-US" sz="900" dirty="0">
                <a:solidFill>
                  <a:srgbClr val="7F7F7F"/>
                </a:solidFill>
                <a:latin typeface="Arial"/>
                <a:cs typeface="Arial"/>
              </a:rPr>
              <a:t>（購買美容用品）</a:t>
            </a:r>
            <a:r>
              <a:rPr lang="en-US" sz="900" dirty="0">
                <a:solidFill>
                  <a:srgbClr val="7F7F7F"/>
                </a:solidFill>
                <a:latin typeface="Arial"/>
                <a:cs typeface="Arial"/>
              </a:rPr>
              <a:t> MINTEL, </a:t>
            </a:r>
            <a:r>
              <a:rPr lang="zh-TW" altLang="en-US" sz="900" dirty="0">
                <a:solidFill>
                  <a:srgbClr val="7F7F7F"/>
                </a:solidFill>
                <a:latin typeface="Arial"/>
                <a:cs typeface="Arial"/>
              </a:rPr>
              <a:t>美國</a:t>
            </a:r>
            <a:r>
              <a:rPr lang="en-US" sz="900" dirty="0">
                <a:solidFill>
                  <a:srgbClr val="7F7F7F"/>
                </a:solidFill>
                <a:latin typeface="Arial"/>
                <a:cs typeface="Arial"/>
              </a:rPr>
              <a:t>,  2013 </a:t>
            </a:r>
            <a:r>
              <a:rPr lang="zh-TW" altLang="en-US" sz="900" dirty="0">
                <a:solidFill>
                  <a:srgbClr val="7F7F7F"/>
                </a:solidFill>
                <a:latin typeface="Arial"/>
                <a:cs typeface="Arial"/>
              </a:rPr>
              <a:t>十二月號</a:t>
            </a:r>
            <a:endParaRPr lang="en-US" sz="900" dirty="0">
              <a:solidFill>
                <a:srgbClr val="7F7F7F"/>
              </a:solidFill>
              <a:latin typeface="Arial"/>
              <a:cs typeface="Arial"/>
            </a:endParaRPr>
          </a:p>
        </p:txBody>
      </p:sp>
      <p:sp>
        <p:nvSpPr>
          <p:cNvPr id="6" name="Title 1"/>
          <p:cNvSpPr txBox="1">
            <a:spLocks/>
          </p:cNvSpPr>
          <p:nvPr/>
        </p:nvSpPr>
        <p:spPr>
          <a:xfrm>
            <a:off x="478658" y="160301"/>
            <a:ext cx="7766050" cy="73778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2800" dirty="0">
                <a:solidFill>
                  <a:srgbClr val="3BB0C9"/>
                </a:solidFill>
                <a:latin typeface="Arial"/>
                <a:cs typeface="Arial"/>
              </a:rPr>
              <a:t>消費者要的是專業和簡易性。</a:t>
            </a:r>
            <a:endParaRPr lang="en-US" sz="2800" dirty="0">
              <a:solidFill>
                <a:srgbClr val="3BB0C9"/>
              </a:solidFill>
              <a:latin typeface="Arial"/>
              <a:cs typeface="Arial"/>
            </a:endParaRPr>
          </a:p>
        </p:txBody>
      </p:sp>
      <p:sp>
        <p:nvSpPr>
          <p:cNvPr id="7" name="TextBox 6"/>
          <p:cNvSpPr txBox="1"/>
          <p:nvPr/>
        </p:nvSpPr>
        <p:spPr>
          <a:xfrm>
            <a:off x="5026522" y="3668689"/>
            <a:ext cx="3630174" cy="1015663"/>
          </a:xfrm>
          <a:prstGeom prst="rect">
            <a:avLst/>
          </a:prstGeom>
          <a:noFill/>
        </p:spPr>
        <p:txBody>
          <a:bodyPr wrap="square" rtlCol="0">
            <a:spAutoFit/>
          </a:bodyPr>
          <a:lstStyle/>
          <a:p>
            <a:pPr>
              <a:lnSpc>
                <a:spcPts val="2400"/>
              </a:lnSpc>
            </a:pPr>
            <a:r>
              <a:rPr lang="zh-TW" altLang="en-US" sz="2200" dirty="0">
                <a:solidFill>
                  <a:schemeClr val="tx1">
                    <a:lumMod val="50000"/>
                    <a:lumOff val="50000"/>
                  </a:schemeClr>
                </a:solidFill>
                <a:latin typeface="Arial"/>
                <a:cs typeface="Arial"/>
              </a:rPr>
              <a:t>在找到他們想要的產品或方案後，他們會尋找方法讓購買的程序變簡單。</a:t>
            </a:r>
            <a:endParaRPr lang="en-US" sz="2200" dirty="0">
              <a:solidFill>
                <a:schemeClr val="tx1">
                  <a:lumMod val="50000"/>
                  <a:lumOff val="50000"/>
                </a:schemeClr>
              </a:solidFill>
              <a:latin typeface="Arial"/>
              <a:cs typeface="Aria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r="51263"/>
          <a:stretch/>
        </p:blipFill>
        <p:spPr>
          <a:xfrm>
            <a:off x="611287" y="1217598"/>
            <a:ext cx="2828694" cy="2309254"/>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57929"/>
          <a:stretch/>
        </p:blipFill>
        <p:spPr>
          <a:xfrm>
            <a:off x="4956535" y="1254591"/>
            <a:ext cx="2441845" cy="2309254"/>
          </a:xfrm>
          <a:prstGeom prst="rect">
            <a:avLst/>
          </a:prstGeom>
        </p:spPr>
      </p:pic>
    </p:spTree>
    <p:extLst>
      <p:ext uri="{BB962C8B-B14F-4D97-AF65-F5344CB8AC3E}">
        <p14:creationId xmlns:p14="http://schemas.microsoft.com/office/powerpoint/2010/main" val="580602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評論：潮流趨勢</a:t>
            </a:r>
            <a:endParaRPr lang="en-US" sz="1300" dirty="0">
              <a:solidFill>
                <a:schemeClr val="bg1"/>
              </a:solidFill>
              <a:latin typeface="Arial"/>
              <a:cs typeface="Arial"/>
            </a:endParaRPr>
          </a:p>
        </p:txBody>
      </p:sp>
      <p:sp>
        <p:nvSpPr>
          <p:cNvPr id="4" name="Title 1"/>
          <p:cNvSpPr txBox="1">
            <a:spLocks/>
          </p:cNvSpPr>
          <p:nvPr/>
        </p:nvSpPr>
        <p:spPr>
          <a:xfrm>
            <a:off x="525693" y="278890"/>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2800" dirty="0">
                <a:solidFill>
                  <a:srgbClr val="3BB0C9"/>
                </a:solidFill>
                <a:latin typeface="Arial"/>
                <a:cs typeface="Arial"/>
              </a:rPr>
              <a:t>為了配合忙碌的生活，我們需要方便的產品。</a:t>
            </a:r>
            <a:endParaRPr lang="en-US" sz="2800" dirty="0">
              <a:solidFill>
                <a:srgbClr val="3BB0C9"/>
              </a:solidFill>
              <a:latin typeface="Arial"/>
              <a:cs typeface="Arial"/>
            </a:endParaRPr>
          </a:p>
        </p:txBody>
      </p:sp>
      <p:sp>
        <p:nvSpPr>
          <p:cNvPr id="5" name="TextBox 4"/>
          <p:cNvSpPr txBox="1"/>
          <p:nvPr/>
        </p:nvSpPr>
        <p:spPr>
          <a:xfrm>
            <a:off x="537308" y="3843189"/>
            <a:ext cx="8606692" cy="400110"/>
          </a:xfrm>
          <a:prstGeom prst="rect">
            <a:avLst/>
          </a:prstGeom>
          <a:noFill/>
        </p:spPr>
        <p:txBody>
          <a:bodyPr wrap="square" rtlCol="0">
            <a:spAutoFit/>
          </a:bodyPr>
          <a:lstStyle/>
          <a:p>
            <a:pPr>
              <a:lnSpc>
                <a:spcPts val="2400"/>
              </a:lnSpc>
            </a:pPr>
            <a:r>
              <a:rPr lang="zh-TW" altLang="en-US" sz="2000" dirty="0">
                <a:solidFill>
                  <a:srgbClr val="7F7F7F"/>
                </a:solidFill>
                <a:latin typeface="Arial"/>
                <a:cs typeface="Arial"/>
              </a:rPr>
              <a:t>精明的消費者被有</a:t>
            </a:r>
            <a:r>
              <a:rPr lang="zh-TW" altLang="en-US" sz="2000" dirty="0">
                <a:solidFill>
                  <a:srgbClr val="3BB0C9"/>
                </a:solidFill>
                <a:latin typeface="Arial"/>
                <a:cs typeface="Arial"/>
              </a:rPr>
              <a:t>內建方便性</a:t>
            </a:r>
            <a:r>
              <a:rPr lang="zh-TW" altLang="en-US" sz="2000" dirty="0">
                <a:solidFill>
                  <a:srgbClr val="7F7F7F"/>
                </a:solidFill>
                <a:latin typeface="Arial"/>
                <a:cs typeface="Arial"/>
              </a:rPr>
              <a:t>的商品、和服務所吸引</a:t>
            </a:r>
            <a:r>
              <a:rPr lang="zh-TW" altLang="en-US" sz="2000" dirty="0">
                <a:solidFill>
                  <a:srgbClr val="3BB0C9"/>
                </a:solidFill>
                <a:latin typeface="Arial"/>
                <a:cs typeface="Arial"/>
              </a:rPr>
              <a:t>。</a:t>
            </a:r>
            <a:endParaRPr lang="en-US" sz="2000" dirty="0">
              <a:solidFill>
                <a:srgbClr val="3BB0C9"/>
              </a:solidFill>
              <a:latin typeface="Arial"/>
              <a:cs typeface="Arial"/>
            </a:endParaRPr>
          </a:p>
        </p:txBody>
      </p:sp>
      <p:sp>
        <p:nvSpPr>
          <p:cNvPr id="6" name="TextBox 5"/>
          <p:cNvSpPr txBox="1"/>
          <p:nvPr/>
        </p:nvSpPr>
        <p:spPr>
          <a:xfrm>
            <a:off x="537308" y="4629381"/>
            <a:ext cx="7414846" cy="369332"/>
          </a:xfrm>
          <a:prstGeom prst="rect">
            <a:avLst/>
          </a:prstGeom>
          <a:noFill/>
        </p:spPr>
        <p:txBody>
          <a:bodyPr wrap="square" rtlCol="0">
            <a:spAutoFit/>
          </a:bodyPr>
          <a:lstStyle/>
          <a:p>
            <a:r>
              <a:rPr lang="en-US" sz="900" dirty="0">
                <a:solidFill>
                  <a:srgbClr val="7F7F7F"/>
                </a:solidFill>
                <a:latin typeface="Arial"/>
                <a:cs typeface="Arial"/>
              </a:rPr>
              <a:t>“FACEWASH AND GO,”</a:t>
            </a:r>
            <a:r>
              <a:rPr lang="zh-TW" altLang="en-US" sz="900" dirty="0">
                <a:solidFill>
                  <a:srgbClr val="7F7F7F"/>
                </a:solidFill>
                <a:latin typeface="Arial"/>
                <a:cs typeface="Arial"/>
              </a:rPr>
              <a:t>（洗臉並出門）</a:t>
            </a:r>
            <a:r>
              <a:rPr lang="en-US" sz="900" dirty="0">
                <a:solidFill>
                  <a:srgbClr val="7F7F7F"/>
                </a:solidFill>
                <a:latin typeface="Arial"/>
                <a:cs typeface="Arial"/>
              </a:rPr>
              <a:t> MINTEL, 2013 </a:t>
            </a:r>
            <a:r>
              <a:rPr lang="zh-TW" altLang="en-US" sz="900" dirty="0">
                <a:solidFill>
                  <a:srgbClr val="7F7F7F"/>
                </a:solidFill>
                <a:latin typeface="Arial"/>
                <a:cs typeface="Arial"/>
              </a:rPr>
              <a:t>一月號</a:t>
            </a:r>
            <a:endParaRPr lang="en-US" sz="900" dirty="0">
              <a:solidFill>
                <a:srgbClr val="7F7F7F"/>
              </a:solidFill>
              <a:latin typeface="Arial"/>
              <a:cs typeface="Arial"/>
            </a:endParaRPr>
          </a:p>
          <a:p>
            <a:endParaRPr lang="en-US" sz="900" dirty="0">
              <a:solidFill>
                <a:srgbClr val="7F7F7F"/>
              </a:solidFill>
              <a:latin typeface="Arial"/>
              <a:cs typeface="Arial"/>
            </a:endParaRPr>
          </a:p>
        </p:txBody>
      </p:sp>
      <p:pic>
        <p:nvPicPr>
          <p:cNvPr id="7" name="Picture 6"/>
          <p:cNvPicPr>
            <a:picLocks noChangeAspect="1"/>
          </p:cNvPicPr>
          <p:nvPr/>
        </p:nvPicPr>
        <p:blipFill>
          <a:blip r:embed="rId3"/>
          <a:stretch>
            <a:fillRect/>
          </a:stretch>
        </p:blipFill>
        <p:spPr>
          <a:xfrm>
            <a:off x="537307" y="1002374"/>
            <a:ext cx="3346543" cy="2692846"/>
          </a:xfrm>
          <a:prstGeom prst="rect">
            <a:avLst/>
          </a:prstGeom>
        </p:spPr>
      </p:pic>
    </p:spTree>
    <p:extLst>
      <p:ext uri="{BB962C8B-B14F-4D97-AF65-F5344CB8AC3E}">
        <p14:creationId xmlns:p14="http://schemas.microsoft.com/office/powerpoint/2010/main" val="423599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M09500731 ageloc head blue.jpg"/>
          <p:cNvPicPr>
            <a:picLocks noChangeAspect="1"/>
          </p:cNvPicPr>
          <p:nvPr/>
        </p:nvPicPr>
        <p:blipFill rotWithShape="1">
          <a:blip r:embed="rId2" cstate="print">
            <a:extLst>
              <a:ext uri="{28A0092B-C50C-407E-A947-70E740481C1C}">
                <a14:useLocalDpi xmlns:a14="http://schemas.microsoft.com/office/drawing/2010/main"/>
              </a:ext>
            </a:extLst>
          </a:blip>
          <a:srcRect l="-1881"/>
          <a:stretch/>
        </p:blipFill>
        <p:spPr>
          <a:xfrm>
            <a:off x="125119" y="0"/>
            <a:ext cx="9134471" cy="5218011"/>
          </a:xfrm>
          <a:prstGeom prst="rect">
            <a:avLst/>
          </a:prstGeom>
        </p:spPr>
      </p:pic>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評論：潮流趨勢</a:t>
            </a:r>
            <a:endParaRPr lang="en-US" sz="1300" dirty="0">
              <a:solidFill>
                <a:schemeClr val="bg1"/>
              </a:solidFill>
              <a:latin typeface="Arial"/>
              <a:cs typeface="Arial"/>
            </a:endParaRPr>
          </a:p>
        </p:txBody>
      </p:sp>
      <p:sp>
        <p:nvSpPr>
          <p:cNvPr id="4" name="Title 1"/>
          <p:cNvSpPr txBox="1">
            <a:spLocks/>
          </p:cNvSpPr>
          <p:nvPr/>
        </p:nvSpPr>
        <p:spPr>
          <a:xfrm>
            <a:off x="525692" y="303335"/>
            <a:ext cx="10565641" cy="4510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2800" dirty="0">
                <a:solidFill>
                  <a:srgbClr val="3BB0C9"/>
                </a:solidFill>
                <a:latin typeface="Arial"/>
                <a:cs typeface="Arial"/>
              </a:rPr>
              <a:t>高科技的美容用具非常熱門。</a:t>
            </a:r>
            <a:endParaRPr lang="en-US" sz="2800" dirty="0">
              <a:solidFill>
                <a:srgbClr val="3BB0C9"/>
              </a:solidFill>
              <a:latin typeface="Arial"/>
              <a:cs typeface="Arial"/>
            </a:endParaRPr>
          </a:p>
        </p:txBody>
      </p:sp>
      <p:sp>
        <p:nvSpPr>
          <p:cNvPr id="5" name="Content Placeholder 2"/>
          <p:cNvSpPr>
            <a:spLocks noGrp="1"/>
          </p:cNvSpPr>
          <p:nvPr>
            <p:ph idx="1"/>
          </p:nvPr>
        </p:nvSpPr>
        <p:spPr>
          <a:xfrm>
            <a:off x="4273267" y="3755285"/>
            <a:ext cx="4479388" cy="1117525"/>
          </a:xfrm>
        </p:spPr>
        <p:txBody>
          <a:bodyPr>
            <a:noAutofit/>
          </a:bodyPr>
          <a:lstStyle/>
          <a:p>
            <a:pPr marL="0" indent="0">
              <a:buNone/>
            </a:pPr>
            <a:r>
              <a:rPr lang="zh-TW" altLang="en-US" sz="2200" dirty="0">
                <a:solidFill>
                  <a:schemeClr val="accent5"/>
                </a:solidFill>
                <a:latin typeface="Arial"/>
                <a:cs typeface="Arial"/>
              </a:rPr>
              <a:t>的女性想要擁有自己的美容儀器。</a:t>
            </a:r>
            <a:endParaRPr lang="en-US" sz="2200" dirty="0">
              <a:solidFill>
                <a:schemeClr val="accent5"/>
              </a:solidFill>
              <a:latin typeface="Arial"/>
              <a:cs typeface="Arial"/>
            </a:endParaRPr>
          </a:p>
        </p:txBody>
      </p:sp>
      <p:sp>
        <p:nvSpPr>
          <p:cNvPr id="6" name="TextBox 5"/>
          <p:cNvSpPr txBox="1"/>
          <p:nvPr/>
        </p:nvSpPr>
        <p:spPr>
          <a:xfrm>
            <a:off x="3726891" y="4745694"/>
            <a:ext cx="6821619" cy="338554"/>
          </a:xfrm>
          <a:prstGeom prst="rect">
            <a:avLst/>
          </a:prstGeom>
          <a:noFill/>
        </p:spPr>
        <p:txBody>
          <a:bodyPr wrap="square" rtlCol="0">
            <a:spAutoFit/>
          </a:bodyPr>
          <a:lstStyle/>
          <a:p>
            <a:r>
              <a:rPr lang="en-US" sz="800" dirty="0">
                <a:solidFill>
                  <a:schemeClr val="tx1">
                    <a:lumMod val="50000"/>
                    <a:lumOff val="50000"/>
                  </a:schemeClr>
                </a:solidFill>
                <a:latin typeface="Arial"/>
                <a:cs typeface="Arial"/>
              </a:rPr>
              <a:t>“BEAUTY DEVICES ARE ‘CREATING A NEW BENCHMARK IN FACIAL SKINCARE,’” </a:t>
            </a:r>
          </a:p>
          <a:p>
            <a:r>
              <a:rPr lang="zh-TW" altLang="en-US" sz="800" dirty="0">
                <a:solidFill>
                  <a:schemeClr val="tx1">
                    <a:lumMod val="50000"/>
                    <a:lumOff val="50000"/>
                  </a:schemeClr>
                </a:solidFill>
                <a:latin typeface="Arial"/>
                <a:cs typeface="Arial"/>
              </a:rPr>
              <a:t>（美容儀器創造了臉部保養的新基準）</a:t>
            </a:r>
            <a:r>
              <a:rPr lang="en-US" sz="800" dirty="0">
                <a:solidFill>
                  <a:schemeClr val="tx1">
                    <a:lumMod val="50000"/>
                    <a:lumOff val="50000"/>
                  </a:schemeClr>
                </a:solidFill>
                <a:latin typeface="Arial"/>
                <a:cs typeface="Arial"/>
              </a:rPr>
              <a:t>COSMETICS DESIGN,</a:t>
            </a:r>
            <a:r>
              <a:rPr lang="zh-TW" altLang="en-US" sz="800" dirty="0">
                <a:solidFill>
                  <a:schemeClr val="tx1">
                    <a:lumMod val="50000"/>
                    <a:lumOff val="50000"/>
                  </a:schemeClr>
                </a:solidFill>
                <a:latin typeface="Arial"/>
                <a:cs typeface="Arial"/>
              </a:rPr>
              <a:t>（彩妝設計）</a:t>
            </a:r>
            <a:r>
              <a:rPr lang="en-US" sz="800" dirty="0">
                <a:solidFill>
                  <a:schemeClr val="tx1">
                    <a:lumMod val="50000"/>
                    <a:lumOff val="50000"/>
                  </a:schemeClr>
                </a:solidFill>
                <a:latin typeface="Arial"/>
                <a:cs typeface="Arial"/>
              </a:rPr>
              <a:t> 2013</a:t>
            </a:r>
          </a:p>
        </p:txBody>
      </p:sp>
      <p:sp>
        <p:nvSpPr>
          <p:cNvPr id="7" name="Rectangle 6"/>
          <p:cNvSpPr/>
          <p:nvPr/>
        </p:nvSpPr>
        <p:spPr>
          <a:xfrm>
            <a:off x="4303569" y="2806105"/>
            <a:ext cx="1981344" cy="1169551"/>
          </a:xfrm>
          <a:prstGeom prst="rect">
            <a:avLst/>
          </a:prstGeom>
        </p:spPr>
        <p:txBody>
          <a:bodyPr wrap="none">
            <a:spAutoFit/>
          </a:bodyPr>
          <a:lstStyle/>
          <a:p>
            <a:pPr lvl="0">
              <a:spcBef>
                <a:spcPct val="20000"/>
              </a:spcBef>
            </a:pPr>
            <a:r>
              <a:rPr lang="en-US" sz="7000" dirty="0">
                <a:solidFill>
                  <a:srgbClr val="4BACC6"/>
                </a:solidFill>
                <a:latin typeface="Arial"/>
                <a:cs typeface="Arial"/>
              </a:rPr>
              <a:t>70% </a:t>
            </a:r>
          </a:p>
        </p:txBody>
      </p:sp>
      <p:sp>
        <p:nvSpPr>
          <p:cNvPr id="9" name="TextBox 8"/>
          <p:cNvSpPr txBox="1"/>
          <p:nvPr/>
        </p:nvSpPr>
        <p:spPr>
          <a:xfrm>
            <a:off x="11589901" y="2256543"/>
            <a:ext cx="184666" cy="369332"/>
          </a:xfrm>
          <a:prstGeom prst="rect">
            <a:avLst/>
          </a:prstGeom>
          <a:noFill/>
        </p:spPr>
        <p:txBody>
          <a:bodyPr wrap="none" rtlCol="0">
            <a:spAutoFit/>
          </a:bodyPr>
          <a:lstStyle/>
          <a:p>
            <a:endParaRPr lang="en-US" dirty="0"/>
          </a:p>
        </p:txBody>
      </p:sp>
      <p:sp>
        <p:nvSpPr>
          <p:cNvPr id="10" name="TextBox 9"/>
          <p:cNvSpPr txBox="1"/>
          <p:nvPr/>
        </p:nvSpPr>
        <p:spPr>
          <a:xfrm>
            <a:off x="-2157694" y="3255341"/>
            <a:ext cx="184666" cy="369332"/>
          </a:xfrm>
          <a:prstGeom prst="rect">
            <a:avLst/>
          </a:prstGeom>
          <a:noFill/>
        </p:spPr>
        <p:txBody>
          <a:bodyPr wrap="none" rtlCol="0">
            <a:spAutoFit/>
          </a:bodyPr>
          <a:lstStyle/>
          <a:p>
            <a:endParaRPr lang="en-US" dirty="0"/>
          </a:p>
        </p:txBody>
      </p:sp>
      <p:sp>
        <p:nvSpPr>
          <p:cNvPr id="11" name="TextBox 10"/>
          <p:cNvSpPr txBox="1"/>
          <p:nvPr/>
        </p:nvSpPr>
        <p:spPr>
          <a:xfrm>
            <a:off x="-1257628" y="1676994"/>
            <a:ext cx="184666" cy="369332"/>
          </a:xfrm>
          <a:prstGeom prst="rect">
            <a:avLst/>
          </a:prstGeom>
          <a:noFill/>
        </p:spPr>
        <p:txBody>
          <a:bodyPr wrap="none" rtlCol="0">
            <a:spAutoFit/>
          </a:bodyPr>
          <a:lstStyle/>
          <a:p>
            <a:endParaRPr lang="en-US" dirty="0"/>
          </a:p>
        </p:txBody>
      </p:sp>
      <p:sp>
        <p:nvSpPr>
          <p:cNvPr id="12" name="TextBox 11"/>
          <p:cNvSpPr txBox="1"/>
          <p:nvPr/>
        </p:nvSpPr>
        <p:spPr>
          <a:xfrm>
            <a:off x="-2897475" y="2416844"/>
            <a:ext cx="184666" cy="369332"/>
          </a:xfrm>
          <a:prstGeom prst="rect">
            <a:avLst/>
          </a:prstGeom>
          <a:noFill/>
        </p:spPr>
        <p:txBody>
          <a:bodyPr wrap="none" rtlCol="0">
            <a:spAutoFit/>
          </a:bodyPr>
          <a:lstStyle/>
          <a:p>
            <a:endParaRPr lang="en-US" dirty="0"/>
          </a:p>
        </p:txBody>
      </p:sp>
      <p:sp>
        <p:nvSpPr>
          <p:cNvPr id="13" name="TextBox 12"/>
          <p:cNvSpPr txBox="1"/>
          <p:nvPr/>
        </p:nvSpPr>
        <p:spPr>
          <a:xfrm>
            <a:off x="10985746" y="1935941"/>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7549" y="1267748"/>
            <a:ext cx="3081911" cy="1755639"/>
          </a:xfrm>
          <a:prstGeom prst="rect">
            <a:avLst/>
          </a:prstGeom>
        </p:spPr>
      </p:pic>
    </p:spTree>
    <p:extLst>
      <p:ext uri="{BB962C8B-B14F-4D97-AF65-F5344CB8AC3E}">
        <p14:creationId xmlns:p14="http://schemas.microsoft.com/office/powerpoint/2010/main" val="708624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247261" cy="5143500"/>
          </a:xfrm>
          <a:prstGeom prst="rect">
            <a:avLst/>
          </a:prstGeom>
        </p:spPr>
      </p:pic>
      <p:sp>
        <p:nvSpPr>
          <p:cNvPr id="4" name="Title 1"/>
          <p:cNvSpPr txBox="1">
            <a:spLocks/>
          </p:cNvSpPr>
          <p:nvPr/>
        </p:nvSpPr>
        <p:spPr>
          <a:xfrm>
            <a:off x="438158" y="1879602"/>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5000" dirty="0">
                <a:solidFill>
                  <a:schemeClr val="bg1"/>
                </a:solidFill>
                <a:latin typeface="Arial"/>
                <a:cs typeface="Arial"/>
              </a:rPr>
              <a:t>評論：訊息</a:t>
            </a:r>
            <a:endParaRPr lang="en-US" sz="5000" dirty="0">
              <a:solidFill>
                <a:schemeClr val="bg1"/>
              </a:solidFill>
              <a:latin typeface="Arial"/>
              <a:cs typeface="Arial"/>
            </a:endParaRPr>
          </a:p>
        </p:txBody>
      </p:sp>
      <p:sp>
        <p:nvSpPr>
          <p:cNvPr id="5" name="Title 1"/>
          <p:cNvSpPr txBox="1">
            <a:spLocks/>
          </p:cNvSpPr>
          <p:nvPr/>
        </p:nvSpPr>
        <p:spPr>
          <a:xfrm>
            <a:off x="474443" y="2559663"/>
            <a:ext cx="5009390" cy="8487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2000" dirty="0">
                <a:solidFill>
                  <a:srgbClr val="3BB0C9"/>
                </a:solidFill>
                <a:latin typeface="Arial"/>
                <a:cs typeface="Arial"/>
              </a:rPr>
              <a:t>核准的關鍵重點</a:t>
            </a:r>
            <a:r>
              <a:rPr lang="en-US" sz="2000" dirty="0">
                <a:solidFill>
                  <a:srgbClr val="3BB0C9"/>
                </a:solidFill>
                <a:latin typeface="Arial"/>
                <a:cs typeface="Arial"/>
              </a:rPr>
              <a:t>    </a:t>
            </a:r>
          </a:p>
        </p:txBody>
      </p:sp>
    </p:spTree>
    <p:extLst>
      <p:ext uri="{BB962C8B-B14F-4D97-AF65-F5344CB8AC3E}">
        <p14:creationId xmlns:p14="http://schemas.microsoft.com/office/powerpoint/2010/main" val="300407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M15020009_151 clone.jpg"/>
          <p:cNvPicPr>
            <a:picLocks noChangeAspect="1"/>
          </p:cNvPicPr>
          <p:nvPr/>
        </p:nvPicPr>
        <p:blipFill rotWithShape="1">
          <a:blip r:embed="rId2" cstate="print">
            <a:extLst>
              <a:ext uri="{28A0092B-C50C-407E-A947-70E740481C1C}">
                <a14:useLocalDpi xmlns:a14="http://schemas.microsoft.com/office/drawing/2010/main"/>
              </a:ext>
            </a:extLst>
          </a:blip>
          <a:srcRect l="-1593"/>
          <a:stretch/>
        </p:blipFill>
        <p:spPr>
          <a:xfrm>
            <a:off x="283882" y="1"/>
            <a:ext cx="9094134" cy="5214469"/>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585193" y="1886827"/>
            <a:ext cx="3142787"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400" dirty="0">
                <a:solidFill>
                  <a:schemeClr val="bg1"/>
                </a:solidFill>
                <a:latin typeface="Arial"/>
                <a:cs typeface="Arial"/>
              </a:rPr>
              <a:t>評論</a:t>
            </a:r>
            <a:r>
              <a:rPr lang="zh-TW" altLang="en-US" sz="1300" dirty="0">
                <a:solidFill>
                  <a:schemeClr val="bg1"/>
                </a:solidFill>
                <a:latin typeface="Arial"/>
                <a:cs typeface="Arial"/>
              </a:rPr>
              <a:t>：訊息</a:t>
            </a:r>
            <a:endParaRPr lang="en-US" sz="1300" dirty="0">
              <a:solidFill>
                <a:schemeClr val="bg1"/>
              </a:solidFill>
              <a:latin typeface="Arial"/>
              <a:cs typeface="Arial"/>
            </a:endParaRPr>
          </a:p>
        </p:txBody>
      </p:sp>
      <p:sp>
        <p:nvSpPr>
          <p:cNvPr id="7" name="Title 1"/>
          <p:cNvSpPr txBox="1">
            <a:spLocks/>
          </p:cNvSpPr>
          <p:nvPr/>
        </p:nvSpPr>
        <p:spPr>
          <a:xfrm>
            <a:off x="695381" y="175401"/>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2800" dirty="0">
                <a:solidFill>
                  <a:srgbClr val="3BB0C9"/>
                </a:solidFill>
                <a:latin typeface="Arial"/>
                <a:cs typeface="Arial"/>
              </a:rPr>
              <a:t>先進的抗老化科技</a:t>
            </a:r>
            <a:endParaRPr lang="en-US" sz="2800" dirty="0">
              <a:solidFill>
                <a:srgbClr val="3BB0C9"/>
              </a:solidFill>
              <a:latin typeface="Arial"/>
              <a:cs typeface="Arial"/>
            </a:endParaRPr>
          </a:p>
        </p:txBody>
      </p:sp>
      <p:sp>
        <p:nvSpPr>
          <p:cNvPr id="8" name="Rectangle 7"/>
          <p:cNvSpPr/>
          <p:nvPr/>
        </p:nvSpPr>
        <p:spPr>
          <a:xfrm>
            <a:off x="685974" y="882289"/>
            <a:ext cx="6531417" cy="1323439"/>
          </a:xfrm>
          <a:prstGeom prst="rect">
            <a:avLst/>
          </a:prstGeom>
        </p:spPr>
        <p:txBody>
          <a:bodyPr wrap="square">
            <a:spAutoFit/>
          </a:bodyPr>
          <a:lstStyle/>
          <a:p>
            <a:pPr>
              <a:lnSpc>
                <a:spcPts val="2400"/>
              </a:lnSpc>
              <a:buClr>
                <a:srgbClr val="1F365E"/>
              </a:buClr>
              <a:buSzPct val="50000"/>
            </a:pPr>
            <a:r>
              <a:rPr lang="en-US" sz="2200" dirty="0" err="1">
                <a:solidFill>
                  <a:schemeClr val="bg1">
                    <a:lumMod val="50000"/>
                  </a:schemeClr>
                </a:solidFill>
                <a:latin typeface="Arial"/>
                <a:cs typeface="Arial"/>
              </a:rPr>
              <a:t>ageLOC</a:t>
            </a:r>
            <a:r>
              <a:rPr lang="en-US" sz="2200" dirty="0">
                <a:solidFill>
                  <a:schemeClr val="bg1">
                    <a:lumMod val="50000"/>
                  </a:schemeClr>
                </a:solidFill>
                <a:latin typeface="Arial"/>
                <a:cs typeface="Arial"/>
              </a:rPr>
              <a:t> Me</a:t>
            </a:r>
            <a:r>
              <a:rPr lang="zh-TW" altLang="en-US" sz="2200" dirty="0">
                <a:solidFill>
                  <a:schemeClr val="bg1">
                    <a:lumMod val="50000"/>
                  </a:schemeClr>
                </a:solidFill>
                <a:latin typeface="Arial"/>
                <a:cs typeface="Arial"/>
              </a:rPr>
              <a:t>是</a:t>
            </a:r>
            <a:r>
              <a:rPr lang="en-US" altLang="zh-TW" sz="2400" dirty="0">
                <a:solidFill>
                  <a:schemeClr val="tx1">
                    <a:lumMod val="50000"/>
                    <a:lumOff val="50000"/>
                  </a:schemeClr>
                </a:solidFill>
              </a:rPr>
              <a:t>Nu</a:t>
            </a:r>
            <a:r>
              <a:rPr lang="zh-TW" altLang="en-US" sz="2400" dirty="0">
                <a:solidFill>
                  <a:schemeClr val="tx1">
                    <a:lumMod val="50000"/>
                    <a:lumOff val="50000"/>
                  </a:schemeClr>
                </a:solidFill>
              </a:rPr>
              <a:t> </a:t>
            </a:r>
            <a:r>
              <a:rPr lang="en-US" altLang="zh-TW" sz="2400" dirty="0">
                <a:solidFill>
                  <a:schemeClr val="tx1">
                    <a:lumMod val="50000"/>
                    <a:lumOff val="50000"/>
                  </a:schemeClr>
                </a:solidFill>
              </a:rPr>
              <a:t>Skin</a:t>
            </a:r>
            <a:r>
              <a:rPr lang="zh-TW" altLang="en-US" sz="2200" dirty="0">
                <a:solidFill>
                  <a:srgbClr val="3BB0C9"/>
                </a:solidFill>
                <a:latin typeface="Arial"/>
                <a:cs typeface="Arial"/>
              </a:rPr>
              <a:t>最先進的抗老化科技</a:t>
            </a:r>
            <a:r>
              <a:rPr lang="zh-TW" altLang="en-US" sz="2200" dirty="0">
                <a:solidFill>
                  <a:schemeClr val="bg1">
                    <a:lumMod val="50000"/>
                  </a:schemeClr>
                </a:solidFill>
                <a:latin typeface="Arial"/>
                <a:cs typeface="Arial"/>
              </a:rPr>
              <a:t>系統，為全面肌膚護理帶來獨特、且有效的新體驗。</a:t>
            </a:r>
            <a:r>
              <a:rPr lang="en-US" sz="2200" dirty="0">
                <a:solidFill>
                  <a:schemeClr val="bg1">
                    <a:lumMod val="50000"/>
                  </a:schemeClr>
                </a:solidFill>
                <a:latin typeface="Arial"/>
                <a:cs typeface="Arial"/>
              </a:rPr>
              <a:t> </a:t>
            </a:r>
            <a:r>
              <a:rPr lang="en-US" sz="2200" dirty="0" err="1">
                <a:solidFill>
                  <a:schemeClr val="bg1">
                    <a:lumMod val="50000"/>
                  </a:schemeClr>
                </a:solidFill>
                <a:latin typeface="Arial"/>
                <a:cs typeface="Arial"/>
              </a:rPr>
              <a:t>ageLOC</a:t>
            </a:r>
            <a:r>
              <a:rPr lang="en-US" sz="2200" dirty="0">
                <a:solidFill>
                  <a:schemeClr val="bg1">
                    <a:lumMod val="50000"/>
                  </a:schemeClr>
                </a:solidFill>
                <a:latin typeface="Arial"/>
                <a:cs typeface="Arial"/>
              </a:rPr>
              <a:t> </a:t>
            </a:r>
            <a:r>
              <a:rPr lang="zh-TW" altLang="en-US" sz="2200" dirty="0">
                <a:solidFill>
                  <a:schemeClr val="bg1">
                    <a:lumMod val="50000"/>
                  </a:schemeClr>
                </a:solidFill>
                <a:latin typeface="Arial"/>
                <a:cs typeface="Arial"/>
              </a:rPr>
              <a:t>產品專門針對老化源頭，幫助您看起來、感覺起來更年輕， 。</a:t>
            </a:r>
            <a:endParaRPr lang="en-US" sz="2200" dirty="0">
              <a:solidFill>
                <a:schemeClr val="bg1">
                  <a:lumMod val="50000"/>
                </a:schemeClr>
              </a:solidFill>
              <a:latin typeface="Arial"/>
              <a:cs typeface="Arial"/>
            </a:endParaRPr>
          </a:p>
        </p:txBody>
      </p:sp>
      <p:sp>
        <p:nvSpPr>
          <p:cNvPr id="9" name="Rectangle 8"/>
          <p:cNvSpPr/>
          <p:nvPr/>
        </p:nvSpPr>
        <p:spPr>
          <a:xfrm>
            <a:off x="376590" y="193294"/>
            <a:ext cx="469950" cy="707886"/>
          </a:xfrm>
          <a:prstGeom prst="rect">
            <a:avLst/>
          </a:prstGeom>
        </p:spPr>
        <p:txBody>
          <a:bodyPr wrap="none">
            <a:spAutoFit/>
          </a:bodyPr>
          <a:lstStyle/>
          <a:p>
            <a:r>
              <a:rPr lang="en-US" sz="4000" dirty="0">
                <a:solidFill>
                  <a:srgbClr val="3BB0C9"/>
                </a:solidFill>
                <a:latin typeface="Arial"/>
                <a:cs typeface="Arial"/>
              </a:rPr>
              <a:t>1</a:t>
            </a:r>
            <a:endParaRPr lang="en-US" sz="4000" dirty="0">
              <a:latin typeface="Arial"/>
              <a:cs typeface="Arial"/>
            </a:endParaRPr>
          </a:p>
        </p:txBody>
      </p:sp>
      <p:sp>
        <p:nvSpPr>
          <p:cNvPr id="10" name="Content Placeholder 2"/>
          <p:cNvSpPr>
            <a:spLocks noGrp="1"/>
          </p:cNvSpPr>
          <p:nvPr>
            <p:ph idx="1"/>
          </p:nvPr>
        </p:nvSpPr>
        <p:spPr>
          <a:xfrm>
            <a:off x="604426" y="2720661"/>
            <a:ext cx="5397499" cy="1606551"/>
          </a:xfrm>
        </p:spPr>
        <p:txBody>
          <a:bodyPr>
            <a:noAutofit/>
          </a:bodyPr>
          <a:lstStyle/>
          <a:p>
            <a:pPr marL="118872" indent="-118872">
              <a:lnSpc>
                <a:spcPts val="2100"/>
              </a:lnSpc>
              <a:spcBef>
                <a:spcPts val="0"/>
              </a:spcBef>
              <a:buClr>
                <a:srgbClr val="1F365E"/>
              </a:buClr>
              <a:buSzPct val="50000"/>
              <a:buNone/>
            </a:pPr>
            <a:r>
              <a:rPr lang="zh-TW" altLang="en-US" sz="1600" dirty="0">
                <a:solidFill>
                  <a:srgbClr val="3BB0C9"/>
                </a:solidFill>
                <a:latin typeface="Arial"/>
                <a:cs typeface="Arial"/>
              </a:rPr>
              <a:t>關鍵重點</a:t>
            </a:r>
            <a:r>
              <a:rPr lang="en-US" sz="1600" dirty="0">
                <a:solidFill>
                  <a:srgbClr val="3BB0C9"/>
                </a:solidFill>
                <a:latin typeface="Arial"/>
                <a:cs typeface="Arial"/>
              </a:rPr>
              <a:t>    </a:t>
            </a:r>
          </a:p>
          <a:p>
            <a:pPr marL="164592" indent="-164592">
              <a:lnSpc>
                <a:spcPts val="2100"/>
              </a:lnSpc>
              <a:spcBef>
                <a:spcPts val="0"/>
              </a:spcBef>
              <a:buClr>
                <a:srgbClr val="3BB0C9"/>
              </a:buClr>
              <a:buSzPct val="50000"/>
              <a:buFont typeface="Wingdings" charset="2"/>
              <a:buChar char=""/>
            </a:pPr>
            <a:r>
              <a:rPr lang="en-US" altLang="zh-TW" sz="1800" dirty="0">
                <a:solidFill>
                  <a:schemeClr val="tx1">
                    <a:lumMod val="65000"/>
                    <a:lumOff val="35000"/>
                  </a:schemeClr>
                </a:solidFill>
                <a:latin typeface="Arial"/>
                <a:cs typeface="Arial"/>
              </a:rPr>
              <a:t>Nu</a:t>
            </a:r>
            <a:r>
              <a:rPr lang="zh-TW" altLang="en-US" sz="1800" dirty="0">
                <a:solidFill>
                  <a:schemeClr val="tx1">
                    <a:lumMod val="65000"/>
                    <a:lumOff val="35000"/>
                  </a:schemeClr>
                </a:solidFill>
                <a:latin typeface="Arial"/>
                <a:cs typeface="Arial"/>
              </a:rPr>
              <a:t> </a:t>
            </a:r>
            <a:r>
              <a:rPr lang="en-US" altLang="zh-TW" sz="1800" dirty="0">
                <a:solidFill>
                  <a:schemeClr val="tx1">
                    <a:lumMod val="65000"/>
                    <a:lumOff val="35000"/>
                  </a:schemeClr>
                </a:solidFill>
                <a:latin typeface="Arial"/>
                <a:cs typeface="Arial"/>
              </a:rPr>
              <a:t>Skin</a:t>
            </a:r>
            <a:r>
              <a:rPr lang="zh-TW" altLang="en-US" sz="1800" dirty="0">
                <a:solidFill>
                  <a:schemeClr val="tx1">
                    <a:lumMod val="65000"/>
                    <a:lumOff val="35000"/>
                  </a:schemeClr>
                </a:solidFill>
                <a:latin typeface="Arial"/>
                <a:cs typeface="Arial"/>
              </a:rPr>
              <a:t>最先進的</a:t>
            </a:r>
            <a:r>
              <a:rPr lang="en-US" altLang="zh-TW" sz="1800" dirty="0" err="1">
                <a:solidFill>
                  <a:schemeClr val="tx1">
                    <a:lumMod val="65000"/>
                    <a:lumOff val="35000"/>
                  </a:schemeClr>
                </a:solidFill>
                <a:latin typeface="Arial"/>
                <a:cs typeface="Arial"/>
              </a:rPr>
              <a:t>ageLOC</a:t>
            </a:r>
            <a:r>
              <a:rPr lang="zh-TW" altLang="en-US" sz="1800" dirty="0">
                <a:solidFill>
                  <a:schemeClr val="tx1">
                    <a:lumMod val="65000"/>
                    <a:lumOff val="35000"/>
                  </a:schemeClr>
                </a:solidFill>
                <a:latin typeface="Arial"/>
                <a:cs typeface="Arial"/>
              </a:rPr>
              <a:t>配方以</a:t>
            </a:r>
            <a:r>
              <a:rPr lang="en-US" altLang="zh-TW" sz="1800" dirty="0">
                <a:solidFill>
                  <a:schemeClr val="tx1">
                    <a:lumMod val="65000"/>
                    <a:lumOff val="35000"/>
                  </a:schemeClr>
                </a:solidFill>
                <a:latin typeface="Arial"/>
                <a:cs typeface="Arial"/>
              </a:rPr>
              <a:t>30</a:t>
            </a:r>
            <a:r>
              <a:rPr lang="zh-TW" altLang="en-US" sz="1800" dirty="0">
                <a:solidFill>
                  <a:schemeClr val="tx1">
                    <a:lumMod val="65000"/>
                    <a:lumOff val="35000"/>
                  </a:schemeClr>
                </a:solidFill>
                <a:latin typeface="Arial"/>
                <a:cs typeface="Arial"/>
              </a:rPr>
              <a:t>多年的抗老化科學為基礎</a:t>
            </a:r>
            <a:endParaRPr lang="en-US" sz="1800" dirty="0">
              <a:solidFill>
                <a:schemeClr val="tx1">
                  <a:lumMod val="65000"/>
                  <a:lumOff val="35000"/>
                </a:schemeClr>
              </a:solidFill>
              <a:latin typeface="Arial"/>
              <a:cs typeface="Arial"/>
            </a:endParaRPr>
          </a:p>
          <a:p>
            <a:pPr marL="164592" indent="-164592">
              <a:lnSpc>
                <a:spcPts val="2100"/>
              </a:lnSpc>
              <a:spcBef>
                <a:spcPts val="0"/>
              </a:spcBef>
              <a:buClr>
                <a:srgbClr val="3BB0C9"/>
              </a:buClr>
              <a:buSzPct val="50000"/>
              <a:buFont typeface="Wingdings" charset="2"/>
              <a:buChar char=""/>
            </a:pPr>
            <a:r>
              <a:rPr lang="zh-TW" altLang="en-US" sz="1800" dirty="0">
                <a:solidFill>
                  <a:schemeClr val="tx1">
                    <a:lumMod val="65000"/>
                    <a:lumOff val="35000"/>
                  </a:schemeClr>
                </a:solidFill>
                <a:latin typeface="Arial"/>
                <a:cs typeface="Arial"/>
              </a:rPr>
              <a:t>使用針對老化源頭的科學</a:t>
            </a:r>
            <a:endParaRPr lang="en-US" sz="1800" dirty="0">
              <a:solidFill>
                <a:schemeClr val="tx1">
                  <a:lumMod val="65000"/>
                  <a:lumOff val="35000"/>
                </a:schemeClr>
              </a:solidFill>
              <a:latin typeface="Arial"/>
              <a:cs typeface="Arial"/>
            </a:endParaRPr>
          </a:p>
          <a:p>
            <a:pPr marL="164592" indent="-164592">
              <a:lnSpc>
                <a:spcPts val="2100"/>
              </a:lnSpc>
              <a:spcBef>
                <a:spcPts val="0"/>
              </a:spcBef>
              <a:buClr>
                <a:srgbClr val="3BB0C9"/>
              </a:buClr>
              <a:buSzPct val="50000"/>
              <a:buFont typeface="Wingdings" charset="2"/>
              <a:buChar char=""/>
            </a:pPr>
            <a:r>
              <a:rPr lang="zh-TW" altLang="en-US" sz="1800" dirty="0">
                <a:solidFill>
                  <a:schemeClr val="tx1">
                    <a:lumMod val="65000"/>
                    <a:lumOff val="35000"/>
                  </a:schemeClr>
                </a:solidFill>
                <a:latin typeface="Arial"/>
                <a:cs typeface="Arial"/>
              </a:rPr>
              <a:t>由抗老化專家所設計新穎、且具突破性的產品</a:t>
            </a:r>
            <a:endParaRPr lang="en-US" sz="1800" dirty="0">
              <a:solidFill>
                <a:schemeClr val="tx1">
                  <a:lumMod val="65000"/>
                  <a:lumOff val="35000"/>
                </a:schemeClr>
              </a:solidFill>
              <a:latin typeface="Arial"/>
              <a:cs typeface="Arial"/>
            </a:endParaRPr>
          </a:p>
          <a:p>
            <a:pPr marL="118872" lvl="1" indent="-118872">
              <a:lnSpc>
                <a:spcPts val="2100"/>
              </a:lnSpc>
              <a:spcBef>
                <a:spcPts val="0"/>
              </a:spcBef>
              <a:buClr>
                <a:srgbClr val="1F365E"/>
              </a:buClr>
              <a:buSzPct val="50000"/>
              <a:buFont typeface="Wingdings" charset="2"/>
              <a:buChar char=""/>
            </a:pPr>
            <a:endParaRPr lang="en-US" sz="1800" dirty="0">
              <a:solidFill>
                <a:schemeClr val="tx1">
                  <a:lumMod val="65000"/>
                  <a:lumOff val="35000"/>
                </a:schemeClr>
              </a:solidFill>
              <a:latin typeface="Arial"/>
              <a:cs typeface="Arial"/>
            </a:endParaRPr>
          </a:p>
          <a:p>
            <a:pPr marL="118872" lvl="1" indent="-118872">
              <a:lnSpc>
                <a:spcPts val="2100"/>
              </a:lnSpc>
              <a:spcBef>
                <a:spcPts val="0"/>
              </a:spcBef>
              <a:buClr>
                <a:srgbClr val="1F365E"/>
              </a:buClr>
              <a:buSzPct val="50000"/>
              <a:buNone/>
            </a:pPr>
            <a:endParaRPr lang="en-US"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56198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35253" y="1995630"/>
            <a:ext cx="2125440" cy="3288404"/>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386683" y="1640927"/>
            <a:ext cx="2749313" cy="2704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400" dirty="0">
                <a:solidFill>
                  <a:schemeClr val="bg1"/>
                </a:solidFill>
                <a:latin typeface="Arial"/>
                <a:cs typeface="Arial"/>
              </a:rPr>
              <a:t>評論</a:t>
            </a:r>
            <a:r>
              <a:rPr lang="zh-TW" altLang="en-US" sz="1300" dirty="0">
                <a:solidFill>
                  <a:schemeClr val="bg1"/>
                </a:solidFill>
                <a:latin typeface="Arial"/>
                <a:cs typeface="Arial"/>
              </a:rPr>
              <a:t>：訊息</a:t>
            </a:r>
            <a:endParaRPr lang="en-US" sz="1300" dirty="0">
              <a:solidFill>
                <a:schemeClr val="bg1"/>
              </a:solidFill>
              <a:latin typeface="Arial"/>
              <a:cs typeface="Arial"/>
            </a:endParaRPr>
          </a:p>
        </p:txBody>
      </p:sp>
      <p:sp>
        <p:nvSpPr>
          <p:cNvPr id="4" name="Rectangle 3"/>
          <p:cNvSpPr/>
          <p:nvPr/>
        </p:nvSpPr>
        <p:spPr>
          <a:xfrm>
            <a:off x="804155" y="867488"/>
            <a:ext cx="3653493" cy="713016"/>
          </a:xfrm>
          <a:prstGeom prst="rect">
            <a:avLst/>
          </a:prstGeom>
        </p:spPr>
        <p:txBody>
          <a:bodyPr wrap="square">
            <a:spAutoFit/>
          </a:bodyPr>
          <a:lstStyle/>
          <a:p>
            <a:pPr>
              <a:lnSpc>
                <a:spcPts val="2400"/>
              </a:lnSpc>
              <a:buClr>
                <a:srgbClr val="1F365E"/>
              </a:buClr>
              <a:buSzPct val="50000"/>
            </a:pPr>
            <a:r>
              <a:rPr lang="en-US" sz="2200" dirty="0" err="1">
                <a:solidFill>
                  <a:schemeClr val="tx1">
                    <a:lumMod val="50000"/>
                    <a:lumOff val="50000"/>
                  </a:schemeClr>
                </a:solidFill>
                <a:latin typeface="Arial"/>
                <a:cs typeface="Arial"/>
              </a:rPr>
              <a:t>ageLOC</a:t>
            </a:r>
            <a:r>
              <a:rPr lang="en-US" sz="2200" dirty="0">
                <a:solidFill>
                  <a:schemeClr val="tx1">
                    <a:lumMod val="50000"/>
                    <a:lumOff val="50000"/>
                  </a:schemeClr>
                </a:solidFill>
                <a:latin typeface="Arial"/>
                <a:cs typeface="Arial"/>
              </a:rPr>
              <a:t> Me</a:t>
            </a:r>
            <a:r>
              <a:rPr lang="zh-TW" altLang="en-US" sz="2200" dirty="0">
                <a:solidFill>
                  <a:schemeClr val="tx1">
                    <a:lumMod val="50000"/>
                    <a:lumOff val="50000"/>
                  </a:schemeClr>
                </a:solidFill>
                <a:latin typeface="Arial"/>
                <a:cs typeface="Arial"/>
              </a:rPr>
              <a:t>幫助人們找到針對</a:t>
            </a:r>
            <a:r>
              <a:rPr lang="zh-TW" altLang="en-US" sz="2200" dirty="0">
                <a:solidFill>
                  <a:srgbClr val="3BB0C9"/>
                </a:solidFill>
                <a:latin typeface="Arial"/>
                <a:cs typeface="Arial"/>
              </a:rPr>
              <a:t>個人</a:t>
            </a:r>
            <a:r>
              <a:rPr lang="zh-TW" altLang="en-US" sz="2200" dirty="0">
                <a:solidFill>
                  <a:schemeClr val="tx1">
                    <a:lumMod val="50000"/>
                    <a:lumOff val="50000"/>
                  </a:schemeClr>
                </a:solidFill>
                <a:latin typeface="Arial"/>
                <a:cs typeface="Arial"/>
              </a:rPr>
              <a:t>肌膚需求的護理方案。</a:t>
            </a:r>
            <a:endParaRPr lang="en-US" sz="2200" dirty="0">
              <a:solidFill>
                <a:schemeClr val="tx1">
                  <a:lumMod val="50000"/>
                  <a:lumOff val="50000"/>
                </a:schemeClr>
              </a:solidFill>
              <a:latin typeface="Arial"/>
              <a:cs typeface="Arial"/>
            </a:endParaRPr>
          </a:p>
        </p:txBody>
      </p:sp>
      <p:sp>
        <p:nvSpPr>
          <p:cNvPr id="5" name="TextBox 4"/>
          <p:cNvSpPr txBox="1"/>
          <p:nvPr/>
        </p:nvSpPr>
        <p:spPr>
          <a:xfrm>
            <a:off x="4543779" y="1773814"/>
            <a:ext cx="4169835" cy="507831"/>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PREDICTING MARKET SUCCESS: NEW WAYS TO MEASURE CUSTOMER LOYALTY</a:t>
            </a:r>
            <a:r>
              <a:rPr lang="zh-TW" altLang="en-US" sz="900" dirty="0">
                <a:solidFill>
                  <a:schemeClr val="tx1">
                    <a:lumMod val="50000"/>
                    <a:lumOff val="50000"/>
                  </a:schemeClr>
                </a:solidFill>
                <a:latin typeface="Arial"/>
                <a:cs typeface="Arial"/>
              </a:rPr>
              <a:t>（預測市場成功：</a:t>
            </a:r>
            <a:r>
              <a:rPr lang="en-US" altLang="zh-TW" sz="900" dirty="0">
                <a:solidFill>
                  <a:schemeClr val="tx1">
                    <a:lumMod val="50000"/>
                    <a:lumOff val="50000"/>
                  </a:schemeClr>
                </a:solidFill>
                <a:latin typeface="Arial"/>
                <a:cs typeface="Arial"/>
              </a:rPr>
              <a:t> </a:t>
            </a:r>
            <a:r>
              <a:rPr lang="zh-TW" altLang="en-US" sz="900" dirty="0">
                <a:solidFill>
                  <a:schemeClr val="tx1">
                    <a:lumMod val="50000"/>
                    <a:lumOff val="50000"/>
                  </a:schemeClr>
                </a:solidFill>
                <a:latin typeface="Arial"/>
                <a:cs typeface="Arial"/>
              </a:rPr>
              <a:t>評估客戶忠誠度的新方法）</a:t>
            </a:r>
            <a:r>
              <a:rPr lang="en-US" sz="900" dirty="0">
                <a:solidFill>
                  <a:schemeClr val="tx1">
                    <a:lumMod val="50000"/>
                    <a:lumOff val="50000"/>
                  </a:schemeClr>
                </a:solidFill>
                <a:latin typeface="Arial"/>
                <a:cs typeface="Arial"/>
              </a:rPr>
              <a:t>, ROBERT PASSIKOFF, 2006</a:t>
            </a:r>
          </a:p>
        </p:txBody>
      </p:sp>
      <p:sp>
        <p:nvSpPr>
          <p:cNvPr id="6" name="TextBox 5"/>
          <p:cNvSpPr txBox="1"/>
          <p:nvPr/>
        </p:nvSpPr>
        <p:spPr>
          <a:xfrm>
            <a:off x="4546970" y="758484"/>
            <a:ext cx="3539752" cy="707886"/>
          </a:xfrm>
          <a:prstGeom prst="rect">
            <a:avLst/>
          </a:prstGeom>
          <a:noFill/>
        </p:spPr>
        <p:txBody>
          <a:bodyPr wrap="square" rtlCol="0">
            <a:spAutoFit/>
          </a:bodyPr>
          <a:lstStyle/>
          <a:p>
            <a:r>
              <a:rPr lang="zh-TW" altLang="en-US" sz="2000" dirty="0">
                <a:solidFill>
                  <a:srgbClr val="3BB0C9"/>
                </a:solidFill>
                <a:latin typeface="Arial"/>
                <a:cs typeface="Arial"/>
              </a:rPr>
              <a:t>量身定制是品牌吸引客戶的原因。</a:t>
            </a:r>
            <a:endParaRPr lang="en-US" sz="2000" dirty="0">
              <a:solidFill>
                <a:srgbClr val="3BB0C9"/>
              </a:solidFill>
              <a:latin typeface="Arial"/>
              <a:cs typeface="Arial"/>
            </a:endParaRPr>
          </a:p>
        </p:txBody>
      </p:sp>
      <p:sp>
        <p:nvSpPr>
          <p:cNvPr id="7" name="Title 1"/>
          <p:cNvSpPr txBox="1">
            <a:spLocks/>
          </p:cNvSpPr>
          <p:nvPr/>
        </p:nvSpPr>
        <p:spPr>
          <a:xfrm>
            <a:off x="764710" y="167512"/>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2800" dirty="0">
                <a:solidFill>
                  <a:srgbClr val="3BB0C9"/>
                </a:solidFill>
                <a:latin typeface="Arial"/>
                <a:cs typeface="Arial"/>
              </a:rPr>
              <a:t>客製化</a:t>
            </a:r>
            <a:endParaRPr lang="en-US" sz="2800" dirty="0">
              <a:solidFill>
                <a:srgbClr val="3BB0C9"/>
              </a:solidFill>
              <a:latin typeface="Arial"/>
              <a:cs typeface="Arial"/>
            </a:endParaRPr>
          </a:p>
        </p:txBody>
      </p:sp>
      <p:pic>
        <p:nvPicPr>
          <p:cNvPr id="8" name="Picture 7"/>
          <p:cNvPicPr>
            <a:picLocks noChangeAspect="1"/>
          </p:cNvPicPr>
          <p:nvPr/>
        </p:nvPicPr>
        <p:blipFill>
          <a:blip r:embed="rId4"/>
          <a:stretch>
            <a:fillRect/>
          </a:stretch>
        </p:blipFill>
        <p:spPr>
          <a:xfrm>
            <a:off x="6139641" y="2105238"/>
            <a:ext cx="1186666" cy="1044264"/>
          </a:xfrm>
          <a:prstGeom prst="rect">
            <a:avLst/>
          </a:prstGeom>
        </p:spPr>
      </p:pic>
      <p:sp>
        <p:nvSpPr>
          <p:cNvPr id="9" name="TextBox 8"/>
          <p:cNvSpPr txBox="1"/>
          <p:nvPr/>
        </p:nvSpPr>
        <p:spPr>
          <a:xfrm>
            <a:off x="369890" y="0"/>
            <a:ext cx="184666" cy="369332"/>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543779" y="3150826"/>
            <a:ext cx="4634661" cy="1353705"/>
          </a:xfrm>
        </p:spPr>
        <p:txBody>
          <a:bodyPr>
            <a:noAutofit/>
          </a:bodyPr>
          <a:lstStyle/>
          <a:p>
            <a:pPr marL="0" indent="0">
              <a:buNone/>
            </a:pPr>
            <a:r>
              <a:rPr lang="zh-TW" altLang="en-US" sz="1800" dirty="0">
                <a:solidFill>
                  <a:srgbClr val="3BB0C9"/>
                </a:solidFill>
                <a:latin typeface="Arial"/>
                <a:cs typeface="Arial"/>
              </a:rPr>
              <a:t>個人化設計能增加客戶對品牌的忠誠、參與。增加他們與他人分享的機會、以及他們對產品的滿意度。</a:t>
            </a:r>
            <a:endParaRPr lang="en-US" sz="1800" dirty="0">
              <a:solidFill>
                <a:srgbClr val="3BB0C9"/>
              </a:solidFill>
              <a:latin typeface="Arial"/>
              <a:cs typeface="Arial"/>
            </a:endParaRPr>
          </a:p>
        </p:txBody>
      </p:sp>
      <p:sp>
        <p:nvSpPr>
          <p:cNvPr id="12" name="TextBox 11"/>
          <p:cNvSpPr txBox="1"/>
          <p:nvPr/>
        </p:nvSpPr>
        <p:spPr>
          <a:xfrm>
            <a:off x="4543779" y="4564917"/>
            <a:ext cx="6444074" cy="646331"/>
          </a:xfrm>
          <a:prstGeom prst="rect">
            <a:avLst/>
          </a:prstGeom>
          <a:noFill/>
        </p:spPr>
        <p:txBody>
          <a:bodyPr wrap="square" rtlCol="0">
            <a:spAutoFit/>
          </a:bodyPr>
          <a:lstStyle/>
          <a:p>
            <a:r>
              <a:rPr lang="en-US" sz="900" dirty="0">
                <a:solidFill>
                  <a:srgbClr val="7F7F7F"/>
                </a:solidFill>
                <a:latin typeface="Arial"/>
                <a:cs typeface="Arial"/>
              </a:rPr>
              <a:t>“MAKING IT PERSONAL: RULES FOR SUCCESS IN </a:t>
            </a:r>
            <a:br>
              <a:rPr lang="en-US" sz="900" dirty="0">
                <a:solidFill>
                  <a:srgbClr val="7F7F7F"/>
                </a:solidFill>
                <a:latin typeface="Arial"/>
                <a:cs typeface="Arial"/>
              </a:rPr>
            </a:br>
            <a:r>
              <a:rPr lang="en-US" sz="900" dirty="0">
                <a:solidFill>
                  <a:srgbClr val="7F7F7F"/>
                </a:solidFill>
                <a:latin typeface="Arial"/>
                <a:cs typeface="Arial"/>
              </a:rPr>
              <a:t>PRODUCT CUSTOMIZATION,” </a:t>
            </a:r>
            <a:r>
              <a:rPr lang="zh-TW" altLang="en-US" sz="900" dirty="0">
                <a:solidFill>
                  <a:srgbClr val="7F7F7F"/>
                </a:solidFill>
                <a:latin typeface="Arial"/>
                <a:cs typeface="Arial"/>
              </a:rPr>
              <a:t>（個人化！產品個人化設計的成功定律）</a:t>
            </a:r>
            <a:endParaRPr lang="en-US" altLang="zh-TW" sz="900" dirty="0">
              <a:solidFill>
                <a:srgbClr val="7F7F7F"/>
              </a:solidFill>
              <a:latin typeface="Arial"/>
              <a:cs typeface="Arial"/>
            </a:endParaRPr>
          </a:p>
          <a:p>
            <a:r>
              <a:rPr lang="en-US" sz="900" dirty="0">
                <a:solidFill>
                  <a:srgbClr val="7F7F7F"/>
                </a:solidFill>
                <a:latin typeface="Arial"/>
                <a:cs typeface="Arial"/>
              </a:rPr>
              <a:t>BAIN &amp; COMPANY</a:t>
            </a:r>
            <a:r>
              <a:rPr lang="zh-TW" altLang="en-US" sz="900" dirty="0">
                <a:solidFill>
                  <a:srgbClr val="7F7F7F"/>
                </a:solidFill>
                <a:latin typeface="Arial"/>
                <a:cs typeface="Arial"/>
              </a:rPr>
              <a:t>（貝恩策略顧問）</a:t>
            </a:r>
            <a:r>
              <a:rPr lang="en-US" sz="900" dirty="0">
                <a:solidFill>
                  <a:srgbClr val="7F7F7F"/>
                </a:solidFill>
                <a:latin typeface="Arial"/>
                <a:cs typeface="Arial"/>
              </a:rPr>
              <a:t>, 2013</a:t>
            </a:r>
          </a:p>
          <a:p>
            <a:endParaRPr lang="en-US" sz="900" dirty="0">
              <a:solidFill>
                <a:srgbClr val="7F7F7F"/>
              </a:solidFill>
              <a:latin typeface="Arial"/>
              <a:cs typeface="Arial"/>
            </a:endParaRPr>
          </a:p>
        </p:txBody>
      </p:sp>
      <p:sp>
        <p:nvSpPr>
          <p:cNvPr id="14" name="Rectangle 13"/>
          <p:cNvSpPr/>
          <p:nvPr/>
        </p:nvSpPr>
        <p:spPr>
          <a:xfrm>
            <a:off x="342030" y="193294"/>
            <a:ext cx="469950" cy="707886"/>
          </a:xfrm>
          <a:prstGeom prst="rect">
            <a:avLst/>
          </a:prstGeom>
        </p:spPr>
        <p:txBody>
          <a:bodyPr wrap="none">
            <a:spAutoFit/>
          </a:bodyPr>
          <a:lstStyle/>
          <a:p>
            <a:r>
              <a:rPr lang="en-US" sz="4000" dirty="0">
                <a:solidFill>
                  <a:srgbClr val="3BB0C9"/>
                </a:solidFill>
                <a:latin typeface="Arial"/>
                <a:cs typeface="Arial"/>
              </a:rPr>
              <a:t>2</a:t>
            </a:r>
            <a:endParaRPr lang="en-US" sz="4000" dirty="0">
              <a:latin typeface="Arial"/>
              <a:cs typeface="Arial"/>
            </a:endParaRPr>
          </a:p>
        </p:txBody>
      </p:sp>
    </p:spTree>
    <p:extLst>
      <p:ext uri="{BB962C8B-B14F-4D97-AF65-F5344CB8AC3E}">
        <p14:creationId xmlns:p14="http://schemas.microsoft.com/office/powerpoint/2010/main" val="3759332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15020003_12_display.psd"/>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867" y="0"/>
            <a:ext cx="9094133" cy="5143500"/>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471336" y="1754014"/>
            <a:ext cx="2886915" cy="181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400" dirty="0">
                <a:solidFill>
                  <a:schemeClr val="bg1"/>
                </a:solidFill>
                <a:latin typeface="Arial"/>
                <a:cs typeface="Arial"/>
              </a:rPr>
              <a:t>評論</a:t>
            </a:r>
            <a:r>
              <a:rPr lang="zh-TW" altLang="en-US" sz="1300" dirty="0">
                <a:solidFill>
                  <a:schemeClr val="bg1"/>
                </a:solidFill>
                <a:latin typeface="Arial"/>
                <a:cs typeface="Arial"/>
              </a:rPr>
              <a:t>：訊息</a:t>
            </a:r>
            <a:endParaRPr lang="en-US" sz="1300" dirty="0">
              <a:solidFill>
                <a:schemeClr val="bg1"/>
              </a:solidFill>
              <a:latin typeface="Arial"/>
              <a:cs typeface="Arial"/>
            </a:endParaRPr>
          </a:p>
        </p:txBody>
      </p:sp>
      <p:sp>
        <p:nvSpPr>
          <p:cNvPr id="4" name="Title 1"/>
          <p:cNvSpPr txBox="1">
            <a:spLocks/>
          </p:cNvSpPr>
          <p:nvPr/>
        </p:nvSpPr>
        <p:spPr>
          <a:xfrm>
            <a:off x="764710" y="167512"/>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2800" dirty="0">
                <a:solidFill>
                  <a:srgbClr val="3BB0C9"/>
                </a:solidFill>
                <a:latin typeface="Arial"/>
                <a:cs typeface="Arial"/>
              </a:rPr>
              <a:t>獨家的智能產品</a:t>
            </a:r>
            <a:endParaRPr lang="en-US" sz="2800" dirty="0">
              <a:solidFill>
                <a:srgbClr val="3BB0C9"/>
              </a:solidFill>
              <a:latin typeface="Arial"/>
              <a:cs typeface="Arial"/>
            </a:endParaRPr>
          </a:p>
        </p:txBody>
      </p:sp>
      <p:sp>
        <p:nvSpPr>
          <p:cNvPr id="5" name="Rectangle 4"/>
          <p:cNvSpPr/>
          <p:nvPr/>
        </p:nvSpPr>
        <p:spPr>
          <a:xfrm>
            <a:off x="342030" y="193294"/>
            <a:ext cx="469950" cy="707886"/>
          </a:xfrm>
          <a:prstGeom prst="rect">
            <a:avLst/>
          </a:prstGeom>
        </p:spPr>
        <p:txBody>
          <a:bodyPr wrap="none">
            <a:spAutoFit/>
          </a:bodyPr>
          <a:lstStyle/>
          <a:p>
            <a:r>
              <a:rPr lang="en-US" sz="4000" dirty="0">
                <a:solidFill>
                  <a:srgbClr val="3BB0C9"/>
                </a:solidFill>
                <a:latin typeface="Arial"/>
                <a:cs typeface="Arial"/>
              </a:rPr>
              <a:t>3</a:t>
            </a:r>
            <a:endParaRPr lang="en-US" sz="4000" dirty="0">
              <a:latin typeface="Arial"/>
              <a:cs typeface="Arial"/>
            </a:endParaRPr>
          </a:p>
        </p:txBody>
      </p:sp>
      <p:sp>
        <p:nvSpPr>
          <p:cNvPr id="8" name="Content Placeholder 2"/>
          <p:cNvSpPr>
            <a:spLocks noGrp="1"/>
          </p:cNvSpPr>
          <p:nvPr>
            <p:ph idx="1"/>
          </p:nvPr>
        </p:nvSpPr>
        <p:spPr>
          <a:xfrm>
            <a:off x="752979" y="894093"/>
            <a:ext cx="8391021" cy="1085851"/>
          </a:xfrm>
        </p:spPr>
        <p:txBody>
          <a:bodyPr>
            <a:noAutofit/>
          </a:bodyPr>
          <a:lstStyle/>
          <a:p>
            <a:pPr marL="0" indent="0">
              <a:lnSpc>
                <a:spcPts val="2400"/>
              </a:lnSpc>
              <a:buNone/>
            </a:pPr>
            <a:r>
              <a:rPr lang="zh-TW" altLang="en-US" sz="2200" dirty="0">
                <a:solidFill>
                  <a:schemeClr val="tx1">
                    <a:lumMod val="50000"/>
                    <a:lumOff val="50000"/>
                  </a:schemeClr>
                </a:solidFill>
                <a:latin typeface="Arial"/>
                <a:cs typeface="Arial"/>
              </a:rPr>
              <a:t>您在其他地方找不到像</a:t>
            </a:r>
            <a:r>
              <a:rPr lang="en-US" altLang="zh-TW" sz="2200" dirty="0">
                <a:solidFill>
                  <a:schemeClr val="tx1">
                    <a:lumMod val="50000"/>
                    <a:lumOff val="50000"/>
                  </a:schemeClr>
                </a:solidFill>
                <a:latin typeface="Arial"/>
                <a:cs typeface="Arial"/>
              </a:rPr>
              <a:t> </a:t>
            </a:r>
            <a:r>
              <a:rPr lang="en-US" altLang="zh-TW" sz="2200" dirty="0" err="1">
                <a:solidFill>
                  <a:schemeClr val="tx1">
                    <a:lumMod val="50000"/>
                    <a:lumOff val="50000"/>
                  </a:schemeClr>
                </a:solidFill>
                <a:latin typeface="Arial"/>
                <a:cs typeface="Arial"/>
              </a:rPr>
              <a:t>ageLOC</a:t>
            </a:r>
            <a:r>
              <a:rPr lang="en-US" altLang="zh-TW" sz="2200" dirty="0">
                <a:solidFill>
                  <a:schemeClr val="tx1">
                    <a:lumMod val="50000"/>
                    <a:lumOff val="50000"/>
                  </a:schemeClr>
                </a:solidFill>
                <a:latin typeface="Arial"/>
                <a:cs typeface="Arial"/>
              </a:rPr>
              <a:t> Me</a:t>
            </a:r>
            <a:r>
              <a:rPr lang="zh-TW" altLang="en-US" sz="2200" dirty="0">
                <a:solidFill>
                  <a:schemeClr val="tx1">
                    <a:lumMod val="50000"/>
                    <a:lumOff val="50000"/>
                  </a:schemeClr>
                </a:solidFill>
                <a:latin typeface="Arial"/>
                <a:cs typeface="Arial"/>
              </a:rPr>
              <a:t>的產品。這是只有</a:t>
            </a:r>
            <a:r>
              <a:rPr lang="en-US" altLang="zh-TW" sz="2200" dirty="0">
                <a:solidFill>
                  <a:schemeClr val="tx1">
                    <a:lumMod val="50000"/>
                    <a:lumOff val="50000"/>
                  </a:schemeClr>
                </a:solidFill>
                <a:latin typeface="Arial"/>
                <a:cs typeface="Arial"/>
              </a:rPr>
              <a:t>Nu</a:t>
            </a:r>
            <a:r>
              <a:rPr lang="zh-TW" altLang="en-US" sz="2200" dirty="0">
                <a:solidFill>
                  <a:schemeClr val="tx1">
                    <a:lumMod val="50000"/>
                    <a:lumOff val="50000"/>
                  </a:schemeClr>
                </a:solidFill>
                <a:latin typeface="Arial"/>
                <a:cs typeface="Arial"/>
              </a:rPr>
              <a:t> </a:t>
            </a:r>
            <a:r>
              <a:rPr lang="en-US" altLang="zh-TW" sz="2200" dirty="0">
                <a:solidFill>
                  <a:schemeClr val="tx1">
                    <a:lumMod val="50000"/>
                    <a:lumOff val="50000"/>
                  </a:schemeClr>
                </a:solidFill>
                <a:latin typeface="Arial"/>
                <a:cs typeface="Arial"/>
              </a:rPr>
              <a:t>Skin</a:t>
            </a:r>
            <a:r>
              <a:rPr lang="zh-TW" altLang="en-US" sz="2200" dirty="0">
                <a:solidFill>
                  <a:schemeClr val="tx1">
                    <a:lumMod val="50000"/>
                    <a:lumOff val="50000"/>
                  </a:schemeClr>
                </a:solidFill>
                <a:latin typeface="Arial"/>
                <a:cs typeface="Arial"/>
              </a:rPr>
              <a:t>直銷商才能提供的</a:t>
            </a:r>
            <a:r>
              <a:rPr lang="zh-TW" altLang="en-US" sz="2200" dirty="0">
                <a:solidFill>
                  <a:srgbClr val="3BB0C9"/>
                </a:solidFill>
                <a:latin typeface="Arial"/>
                <a:cs typeface="Arial"/>
              </a:rPr>
              <a:t>全新</a:t>
            </a:r>
            <a:r>
              <a:rPr lang="zh-TW" altLang="en-US" sz="2200" dirty="0">
                <a:solidFill>
                  <a:schemeClr val="tx1">
                    <a:lumMod val="50000"/>
                    <a:lumOff val="50000"/>
                  </a:schemeClr>
                </a:solidFill>
                <a:latin typeface="Arial"/>
                <a:cs typeface="Arial"/>
              </a:rPr>
              <a:t>智能護膚體驗。</a:t>
            </a:r>
            <a:endParaRPr lang="en-US" sz="2200" dirty="0">
              <a:solidFill>
                <a:schemeClr val="tx1">
                  <a:lumMod val="50000"/>
                  <a:lumOff val="50000"/>
                </a:schemeClr>
              </a:solidFill>
              <a:latin typeface="Arial"/>
              <a:cs typeface="Arial"/>
            </a:endParaRPr>
          </a:p>
          <a:p>
            <a:pPr marL="0" indent="0">
              <a:lnSpc>
                <a:spcPts val="2400"/>
              </a:lnSpc>
              <a:buNone/>
            </a:pPr>
            <a:endParaRPr lang="en-US" sz="2200" dirty="0">
              <a:solidFill>
                <a:schemeClr val="tx1">
                  <a:lumMod val="50000"/>
                  <a:lumOff val="50000"/>
                </a:schemeClr>
              </a:solidFill>
              <a:latin typeface="Arial"/>
              <a:cs typeface="Arial"/>
            </a:endParaRPr>
          </a:p>
          <a:p>
            <a:pPr marL="57150" indent="0">
              <a:lnSpc>
                <a:spcPts val="2400"/>
              </a:lnSpc>
              <a:buNone/>
            </a:pPr>
            <a:endParaRPr lang="en-US" sz="2200" dirty="0">
              <a:solidFill>
                <a:schemeClr val="tx1">
                  <a:lumMod val="50000"/>
                  <a:lumOff val="50000"/>
                </a:schemeClr>
              </a:solidFill>
              <a:latin typeface="Arial"/>
              <a:cs typeface="Arial"/>
            </a:endParaRPr>
          </a:p>
        </p:txBody>
      </p:sp>
      <p:sp>
        <p:nvSpPr>
          <p:cNvPr id="9" name="TextBox 8"/>
          <p:cNvSpPr txBox="1"/>
          <p:nvPr/>
        </p:nvSpPr>
        <p:spPr>
          <a:xfrm>
            <a:off x="754953" y="3140979"/>
            <a:ext cx="5642972" cy="2031325"/>
          </a:xfrm>
          <a:prstGeom prst="rect">
            <a:avLst/>
          </a:prstGeom>
          <a:noFill/>
        </p:spPr>
        <p:txBody>
          <a:bodyPr wrap="square" rtlCol="0">
            <a:spAutoFit/>
          </a:bodyPr>
          <a:lstStyle/>
          <a:p>
            <a:endParaRPr lang="en-US" sz="1600" dirty="0">
              <a:solidFill>
                <a:schemeClr val="tx1">
                  <a:lumMod val="50000"/>
                  <a:lumOff val="50000"/>
                </a:schemeClr>
              </a:solidFill>
              <a:latin typeface="Arial"/>
              <a:cs typeface="Arial"/>
            </a:endParaRPr>
          </a:p>
          <a:p>
            <a:pPr lvl="0"/>
            <a:r>
              <a:rPr lang="zh-TW" altLang="en-US" sz="1400" dirty="0">
                <a:solidFill>
                  <a:srgbClr val="3BB0C9"/>
                </a:solidFill>
                <a:latin typeface="Arial"/>
                <a:cs typeface="Arial"/>
              </a:rPr>
              <a:t>關鍵重點</a:t>
            </a:r>
            <a:endParaRPr lang="en-US" sz="1400" dirty="0">
              <a:solidFill>
                <a:srgbClr val="3BB0C9"/>
              </a:solidFill>
              <a:latin typeface="Arial"/>
              <a:cs typeface="Arial"/>
            </a:endParaRPr>
          </a:p>
          <a:p>
            <a:pPr marL="0" lvl="1" indent="-164592">
              <a:spcBef>
                <a:spcPts val="0"/>
              </a:spcBef>
              <a:buClr>
                <a:schemeClr val="accent5"/>
              </a:buClr>
              <a:buSzPct val="50000"/>
              <a:buFont typeface="Wingdings" charset="2"/>
              <a:buChar char=""/>
            </a:pPr>
            <a:r>
              <a:rPr lang="zh-TW" altLang="en-US" sz="1600" dirty="0">
                <a:solidFill>
                  <a:schemeClr val="tx1">
                    <a:lumMod val="50000"/>
                    <a:lumOff val="50000"/>
                  </a:schemeClr>
                </a:solidFill>
                <a:latin typeface="Arial"/>
                <a:cs typeface="Arial"/>
              </a:rPr>
              <a:t>智能發送儀器</a:t>
            </a:r>
            <a:endParaRPr lang="en-US" sz="1600" dirty="0">
              <a:solidFill>
                <a:schemeClr val="tx1">
                  <a:lumMod val="50000"/>
                  <a:lumOff val="50000"/>
                </a:schemeClr>
              </a:solidFill>
              <a:latin typeface="Arial"/>
              <a:cs typeface="Arial"/>
            </a:endParaRPr>
          </a:p>
          <a:p>
            <a:pPr marL="0" lvl="1" indent="-164592">
              <a:spcBef>
                <a:spcPts val="0"/>
              </a:spcBef>
              <a:buClr>
                <a:schemeClr val="accent5"/>
              </a:buClr>
              <a:buSzPct val="50000"/>
              <a:buFont typeface="Wingdings" charset="2"/>
              <a:buChar char=""/>
            </a:pPr>
            <a:r>
              <a:rPr lang="zh-TW" altLang="en-US" sz="1600" dirty="0">
                <a:solidFill>
                  <a:schemeClr val="tx1">
                    <a:lumMod val="50000"/>
                    <a:lumOff val="50000"/>
                  </a:schemeClr>
                </a:solidFill>
                <a:latin typeface="Arial"/>
                <a:cs typeface="Arial"/>
              </a:rPr>
              <a:t>只此一家－僅由</a:t>
            </a:r>
            <a:r>
              <a:rPr lang="en-US" altLang="zh-TW" sz="1600" dirty="0">
                <a:solidFill>
                  <a:schemeClr val="tx1">
                    <a:lumMod val="50000"/>
                    <a:lumOff val="50000"/>
                  </a:schemeClr>
                </a:solidFill>
                <a:latin typeface="Arial"/>
                <a:cs typeface="Arial"/>
              </a:rPr>
              <a:t>Nu</a:t>
            </a:r>
            <a:r>
              <a:rPr lang="zh-TW" altLang="en-US" sz="1600" dirty="0">
                <a:solidFill>
                  <a:schemeClr val="tx1">
                    <a:lumMod val="50000"/>
                    <a:lumOff val="50000"/>
                  </a:schemeClr>
                </a:solidFill>
                <a:latin typeface="Arial"/>
                <a:cs typeface="Arial"/>
              </a:rPr>
              <a:t> </a:t>
            </a:r>
            <a:r>
              <a:rPr lang="en-US" altLang="zh-TW" sz="1600" dirty="0">
                <a:solidFill>
                  <a:schemeClr val="tx1">
                    <a:lumMod val="50000"/>
                    <a:lumOff val="50000"/>
                  </a:schemeClr>
                </a:solidFill>
                <a:latin typeface="Arial"/>
                <a:cs typeface="Arial"/>
              </a:rPr>
              <a:t>Skin</a:t>
            </a:r>
            <a:r>
              <a:rPr lang="zh-TW" altLang="en-US" sz="1600" dirty="0">
                <a:solidFill>
                  <a:schemeClr val="tx1">
                    <a:lumMod val="50000"/>
                    <a:lumOff val="50000"/>
                  </a:schemeClr>
                </a:solidFill>
                <a:latin typeface="Arial"/>
                <a:cs typeface="Arial"/>
              </a:rPr>
              <a:t>提供</a:t>
            </a:r>
            <a:endParaRPr lang="en-US" sz="1600" dirty="0">
              <a:solidFill>
                <a:schemeClr val="tx1">
                  <a:lumMod val="50000"/>
                  <a:lumOff val="50000"/>
                </a:schemeClr>
              </a:solidFill>
              <a:latin typeface="Arial"/>
              <a:cs typeface="Arial"/>
            </a:endParaRPr>
          </a:p>
          <a:p>
            <a:pPr marL="0" lvl="1" indent="-164592">
              <a:spcBef>
                <a:spcPts val="0"/>
              </a:spcBef>
              <a:buClr>
                <a:schemeClr val="accent5"/>
              </a:buClr>
              <a:buSzPct val="50000"/>
              <a:buFont typeface="Wingdings" charset="2"/>
              <a:buChar char=""/>
            </a:pPr>
            <a:r>
              <a:rPr lang="zh-TW" altLang="en-US" sz="1600" dirty="0">
                <a:solidFill>
                  <a:schemeClr val="tx1">
                    <a:lumMod val="50000"/>
                    <a:lumOff val="50000"/>
                  </a:schemeClr>
                </a:solidFill>
                <a:latin typeface="Arial"/>
                <a:cs typeface="Arial"/>
              </a:rPr>
              <a:t>功能與設計專利申請中</a:t>
            </a:r>
            <a:endParaRPr lang="en-US" altLang="zh-TW" sz="1600" dirty="0">
              <a:solidFill>
                <a:schemeClr val="tx1">
                  <a:lumMod val="50000"/>
                  <a:lumOff val="50000"/>
                </a:schemeClr>
              </a:solidFill>
              <a:latin typeface="Arial"/>
              <a:cs typeface="Arial"/>
            </a:endParaRPr>
          </a:p>
          <a:p>
            <a:pPr marL="0" lvl="1" indent="-164592">
              <a:spcBef>
                <a:spcPts val="0"/>
              </a:spcBef>
              <a:buClr>
                <a:schemeClr val="accent5"/>
              </a:buClr>
              <a:buSzPct val="50000"/>
              <a:buFont typeface="Wingdings" charset="2"/>
              <a:buChar char=""/>
            </a:pPr>
            <a:r>
              <a:rPr lang="zh-TW" altLang="en-US" sz="1600" dirty="0">
                <a:solidFill>
                  <a:schemeClr val="tx1">
                    <a:lumMod val="50000"/>
                    <a:lumOff val="50000"/>
                  </a:schemeClr>
                </a:solidFill>
                <a:latin typeface="Arial"/>
                <a:cs typeface="Arial"/>
              </a:rPr>
              <a:t>首創科技</a:t>
            </a:r>
            <a:endParaRPr lang="en-US" altLang="zh-TW" sz="1600" dirty="0">
              <a:solidFill>
                <a:schemeClr val="tx1">
                  <a:lumMod val="50000"/>
                  <a:lumOff val="50000"/>
                </a:schemeClr>
              </a:solidFill>
              <a:latin typeface="Arial"/>
              <a:cs typeface="Arial"/>
            </a:endParaRPr>
          </a:p>
          <a:p>
            <a:pPr marL="0" lvl="1" indent="-164592">
              <a:spcBef>
                <a:spcPts val="0"/>
              </a:spcBef>
              <a:buClr>
                <a:schemeClr val="accent5"/>
              </a:buClr>
              <a:buSzPct val="50000"/>
              <a:buFont typeface="Wingdings" charset="2"/>
              <a:buChar char=""/>
            </a:pPr>
            <a:r>
              <a:rPr lang="zh-TW" altLang="en-US" sz="1600" dirty="0">
                <a:solidFill>
                  <a:schemeClr val="tx1">
                    <a:lumMod val="50000"/>
                    <a:lumOff val="50000"/>
                  </a:schemeClr>
                </a:solidFill>
                <a:latin typeface="Arial"/>
                <a:cs typeface="Arial"/>
              </a:rPr>
              <a:t>世界一流的設計</a:t>
            </a:r>
            <a:endParaRPr lang="en-US" altLang="zh-TW" sz="1600" dirty="0">
              <a:solidFill>
                <a:schemeClr val="tx1">
                  <a:lumMod val="50000"/>
                  <a:lumOff val="50000"/>
                </a:schemeClr>
              </a:solidFill>
              <a:latin typeface="Arial"/>
              <a:cs typeface="Arial"/>
            </a:endParaRPr>
          </a:p>
          <a:p>
            <a:pPr indent="-164592"/>
            <a:endParaRPr lang="en-US" sz="1600" dirty="0">
              <a:solidFill>
                <a:schemeClr val="tx1">
                  <a:lumMod val="50000"/>
                  <a:lumOff val="50000"/>
                </a:schemeClr>
              </a:solidFill>
            </a:endParaRPr>
          </a:p>
        </p:txBody>
      </p:sp>
      <p:sp>
        <p:nvSpPr>
          <p:cNvPr id="10" name="Content Placeholder 2"/>
          <p:cNvSpPr txBox="1">
            <a:spLocks/>
          </p:cNvSpPr>
          <p:nvPr/>
        </p:nvSpPr>
        <p:spPr>
          <a:xfrm>
            <a:off x="5039125" y="3682055"/>
            <a:ext cx="4126288" cy="6456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zh-TW" altLang="en-US" sz="1400" dirty="0">
                <a:solidFill>
                  <a:srgbClr val="3BB0C9"/>
                </a:solidFill>
                <a:latin typeface="Arial"/>
                <a:cs typeface="Arial"/>
              </a:rPr>
              <a:t>美容儀器正在改變護膚產品的市場，尤其在</a:t>
            </a:r>
            <a:r>
              <a:rPr lang="zh-TW" altLang="en-US" sz="1400" dirty="0">
                <a:solidFill>
                  <a:schemeClr val="accent5">
                    <a:lumMod val="75000"/>
                  </a:schemeClr>
                </a:solidFill>
                <a:latin typeface="Arial"/>
                <a:cs typeface="Arial"/>
              </a:rPr>
              <a:t>美國、中國</a:t>
            </a:r>
            <a:r>
              <a:rPr lang="zh-TW" altLang="en-US" sz="1400" dirty="0">
                <a:solidFill>
                  <a:srgbClr val="3BB0C9"/>
                </a:solidFill>
                <a:latin typeface="Arial"/>
                <a:cs typeface="Arial"/>
              </a:rPr>
              <a:t>和</a:t>
            </a:r>
            <a:r>
              <a:rPr lang="zh-TW" altLang="en-US" sz="1400" dirty="0">
                <a:solidFill>
                  <a:srgbClr val="31859C"/>
                </a:solidFill>
                <a:latin typeface="Arial"/>
                <a:cs typeface="Arial"/>
              </a:rPr>
              <a:t>歐洲。</a:t>
            </a:r>
            <a:endParaRPr lang="en-US" sz="1400" dirty="0">
              <a:solidFill>
                <a:srgbClr val="31859C"/>
              </a:solidFill>
              <a:latin typeface="Arial"/>
              <a:cs typeface="Arial"/>
            </a:endParaRPr>
          </a:p>
        </p:txBody>
      </p:sp>
      <p:sp>
        <p:nvSpPr>
          <p:cNvPr id="11" name="TextBox 10"/>
          <p:cNvSpPr txBox="1"/>
          <p:nvPr/>
        </p:nvSpPr>
        <p:spPr>
          <a:xfrm>
            <a:off x="4791669" y="4502149"/>
            <a:ext cx="4335257" cy="507831"/>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BEAUTY DEVICES ARE ‘CREATING A NEW BENCHMARK IN FACIAL SKINCARE,’” </a:t>
            </a:r>
          </a:p>
          <a:p>
            <a:r>
              <a:rPr lang="zh-TW" altLang="en-US" sz="900" dirty="0">
                <a:solidFill>
                  <a:schemeClr val="tx1">
                    <a:lumMod val="50000"/>
                    <a:lumOff val="50000"/>
                  </a:schemeClr>
                </a:solidFill>
                <a:latin typeface="Arial"/>
                <a:cs typeface="Arial"/>
              </a:rPr>
              <a:t>（美容儀器創造了臉部保養的新基準）</a:t>
            </a:r>
            <a:r>
              <a:rPr lang="en-US" sz="900" dirty="0">
                <a:solidFill>
                  <a:schemeClr val="tx1">
                    <a:lumMod val="50000"/>
                    <a:lumOff val="50000"/>
                  </a:schemeClr>
                </a:solidFill>
                <a:latin typeface="Arial"/>
                <a:cs typeface="Arial"/>
              </a:rPr>
              <a:t>COSMETICS DESIGN,</a:t>
            </a:r>
            <a:r>
              <a:rPr lang="zh-TW" altLang="en-US" sz="900" dirty="0">
                <a:solidFill>
                  <a:schemeClr val="tx1">
                    <a:lumMod val="50000"/>
                    <a:lumOff val="50000"/>
                  </a:schemeClr>
                </a:solidFill>
                <a:latin typeface="Arial"/>
                <a:cs typeface="Arial"/>
              </a:rPr>
              <a:t>（彩妝設計）</a:t>
            </a:r>
            <a:r>
              <a:rPr lang="en-US" sz="900" dirty="0">
                <a:solidFill>
                  <a:schemeClr val="tx1">
                    <a:lumMod val="50000"/>
                    <a:lumOff val="50000"/>
                  </a:schemeClr>
                </a:solidFill>
                <a:latin typeface="Arial"/>
                <a:cs typeface="Arial"/>
              </a:rPr>
              <a:t> 2013</a:t>
            </a:r>
          </a:p>
        </p:txBody>
      </p:sp>
      <p:sp>
        <p:nvSpPr>
          <p:cNvPr id="12" name="TextBox 11"/>
          <p:cNvSpPr txBox="1"/>
          <p:nvPr/>
        </p:nvSpPr>
        <p:spPr>
          <a:xfrm>
            <a:off x="-102633" y="6887929"/>
            <a:ext cx="184666" cy="369332"/>
          </a:xfrm>
          <a:prstGeom prst="rect">
            <a:avLst/>
          </a:prstGeom>
          <a:noFill/>
        </p:spPr>
        <p:txBody>
          <a:bodyPr wrap="none" rtlCol="0">
            <a:spAutoFit/>
          </a:bodyPr>
          <a:lstStyle/>
          <a:p>
            <a:endParaRPr lang="en-US"/>
          </a:p>
        </p:txBody>
      </p:sp>
      <p:sp>
        <p:nvSpPr>
          <p:cNvPr id="13" name="TextBox 12"/>
          <p:cNvSpPr txBox="1"/>
          <p:nvPr/>
        </p:nvSpPr>
        <p:spPr>
          <a:xfrm>
            <a:off x="2411886" y="6913582"/>
            <a:ext cx="184666" cy="369332"/>
          </a:xfrm>
          <a:prstGeom prst="rect">
            <a:avLst/>
          </a:prstGeom>
          <a:noFill/>
        </p:spPr>
        <p:txBody>
          <a:bodyPr wrap="none" rtlCol="0">
            <a:spAutoFit/>
          </a:bodyPr>
          <a:lstStyle/>
          <a:p>
            <a:endParaRPr lang="en-US" dirty="0"/>
          </a:p>
        </p:txBody>
      </p:sp>
      <p:sp>
        <p:nvSpPr>
          <p:cNvPr id="14" name="TextBox 13"/>
          <p:cNvSpPr txBox="1"/>
          <p:nvPr/>
        </p:nvSpPr>
        <p:spPr>
          <a:xfrm>
            <a:off x="1808915" y="6541608"/>
            <a:ext cx="184666" cy="369332"/>
          </a:xfrm>
          <a:prstGeom prst="rect">
            <a:avLst/>
          </a:prstGeom>
          <a:noFill/>
        </p:spPr>
        <p:txBody>
          <a:bodyPr wrap="none" rtlCol="0">
            <a:spAutoFit/>
          </a:bodyPr>
          <a:lstStyle/>
          <a:p>
            <a:endParaRPr lang="en-US" dirty="0"/>
          </a:p>
        </p:txBody>
      </p:sp>
      <p:pic>
        <p:nvPicPr>
          <p:cNvPr id="15" name="Picture 14"/>
          <p:cNvPicPr>
            <a:picLocks noChangeAspect="1"/>
          </p:cNvPicPr>
          <p:nvPr/>
        </p:nvPicPr>
        <p:blipFill>
          <a:blip r:embed="rId4"/>
          <a:stretch>
            <a:fillRect/>
          </a:stretch>
        </p:blipFill>
        <p:spPr>
          <a:xfrm>
            <a:off x="5115724" y="2380110"/>
            <a:ext cx="3287392" cy="1116474"/>
          </a:xfrm>
          <a:prstGeom prst="rect">
            <a:avLst/>
          </a:prstGeom>
        </p:spPr>
      </p:pic>
    </p:spTree>
    <p:extLst>
      <p:ext uri="{BB962C8B-B14F-4D97-AF65-F5344CB8AC3E}">
        <p14:creationId xmlns:p14="http://schemas.microsoft.com/office/powerpoint/2010/main" val="46075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M150200010_224-FULL clon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83881" y="680975"/>
            <a:ext cx="7998370" cy="3882705"/>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521821" y="1776065"/>
            <a:ext cx="3019590" cy="2704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400" dirty="0">
                <a:solidFill>
                  <a:schemeClr val="bg1"/>
                </a:solidFill>
                <a:latin typeface="Arial"/>
                <a:cs typeface="Arial"/>
              </a:rPr>
              <a:t>評論</a:t>
            </a:r>
            <a:r>
              <a:rPr lang="zh-TW" altLang="en-US" sz="1300" dirty="0">
                <a:solidFill>
                  <a:schemeClr val="bg1"/>
                </a:solidFill>
                <a:latin typeface="Arial"/>
                <a:cs typeface="Arial"/>
              </a:rPr>
              <a:t>：訊息</a:t>
            </a:r>
            <a:endParaRPr lang="en-US" sz="1300" dirty="0">
              <a:solidFill>
                <a:schemeClr val="bg1"/>
              </a:solidFill>
              <a:latin typeface="Arial"/>
              <a:cs typeface="Arial"/>
            </a:endParaRPr>
          </a:p>
        </p:txBody>
      </p:sp>
      <p:sp>
        <p:nvSpPr>
          <p:cNvPr id="4" name="Title 1"/>
          <p:cNvSpPr txBox="1">
            <a:spLocks/>
          </p:cNvSpPr>
          <p:nvPr/>
        </p:nvSpPr>
        <p:spPr>
          <a:xfrm>
            <a:off x="764710" y="167512"/>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2800" dirty="0">
                <a:solidFill>
                  <a:srgbClr val="3BB0C9"/>
                </a:solidFill>
                <a:latin typeface="Arial"/>
                <a:cs typeface="Arial"/>
              </a:rPr>
              <a:t>簡單方便</a:t>
            </a:r>
            <a:endParaRPr lang="en-US" sz="2800" dirty="0">
              <a:solidFill>
                <a:srgbClr val="3BB0C9"/>
              </a:solidFill>
              <a:latin typeface="Arial"/>
              <a:cs typeface="Arial"/>
            </a:endParaRPr>
          </a:p>
        </p:txBody>
      </p:sp>
      <p:sp>
        <p:nvSpPr>
          <p:cNvPr id="5" name="Rectangle 4"/>
          <p:cNvSpPr/>
          <p:nvPr/>
        </p:nvSpPr>
        <p:spPr>
          <a:xfrm>
            <a:off x="342030" y="193294"/>
            <a:ext cx="469950" cy="707886"/>
          </a:xfrm>
          <a:prstGeom prst="rect">
            <a:avLst/>
          </a:prstGeom>
        </p:spPr>
        <p:txBody>
          <a:bodyPr wrap="none">
            <a:spAutoFit/>
          </a:bodyPr>
          <a:lstStyle/>
          <a:p>
            <a:r>
              <a:rPr lang="en-US" sz="4000" dirty="0">
                <a:solidFill>
                  <a:srgbClr val="3BB0C9"/>
                </a:solidFill>
                <a:latin typeface="Arial"/>
                <a:cs typeface="Arial"/>
              </a:rPr>
              <a:t>4</a:t>
            </a:r>
            <a:endParaRPr lang="en-US" sz="4000" dirty="0">
              <a:latin typeface="Arial"/>
              <a:cs typeface="Arial"/>
            </a:endParaRPr>
          </a:p>
        </p:txBody>
      </p:sp>
      <p:sp>
        <p:nvSpPr>
          <p:cNvPr id="6" name="Rectangle 5"/>
          <p:cNvSpPr/>
          <p:nvPr/>
        </p:nvSpPr>
        <p:spPr>
          <a:xfrm>
            <a:off x="726896" y="880576"/>
            <a:ext cx="7661225" cy="923330"/>
          </a:xfrm>
          <a:prstGeom prst="rect">
            <a:avLst/>
          </a:prstGeom>
        </p:spPr>
        <p:txBody>
          <a:bodyPr wrap="square">
            <a:spAutoFit/>
          </a:bodyPr>
          <a:lstStyle/>
          <a:p>
            <a:pPr>
              <a:buClr>
                <a:srgbClr val="3BB0C9"/>
              </a:buClr>
              <a:buSzPct val="50000"/>
            </a:pPr>
            <a:r>
              <a:rPr lang="zh-TW" altLang="en-US" dirty="0">
                <a:solidFill>
                  <a:schemeClr val="bg1">
                    <a:lumMod val="50000"/>
                  </a:schemeClr>
                </a:solidFill>
                <a:latin typeface="Arial"/>
                <a:cs typeface="Arial"/>
              </a:rPr>
              <a:t>大家想要獲得抗老化的肌膚照護，但他們可能有些疑問並需要指引。他們在尋找可省時的方法，來讓生活更簡單。</a:t>
            </a:r>
            <a:r>
              <a:rPr lang="en-US" dirty="0" err="1">
                <a:solidFill>
                  <a:schemeClr val="bg1">
                    <a:lumMod val="50000"/>
                  </a:schemeClr>
                </a:solidFill>
                <a:latin typeface="Arial"/>
                <a:cs typeface="Arial"/>
              </a:rPr>
              <a:t>ageLOC</a:t>
            </a:r>
            <a:r>
              <a:rPr lang="en-US" dirty="0">
                <a:solidFill>
                  <a:schemeClr val="bg1">
                    <a:lumMod val="50000"/>
                  </a:schemeClr>
                </a:solidFill>
                <a:latin typeface="Arial"/>
                <a:cs typeface="Arial"/>
              </a:rPr>
              <a:t> Me </a:t>
            </a:r>
            <a:r>
              <a:rPr lang="zh-TW" altLang="en-US" dirty="0">
                <a:solidFill>
                  <a:schemeClr val="bg1">
                    <a:lumMod val="50000"/>
                  </a:schemeClr>
                </a:solidFill>
                <a:latin typeface="Arial"/>
                <a:cs typeface="Arial"/>
              </a:rPr>
              <a:t>讓人們可以更容易、更方便地定時使用和堅持一個肌膚護理程序。</a:t>
            </a:r>
            <a:endParaRPr lang="en-US" dirty="0">
              <a:solidFill>
                <a:schemeClr val="bg1">
                  <a:lumMod val="50000"/>
                </a:schemeClr>
              </a:solidFill>
              <a:latin typeface="Arial"/>
              <a:cs typeface="Arial"/>
            </a:endParaRPr>
          </a:p>
        </p:txBody>
      </p:sp>
      <p:sp>
        <p:nvSpPr>
          <p:cNvPr id="7" name="TextBox 6"/>
          <p:cNvSpPr txBox="1"/>
          <p:nvPr/>
        </p:nvSpPr>
        <p:spPr>
          <a:xfrm>
            <a:off x="5347888" y="3758831"/>
            <a:ext cx="3589154" cy="523220"/>
          </a:xfrm>
          <a:prstGeom prst="rect">
            <a:avLst/>
          </a:prstGeom>
          <a:noFill/>
        </p:spPr>
        <p:txBody>
          <a:bodyPr wrap="square" rtlCol="0">
            <a:spAutoFit/>
          </a:bodyPr>
          <a:lstStyle/>
          <a:p>
            <a:r>
              <a:rPr lang="en-US" sz="1400" dirty="0">
                <a:solidFill>
                  <a:srgbClr val="3BB0C9"/>
                </a:solidFill>
                <a:latin typeface="Arial"/>
                <a:cs typeface="Arial"/>
              </a:rPr>
              <a:t>27% </a:t>
            </a:r>
            <a:r>
              <a:rPr lang="zh-TW" altLang="en-US" sz="1400" dirty="0">
                <a:solidFill>
                  <a:srgbClr val="3BB0C9"/>
                </a:solidFill>
                <a:latin typeface="Arial"/>
                <a:cs typeface="Arial"/>
              </a:rPr>
              <a:t>購買抗老化護膚產品的消費者，因市面上各式商品而感到困惑。</a:t>
            </a:r>
            <a:endParaRPr lang="en-US" sz="1400" dirty="0">
              <a:solidFill>
                <a:srgbClr val="3BB0C9"/>
              </a:solidFill>
              <a:latin typeface="Arial"/>
              <a:cs typeface="Arial"/>
            </a:endParaRPr>
          </a:p>
        </p:txBody>
      </p:sp>
      <p:sp>
        <p:nvSpPr>
          <p:cNvPr id="8" name="TextBox 7"/>
          <p:cNvSpPr txBox="1"/>
          <p:nvPr/>
        </p:nvSpPr>
        <p:spPr>
          <a:xfrm>
            <a:off x="5394923" y="4480434"/>
            <a:ext cx="4053254" cy="369332"/>
          </a:xfrm>
          <a:prstGeom prst="rect">
            <a:avLst/>
          </a:prstGeom>
          <a:noFill/>
        </p:spPr>
        <p:txBody>
          <a:bodyPr wrap="square" rtlCol="0">
            <a:spAutoFit/>
          </a:bodyPr>
          <a:lstStyle/>
          <a:p>
            <a:r>
              <a:rPr lang="en-US" sz="900" dirty="0">
                <a:solidFill>
                  <a:srgbClr val="7F7F7F"/>
                </a:solidFill>
                <a:latin typeface="Arial"/>
                <a:cs typeface="Arial"/>
              </a:rPr>
              <a:t>“ANTI-AGING SKINCARE—US IN EXPERIENCE IS ALL,” </a:t>
            </a:r>
            <a:br>
              <a:rPr lang="en-US" sz="900" dirty="0">
                <a:solidFill>
                  <a:srgbClr val="7F7F7F"/>
                </a:solidFill>
                <a:latin typeface="Arial"/>
                <a:cs typeface="Arial"/>
              </a:rPr>
            </a:br>
            <a:r>
              <a:rPr lang="zh-TW" altLang="en-US" sz="900" dirty="0">
                <a:solidFill>
                  <a:srgbClr val="7F7F7F"/>
                </a:solidFill>
                <a:latin typeface="Arial"/>
                <a:cs typeface="Arial"/>
              </a:rPr>
              <a:t>（抗老化護膚－大家都是靠使用經驗）</a:t>
            </a:r>
            <a:r>
              <a:rPr lang="en-US" sz="900" dirty="0">
                <a:solidFill>
                  <a:srgbClr val="7F7F7F"/>
                </a:solidFill>
                <a:latin typeface="Arial"/>
                <a:cs typeface="Arial"/>
              </a:rPr>
              <a:t>MINTEL, 2014 </a:t>
            </a:r>
            <a:r>
              <a:rPr lang="zh-TW" altLang="en-US" sz="900" dirty="0">
                <a:solidFill>
                  <a:srgbClr val="7F7F7F"/>
                </a:solidFill>
                <a:latin typeface="Arial"/>
                <a:cs typeface="Arial"/>
              </a:rPr>
              <a:t>二月號</a:t>
            </a:r>
            <a:endParaRPr lang="en-US" sz="900" dirty="0">
              <a:solidFill>
                <a:srgbClr val="7F7F7F"/>
              </a:solidFill>
              <a:latin typeface="Arial"/>
              <a:cs typeface="Arial"/>
            </a:endParaRPr>
          </a:p>
        </p:txBody>
      </p:sp>
      <p:sp>
        <p:nvSpPr>
          <p:cNvPr id="9" name="TextBox 8"/>
          <p:cNvSpPr txBox="1"/>
          <p:nvPr/>
        </p:nvSpPr>
        <p:spPr>
          <a:xfrm>
            <a:off x="731886" y="3773208"/>
            <a:ext cx="4376336" cy="276999"/>
          </a:xfrm>
          <a:prstGeom prst="rect">
            <a:avLst/>
          </a:prstGeom>
          <a:noFill/>
        </p:spPr>
        <p:txBody>
          <a:bodyPr wrap="square" rtlCol="0">
            <a:spAutoFit/>
          </a:bodyPr>
          <a:lstStyle/>
          <a:p>
            <a:r>
              <a:rPr lang="zh-TW" altLang="en-US" sz="1200" dirty="0">
                <a:solidFill>
                  <a:schemeClr val="bg1">
                    <a:lumMod val="50000"/>
                  </a:schemeClr>
                </a:solidFill>
                <a:latin typeface="Arial"/>
                <a:cs typeface="Arial"/>
              </a:rPr>
              <a:t>現在的消費者偏好購買</a:t>
            </a:r>
            <a:r>
              <a:rPr lang="zh-TW" altLang="en-US" sz="1200" dirty="0">
                <a:solidFill>
                  <a:srgbClr val="3BB0C9"/>
                </a:solidFill>
                <a:latin typeface="Arial"/>
                <a:cs typeface="Arial"/>
              </a:rPr>
              <a:t>簡單</a:t>
            </a:r>
            <a:r>
              <a:rPr lang="zh-TW" altLang="en-US" sz="1200" dirty="0">
                <a:solidFill>
                  <a:schemeClr val="bg1">
                    <a:lumMod val="50000"/>
                  </a:schemeClr>
                </a:solidFill>
                <a:latin typeface="Arial"/>
                <a:cs typeface="Arial"/>
              </a:rPr>
              <a:t>、</a:t>
            </a:r>
            <a:r>
              <a:rPr lang="zh-TW" altLang="en-US" sz="1200" dirty="0">
                <a:solidFill>
                  <a:srgbClr val="3BB0C9"/>
                </a:solidFill>
                <a:latin typeface="Arial"/>
                <a:cs typeface="Arial"/>
              </a:rPr>
              <a:t>方便、</a:t>
            </a:r>
            <a:r>
              <a:rPr lang="zh-TW" altLang="en-US" sz="1200" dirty="0">
                <a:solidFill>
                  <a:schemeClr val="bg1">
                    <a:lumMod val="50000"/>
                  </a:schemeClr>
                </a:solidFill>
                <a:latin typeface="Arial"/>
                <a:cs typeface="Arial"/>
              </a:rPr>
              <a:t>及更</a:t>
            </a:r>
            <a:r>
              <a:rPr lang="zh-TW" altLang="en-US" sz="1200" dirty="0">
                <a:solidFill>
                  <a:srgbClr val="3BB0C9"/>
                </a:solidFill>
                <a:latin typeface="Arial"/>
                <a:cs typeface="Arial"/>
              </a:rPr>
              <a:t>容易使用</a:t>
            </a:r>
            <a:r>
              <a:rPr lang="zh-TW" altLang="en-US" sz="1200" dirty="0">
                <a:solidFill>
                  <a:schemeClr val="bg1">
                    <a:lumMod val="50000"/>
                  </a:schemeClr>
                </a:solidFill>
                <a:latin typeface="Arial"/>
                <a:cs typeface="Arial"/>
              </a:rPr>
              <a:t>的產品。</a:t>
            </a:r>
            <a:r>
              <a:rPr lang="en-US" sz="1200" dirty="0">
                <a:solidFill>
                  <a:schemeClr val="bg1">
                    <a:lumMod val="50000"/>
                  </a:schemeClr>
                </a:solidFill>
                <a:latin typeface="Arial"/>
                <a:cs typeface="Arial"/>
              </a:rPr>
              <a:t>.</a:t>
            </a:r>
          </a:p>
        </p:txBody>
      </p:sp>
      <p:sp>
        <p:nvSpPr>
          <p:cNvPr id="10" name="TextBox 9"/>
          <p:cNvSpPr txBox="1"/>
          <p:nvPr/>
        </p:nvSpPr>
        <p:spPr>
          <a:xfrm>
            <a:off x="577005" y="4451268"/>
            <a:ext cx="4214664" cy="507831"/>
          </a:xfrm>
          <a:prstGeom prst="rect">
            <a:avLst/>
          </a:prstGeom>
          <a:noFill/>
        </p:spPr>
        <p:txBody>
          <a:bodyPr wrap="square" rtlCol="0">
            <a:spAutoFit/>
          </a:bodyPr>
          <a:lstStyle/>
          <a:p>
            <a:r>
              <a:rPr lang="en-US" sz="900" dirty="0">
                <a:solidFill>
                  <a:srgbClr val="7F7F7F"/>
                </a:solidFill>
                <a:latin typeface="Arial"/>
                <a:cs typeface="Arial"/>
              </a:rPr>
              <a:t>“SIMPLIFICATION: OPPORTUNITY FOR BRANDS,” </a:t>
            </a:r>
            <a:r>
              <a:rPr lang="zh-TW" altLang="en-US" sz="900" dirty="0">
                <a:solidFill>
                  <a:srgbClr val="7F7F7F"/>
                </a:solidFill>
                <a:latin typeface="Arial"/>
                <a:cs typeface="Arial"/>
              </a:rPr>
              <a:t>（簡化：品牌的契機）</a:t>
            </a:r>
            <a:r>
              <a:rPr lang="en-US" sz="900" dirty="0">
                <a:solidFill>
                  <a:srgbClr val="7F7F7F"/>
                </a:solidFill>
                <a:latin typeface="Arial"/>
                <a:cs typeface="Arial"/>
              </a:rPr>
              <a:t>BRAND STRATEGY INSIDER,</a:t>
            </a:r>
            <a:r>
              <a:rPr lang="zh-TW" altLang="en-US" sz="900" dirty="0">
                <a:solidFill>
                  <a:srgbClr val="7F7F7F"/>
                </a:solidFill>
                <a:latin typeface="Arial"/>
                <a:cs typeface="Arial"/>
              </a:rPr>
              <a:t>（品牌策略內幕）</a:t>
            </a:r>
            <a:r>
              <a:rPr lang="en-US" sz="900" dirty="0">
                <a:solidFill>
                  <a:srgbClr val="7F7F7F"/>
                </a:solidFill>
                <a:latin typeface="Arial"/>
                <a:cs typeface="Arial"/>
              </a:rPr>
              <a:t> 2013 </a:t>
            </a:r>
            <a:r>
              <a:rPr lang="zh-TW" altLang="en-US" sz="900" dirty="0">
                <a:solidFill>
                  <a:srgbClr val="7F7F7F"/>
                </a:solidFill>
                <a:latin typeface="Arial"/>
                <a:cs typeface="Arial"/>
              </a:rPr>
              <a:t>七月號</a:t>
            </a:r>
            <a:endParaRPr lang="en-US" sz="900" dirty="0">
              <a:solidFill>
                <a:srgbClr val="7F7F7F"/>
              </a:solidFill>
              <a:latin typeface="Arial"/>
              <a:cs typeface="Arial"/>
            </a:endParaRPr>
          </a:p>
          <a:p>
            <a:endParaRPr lang="en-US" sz="900" dirty="0">
              <a:solidFill>
                <a:srgbClr val="7F7F7F"/>
              </a:solidFill>
              <a:latin typeface="Arial"/>
              <a:cs typeface="Arial"/>
            </a:endParaRPr>
          </a:p>
        </p:txBody>
      </p:sp>
      <p:pic>
        <p:nvPicPr>
          <p:cNvPr id="11" name="Picture 10"/>
          <p:cNvPicPr>
            <a:picLocks noChangeAspect="1"/>
          </p:cNvPicPr>
          <p:nvPr/>
        </p:nvPicPr>
        <p:blipFill>
          <a:blip r:embed="rId4"/>
          <a:stretch>
            <a:fillRect/>
          </a:stretch>
        </p:blipFill>
        <p:spPr>
          <a:xfrm>
            <a:off x="5451365" y="2472034"/>
            <a:ext cx="3094096" cy="1286797"/>
          </a:xfrm>
          <a:prstGeom prst="rect">
            <a:avLst/>
          </a:prstGeom>
        </p:spPr>
      </p:pic>
      <p:sp>
        <p:nvSpPr>
          <p:cNvPr id="14" name="TextBox 13"/>
          <p:cNvSpPr txBox="1"/>
          <p:nvPr/>
        </p:nvSpPr>
        <p:spPr>
          <a:xfrm>
            <a:off x="-1285721" y="211419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24353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230722" cy="5143500"/>
          </a:xfrm>
          <a:prstGeom prst="rect">
            <a:avLst/>
          </a:prstGeom>
        </p:spPr>
      </p:pic>
      <p:sp>
        <p:nvSpPr>
          <p:cNvPr id="4" name="Title 1"/>
          <p:cNvSpPr txBox="1">
            <a:spLocks/>
          </p:cNvSpPr>
          <p:nvPr/>
        </p:nvSpPr>
        <p:spPr>
          <a:xfrm>
            <a:off x="438158" y="1677476"/>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5000" dirty="0">
                <a:solidFill>
                  <a:schemeClr val="bg1"/>
                </a:solidFill>
                <a:latin typeface="Arial"/>
                <a:cs typeface="Arial"/>
              </a:rPr>
              <a:t>評論：使用與適應</a:t>
            </a:r>
            <a:endParaRPr lang="en-US" sz="5000" dirty="0">
              <a:solidFill>
                <a:schemeClr val="bg1"/>
              </a:solidFill>
              <a:latin typeface="Arial"/>
              <a:cs typeface="Arial"/>
            </a:endParaRPr>
          </a:p>
        </p:txBody>
      </p:sp>
      <p:sp>
        <p:nvSpPr>
          <p:cNvPr id="5" name="Title 1"/>
          <p:cNvSpPr txBox="1">
            <a:spLocks/>
          </p:cNvSpPr>
          <p:nvPr/>
        </p:nvSpPr>
        <p:spPr>
          <a:xfrm>
            <a:off x="474443" y="2357537"/>
            <a:ext cx="5009390" cy="8487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3BB0C9"/>
                </a:solidFill>
                <a:latin typeface="Arial"/>
                <a:cs typeface="Arial"/>
              </a:rPr>
              <a:t>AGELOC ME </a:t>
            </a:r>
            <a:r>
              <a:rPr lang="zh-TW" altLang="en-US" sz="2000" dirty="0">
                <a:solidFill>
                  <a:srgbClr val="3BB0C9"/>
                </a:solidFill>
                <a:latin typeface="Arial"/>
                <a:cs typeface="Arial"/>
              </a:rPr>
              <a:t>的相關問題</a:t>
            </a:r>
            <a:endParaRPr lang="en-US" sz="2000" dirty="0">
              <a:solidFill>
                <a:srgbClr val="3BB0C9"/>
              </a:solidFill>
              <a:latin typeface="Arial"/>
              <a:cs typeface="Arial"/>
            </a:endParaRPr>
          </a:p>
        </p:txBody>
      </p:sp>
      <p:pic>
        <p:nvPicPr>
          <p:cNvPr id="6" name="Picture 5"/>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2569301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M034505 clon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9765"/>
            <a:ext cx="9228667" cy="5203265"/>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44254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評論：使用與適應</a:t>
            </a:r>
            <a:endParaRPr lang="en-US" sz="1300" dirty="0">
              <a:solidFill>
                <a:schemeClr val="bg1"/>
              </a:solidFill>
              <a:latin typeface="Arial"/>
              <a:cs typeface="Arial"/>
            </a:endParaRPr>
          </a:p>
        </p:txBody>
      </p:sp>
      <p:sp>
        <p:nvSpPr>
          <p:cNvPr id="5" name="TextBox 4"/>
          <p:cNvSpPr txBox="1"/>
          <p:nvPr/>
        </p:nvSpPr>
        <p:spPr>
          <a:xfrm>
            <a:off x="4341364" y="860952"/>
            <a:ext cx="4610586" cy="3323987"/>
          </a:xfrm>
          <a:prstGeom prst="rect">
            <a:avLst/>
          </a:prstGeom>
          <a:noFill/>
        </p:spPr>
        <p:txBody>
          <a:bodyPr wrap="square" rtlCol="0">
            <a:spAutoFit/>
          </a:bodyPr>
          <a:lstStyle/>
          <a:p>
            <a:pPr indent="-118872"/>
            <a:r>
              <a:rPr lang="zh-TW" altLang="en-US" dirty="0">
                <a:solidFill>
                  <a:schemeClr val="tx1">
                    <a:lumMod val="50000"/>
                    <a:lumOff val="50000"/>
                  </a:schemeClr>
                </a:solidFill>
                <a:latin typeface="Arial"/>
                <a:cs typeface="Arial"/>
              </a:rPr>
              <a:t>我們鼓勵您使用</a:t>
            </a:r>
            <a:r>
              <a:rPr lang="en-US" altLang="zh-TW" dirty="0">
                <a:solidFill>
                  <a:schemeClr val="tx1">
                    <a:lumMod val="50000"/>
                    <a:lumOff val="50000"/>
                  </a:schemeClr>
                </a:solidFill>
                <a:latin typeface="Arial"/>
                <a:cs typeface="Arial"/>
              </a:rPr>
              <a:t> </a:t>
            </a:r>
            <a:r>
              <a:rPr lang="en-US" altLang="zh-TW" dirty="0" err="1">
                <a:solidFill>
                  <a:schemeClr val="tx1">
                    <a:lumMod val="50000"/>
                    <a:lumOff val="50000"/>
                  </a:schemeClr>
                </a:solidFill>
                <a:latin typeface="Arial"/>
                <a:cs typeface="Arial"/>
              </a:rPr>
              <a:t>ageLOC</a:t>
            </a:r>
            <a:r>
              <a:rPr lang="en-US" altLang="zh-TW" dirty="0">
                <a:solidFill>
                  <a:schemeClr val="tx1">
                    <a:lumMod val="50000"/>
                    <a:lumOff val="50000"/>
                  </a:schemeClr>
                </a:solidFill>
                <a:latin typeface="Arial"/>
                <a:cs typeface="Arial"/>
              </a:rPr>
              <a:t> Me</a:t>
            </a:r>
            <a:r>
              <a:rPr lang="zh-TW" altLang="en-US" dirty="0">
                <a:solidFill>
                  <a:schemeClr val="tx1">
                    <a:lumMod val="50000"/>
                    <a:lumOff val="50000"/>
                  </a:schemeClr>
                </a:solidFill>
                <a:latin typeface="Arial"/>
                <a:cs typeface="Arial"/>
              </a:rPr>
              <a:t>入門套裝中的所有產品與功能。</a:t>
            </a:r>
            <a:endParaRPr lang="en-US" dirty="0">
              <a:solidFill>
                <a:schemeClr val="tx1">
                  <a:lumMod val="50000"/>
                  <a:lumOff val="50000"/>
                </a:schemeClr>
              </a:solidFill>
              <a:latin typeface="Arial"/>
              <a:cs typeface="Arial"/>
            </a:endParaRPr>
          </a:p>
          <a:p>
            <a:pPr marL="118872" indent="-118872"/>
            <a:endParaRPr lang="en-US" sz="1400" dirty="0">
              <a:solidFill>
                <a:schemeClr val="tx1">
                  <a:lumMod val="50000"/>
                  <a:lumOff val="50000"/>
                </a:schemeClr>
              </a:solidFill>
              <a:latin typeface="Arial"/>
              <a:cs typeface="Arial"/>
            </a:endParaRPr>
          </a:p>
          <a:p>
            <a:pPr marL="118872" indent="-118872"/>
            <a:r>
              <a:rPr lang="zh-TW" altLang="en-US" sz="1600" dirty="0">
                <a:solidFill>
                  <a:schemeClr val="tx1">
                    <a:lumMod val="50000"/>
                    <a:lumOff val="50000"/>
                  </a:schemeClr>
                </a:solidFill>
                <a:latin typeface="Arial"/>
                <a:cs typeface="Arial"/>
              </a:rPr>
              <a:t>您的</a:t>
            </a:r>
            <a:r>
              <a:rPr lang="en-US" altLang="zh-TW" sz="1600" dirty="0">
                <a:solidFill>
                  <a:schemeClr val="tx1">
                    <a:lumMod val="50000"/>
                    <a:lumOff val="50000"/>
                  </a:schemeClr>
                </a:solidFill>
                <a:latin typeface="Arial"/>
                <a:cs typeface="Arial"/>
              </a:rPr>
              <a:t> AGELOC ME</a:t>
            </a:r>
            <a:r>
              <a:rPr lang="zh-TW" altLang="en-US" sz="1600" dirty="0">
                <a:solidFill>
                  <a:schemeClr val="tx1">
                    <a:lumMod val="50000"/>
                    <a:lumOff val="50000"/>
                  </a:schemeClr>
                </a:solidFill>
                <a:latin typeface="Arial"/>
                <a:cs typeface="Arial"/>
              </a:rPr>
              <a:t>入門套裝包含：</a:t>
            </a:r>
            <a:endParaRPr lang="en-US" altLang="zh-TW" sz="1600" dirty="0">
              <a:solidFill>
                <a:schemeClr val="tx1">
                  <a:lumMod val="50000"/>
                  <a:lumOff val="50000"/>
                </a:schemeClr>
              </a:solidFill>
              <a:latin typeface="Arial"/>
              <a:cs typeface="Arial"/>
            </a:endParaRPr>
          </a:p>
          <a:p>
            <a:pPr marL="285750" indent="-285750">
              <a:buFont typeface="Arial" panose="020B0604020202020204" pitchFamily="34" charset="0"/>
              <a:buChar char="•"/>
            </a:pPr>
            <a:r>
              <a:rPr lang="en-US" altLang="zh-TW" sz="1600" dirty="0" err="1">
                <a:solidFill>
                  <a:schemeClr val="tx1">
                    <a:lumMod val="50000"/>
                    <a:lumOff val="50000"/>
                  </a:schemeClr>
                </a:solidFill>
                <a:latin typeface="Arial"/>
                <a:cs typeface="Arial"/>
              </a:rPr>
              <a:t>ageLOC</a:t>
            </a:r>
            <a:r>
              <a:rPr lang="en-US" altLang="zh-TW" sz="1600" dirty="0">
                <a:solidFill>
                  <a:schemeClr val="tx1">
                    <a:lumMod val="50000"/>
                    <a:lumOff val="50000"/>
                  </a:schemeClr>
                </a:solidFill>
                <a:latin typeface="Arial"/>
                <a:cs typeface="Arial"/>
              </a:rPr>
              <a:t> Me</a:t>
            </a:r>
            <a:r>
              <a:rPr lang="zh-TW" altLang="en-US" sz="1600" dirty="0">
                <a:solidFill>
                  <a:schemeClr val="tx1">
                    <a:lumMod val="50000"/>
                    <a:lumOff val="50000"/>
                  </a:schemeClr>
                </a:solidFill>
                <a:latin typeface="Arial"/>
                <a:cs typeface="Arial"/>
              </a:rPr>
              <a:t>智能的產品發送儀器</a:t>
            </a:r>
            <a:endParaRPr lang="en-US" altLang="zh-TW" sz="1600" dirty="0">
              <a:solidFill>
                <a:schemeClr val="tx1">
                  <a:lumMod val="50000"/>
                  <a:lumOff val="50000"/>
                </a:schemeClr>
              </a:solidFill>
              <a:latin typeface="Arial"/>
              <a:cs typeface="Arial"/>
            </a:endParaRPr>
          </a:p>
          <a:p>
            <a:pPr marL="118872" lvl="1" indent="-118872">
              <a:buFont typeface="Arial"/>
              <a:buChar char="•"/>
            </a:pPr>
            <a:r>
              <a:rPr lang="zh-TW" altLang="en-US" sz="1600" dirty="0">
                <a:solidFill>
                  <a:schemeClr val="tx1">
                    <a:lumMod val="50000"/>
                    <a:lumOff val="50000"/>
                  </a:schemeClr>
                </a:solidFill>
                <a:latin typeface="Arial"/>
                <a:cs typeface="Arial"/>
              </a:rPr>
              <a:t>五支精準特製的基準智芯</a:t>
            </a:r>
            <a:endParaRPr lang="en-US" altLang="zh-TW" sz="1600" dirty="0">
              <a:solidFill>
                <a:schemeClr val="tx1">
                  <a:lumMod val="50000"/>
                  <a:lumOff val="50000"/>
                </a:schemeClr>
              </a:solidFill>
              <a:latin typeface="Arial"/>
              <a:cs typeface="Arial"/>
            </a:endParaRPr>
          </a:p>
          <a:p>
            <a:pPr marL="118872" lvl="1" indent="-118872">
              <a:buFont typeface="Arial"/>
              <a:buChar char="•"/>
            </a:pPr>
            <a:r>
              <a:rPr lang="zh-TW" altLang="en-US" sz="1600" dirty="0">
                <a:solidFill>
                  <a:schemeClr val="tx1">
                    <a:lumMod val="50000"/>
                    <a:lumOff val="50000"/>
                  </a:schemeClr>
                </a:solidFill>
                <a:latin typeface="Arial"/>
                <a:cs typeface="Arial"/>
              </a:rPr>
              <a:t>日間保濕乳、夜間保濕乳、和三種精華液</a:t>
            </a:r>
            <a:endParaRPr lang="en-US" sz="1600" dirty="0">
              <a:solidFill>
                <a:schemeClr val="tx1">
                  <a:lumMod val="50000"/>
                  <a:lumOff val="50000"/>
                </a:schemeClr>
              </a:solidFill>
              <a:latin typeface="Arial"/>
              <a:cs typeface="Arial"/>
            </a:endParaRPr>
          </a:p>
          <a:p>
            <a:pPr marL="118872" lvl="1" indent="-118872">
              <a:buFont typeface="Arial"/>
              <a:buChar char="•"/>
            </a:pPr>
            <a:r>
              <a:rPr lang="zh-TW" altLang="en-US" sz="1600" dirty="0">
                <a:solidFill>
                  <a:schemeClr val="tx1">
                    <a:lumMod val="50000"/>
                    <a:lumOff val="50000"/>
                  </a:schemeClr>
                </a:solidFill>
                <a:latin typeface="Arial"/>
                <a:cs typeface="Arial"/>
              </a:rPr>
              <a:t>透過網站或應用程式做全面性的</a:t>
            </a:r>
            <a:r>
              <a:rPr lang="en-US" altLang="zh-TW" sz="1600" dirty="0" err="1">
                <a:solidFill>
                  <a:schemeClr val="tx1">
                    <a:lumMod val="50000"/>
                    <a:lumOff val="50000"/>
                  </a:schemeClr>
                </a:solidFill>
                <a:latin typeface="Arial"/>
                <a:cs typeface="Arial"/>
              </a:rPr>
              <a:t>ageLOC</a:t>
            </a:r>
            <a:r>
              <a:rPr lang="en-US" altLang="zh-TW" sz="1600" dirty="0">
                <a:solidFill>
                  <a:schemeClr val="tx1">
                    <a:lumMod val="50000"/>
                    <a:lumOff val="50000"/>
                  </a:schemeClr>
                </a:solidFill>
                <a:latin typeface="Arial"/>
                <a:cs typeface="Arial"/>
              </a:rPr>
              <a:t> Me </a:t>
            </a:r>
            <a:r>
              <a:rPr lang="zh-TW" altLang="en-US" sz="1600" dirty="0">
                <a:solidFill>
                  <a:schemeClr val="tx1">
                    <a:lumMod val="50000"/>
                    <a:lumOff val="50000"/>
                  </a:schemeClr>
                </a:solidFill>
                <a:latin typeface="Arial"/>
                <a:cs typeface="Arial"/>
              </a:rPr>
              <a:t>肌膚測試</a:t>
            </a:r>
            <a:endParaRPr lang="en-US" sz="1600" dirty="0">
              <a:solidFill>
                <a:schemeClr val="tx1">
                  <a:lumMod val="50000"/>
                  <a:lumOff val="50000"/>
                </a:schemeClr>
              </a:solidFill>
              <a:latin typeface="Arial"/>
              <a:cs typeface="Arial"/>
            </a:endParaRPr>
          </a:p>
          <a:p>
            <a:pPr marL="118872" lvl="1" indent="-118872">
              <a:buFont typeface="Arial"/>
              <a:buChar char="•"/>
            </a:pPr>
            <a:r>
              <a:rPr lang="zh-TW" altLang="en-US" sz="1600" dirty="0">
                <a:solidFill>
                  <a:schemeClr val="tx1">
                    <a:lumMod val="50000"/>
                    <a:lumOff val="50000"/>
                  </a:schemeClr>
                </a:solidFill>
                <a:latin typeface="Arial"/>
                <a:cs typeface="Arial"/>
              </a:rPr>
              <a:t>旅行容器</a:t>
            </a:r>
            <a:endParaRPr lang="en-US" sz="1600" dirty="0">
              <a:solidFill>
                <a:schemeClr val="tx1">
                  <a:lumMod val="50000"/>
                  <a:lumOff val="50000"/>
                </a:schemeClr>
              </a:solidFill>
              <a:latin typeface="Arial"/>
              <a:cs typeface="Arial"/>
            </a:endParaRPr>
          </a:p>
          <a:p>
            <a:pPr marL="118872" lvl="1" indent="-118872">
              <a:buFont typeface="Arial"/>
              <a:buChar char="•"/>
            </a:pPr>
            <a:endParaRPr lang="en-US" sz="1600" dirty="0">
              <a:latin typeface="Arial"/>
              <a:cs typeface="Arial"/>
            </a:endParaRPr>
          </a:p>
          <a:p>
            <a:pPr marL="0" lvl="1"/>
            <a:br>
              <a:rPr lang="en-US" sz="1600" dirty="0">
                <a:solidFill>
                  <a:schemeClr val="tx1">
                    <a:lumMod val="50000"/>
                    <a:lumOff val="50000"/>
                  </a:schemeClr>
                </a:solidFill>
                <a:latin typeface="Arial"/>
                <a:cs typeface="Arial"/>
              </a:rPr>
            </a:br>
            <a:endParaRPr lang="en-US" sz="1600" dirty="0">
              <a:latin typeface="Arial"/>
              <a:cs typeface="Arial"/>
            </a:endParaRPr>
          </a:p>
        </p:txBody>
      </p:sp>
      <p:sp>
        <p:nvSpPr>
          <p:cNvPr id="6" name="Title 1"/>
          <p:cNvSpPr txBox="1">
            <a:spLocks/>
          </p:cNvSpPr>
          <p:nvPr/>
        </p:nvSpPr>
        <p:spPr>
          <a:xfrm>
            <a:off x="4341364" y="237348"/>
            <a:ext cx="7766050" cy="5141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2000" dirty="0">
                <a:solidFill>
                  <a:srgbClr val="3BB0C9"/>
                </a:solidFill>
                <a:latin typeface="Arial"/>
                <a:cs typeface="Arial"/>
              </a:rPr>
              <a:t>使用</a:t>
            </a:r>
            <a:r>
              <a:rPr lang="en-US" sz="2000" dirty="0">
                <a:solidFill>
                  <a:srgbClr val="3BB0C9"/>
                </a:solidFill>
                <a:latin typeface="Arial"/>
                <a:cs typeface="Arial"/>
              </a:rPr>
              <a:t> AGELOC ME</a:t>
            </a:r>
          </a:p>
        </p:txBody>
      </p:sp>
      <p:sp>
        <p:nvSpPr>
          <p:cNvPr id="8" name="TextBox 7"/>
          <p:cNvSpPr txBox="1"/>
          <p:nvPr/>
        </p:nvSpPr>
        <p:spPr>
          <a:xfrm>
            <a:off x="-1563795" y="-16795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6117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034562 clon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251824"/>
          </a:xfrm>
          <a:prstGeom prst="rect">
            <a:avLst/>
          </a:prstGeom>
        </p:spPr>
      </p:pic>
      <p:sp>
        <p:nvSpPr>
          <p:cNvPr id="4" name="Content Placeholder 2"/>
          <p:cNvSpPr>
            <a:spLocks noGrp="1"/>
          </p:cNvSpPr>
          <p:nvPr>
            <p:ph idx="1"/>
          </p:nvPr>
        </p:nvSpPr>
        <p:spPr>
          <a:xfrm>
            <a:off x="5237947" y="1256299"/>
            <a:ext cx="5557418" cy="4687123"/>
          </a:xfrm>
          <a:noFill/>
        </p:spPr>
        <p:txBody>
          <a:bodyPr>
            <a:normAutofit/>
          </a:bodyPr>
          <a:lstStyle/>
          <a:p>
            <a:pPr marL="0" lvl="0" indent="0">
              <a:lnSpc>
                <a:spcPts val="2000"/>
              </a:lnSpc>
              <a:spcBef>
                <a:spcPts val="0"/>
              </a:spcBef>
              <a:buClr>
                <a:srgbClr val="3BB0C9"/>
              </a:buClr>
              <a:buSzPct val="50000"/>
              <a:buNone/>
            </a:pPr>
            <a:r>
              <a:rPr lang="zh-TW" altLang="en-US" sz="1200" dirty="0">
                <a:solidFill>
                  <a:srgbClr val="3BB0C9"/>
                </a:solidFill>
                <a:latin typeface="Arial"/>
                <a:cs typeface="Arial"/>
              </a:rPr>
              <a:t>體驗</a:t>
            </a:r>
            <a:endParaRPr lang="en-US" sz="1200" dirty="0">
              <a:solidFill>
                <a:srgbClr val="3BB0C9"/>
              </a:solidFill>
              <a:latin typeface="Arial"/>
              <a:cs typeface="Arial"/>
            </a:endParaRPr>
          </a:p>
          <a:p>
            <a:pPr marL="0" lvl="0" indent="0">
              <a:lnSpc>
                <a:spcPts val="2000"/>
              </a:lnSpc>
              <a:spcBef>
                <a:spcPts val="0"/>
              </a:spcBef>
              <a:buClr>
                <a:srgbClr val="3BB0C9"/>
              </a:buClr>
              <a:buSzPct val="50000"/>
              <a:buNone/>
            </a:pPr>
            <a:r>
              <a:rPr lang="zh-TW" altLang="en-US" sz="1200" dirty="0">
                <a:solidFill>
                  <a:schemeClr val="tx1">
                    <a:lumMod val="50000"/>
                    <a:lumOff val="50000"/>
                  </a:schemeClr>
                </a:solidFill>
                <a:latin typeface="Arial"/>
                <a:cs typeface="Arial"/>
              </a:rPr>
              <a:t>您的</a:t>
            </a:r>
            <a:r>
              <a:rPr lang="en-US" sz="1200" dirty="0">
                <a:solidFill>
                  <a:schemeClr val="tx1">
                    <a:lumMod val="50000"/>
                    <a:lumOff val="50000"/>
                  </a:schemeClr>
                </a:solidFill>
                <a:latin typeface="Arial"/>
                <a:cs typeface="Arial"/>
              </a:rPr>
              <a:t>AGELOC ME</a:t>
            </a:r>
            <a:r>
              <a:rPr lang="zh-TW" altLang="en-US" sz="1200" dirty="0">
                <a:solidFill>
                  <a:schemeClr val="tx1">
                    <a:lumMod val="50000"/>
                    <a:lumOff val="50000"/>
                  </a:schemeClr>
                </a:solidFill>
                <a:latin typeface="Arial"/>
                <a:cs typeface="Arial"/>
              </a:rPr>
              <a:t>系統。</a:t>
            </a:r>
            <a:endParaRPr lang="en-US" sz="1200" dirty="0">
              <a:solidFill>
                <a:schemeClr val="tx1">
                  <a:lumMod val="50000"/>
                  <a:lumOff val="50000"/>
                </a:schemeClr>
              </a:solidFill>
              <a:latin typeface="Arial"/>
              <a:cs typeface="Arial"/>
            </a:endParaRPr>
          </a:p>
          <a:p>
            <a:pPr marL="0" lvl="0" indent="0">
              <a:lnSpc>
                <a:spcPts val="2000"/>
              </a:lnSpc>
              <a:spcBef>
                <a:spcPts val="0"/>
              </a:spcBef>
              <a:buClr>
                <a:srgbClr val="3BB0C9"/>
              </a:buClr>
              <a:buSzPct val="50000"/>
              <a:buNone/>
            </a:pPr>
            <a:endParaRPr lang="en-US" sz="1200" dirty="0">
              <a:solidFill>
                <a:schemeClr val="tx1">
                  <a:lumMod val="50000"/>
                  <a:lumOff val="50000"/>
                </a:schemeClr>
              </a:solidFill>
              <a:latin typeface="Arial"/>
              <a:cs typeface="Arial"/>
            </a:endParaRPr>
          </a:p>
          <a:p>
            <a:pPr marL="0" indent="0">
              <a:lnSpc>
                <a:spcPts val="2000"/>
              </a:lnSpc>
              <a:spcBef>
                <a:spcPts val="0"/>
              </a:spcBef>
              <a:buClr>
                <a:srgbClr val="3BB0C9"/>
              </a:buClr>
              <a:buSzPct val="50000"/>
              <a:buNone/>
            </a:pPr>
            <a:r>
              <a:rPr lang="zh-TW" altLang="en-US" sz="1200" dirty="0">
                <a:solidFill>
                  <a:srgbClr val="3BB0C9"/>
                </a:solidFill>
                <a:latin typeface="Arial"/>
                <a:cs typeface="Arial"/>
              </a:rPr>
              <a:t>評論</a:t>
            </a:r>
            <a:br>
              <a:rPr lang="en-US" altLang="zh-TW" sz="1200" dirty="0">
                <a:solidFill>
                  <a:schemeClr val="bg1"/>
                </a:solidFill>
                <a:latin typeface="Arial"/>
                <a:cs typeface="Arial"/>
              </a:rPr>
            </a:br>
            <a:r>
              <a:rPr lang="zh-TW" altLang="en-US" sz="1200" dirty="0">
                <a:solidFill>
                  <a:schemeClr val="tx1">
                    <a:lumMod val="50000"/>
                    <a:lumOff val="50000"/>
                  </a:schemeClr>
                </a:solidFill>
                <a:latin typeface="Arial"/>
                <a:cs typeface="Arial"/>
              </a:rPr>
              <a:t>核准的</a:t>
            </a:r>
            <a:r>
              <a:rPr lang="en-US" sz="1200" dirty="0">
                <a:solidFill>
                  <a:schemeClr val="tx1">
                    <a:lumMod val="50000"/>
                    <a:lumOff val="50000"/>
                  </a:schemeClr>
                </a:solidFill>
                <a:latin typeface="Arial"/>
                <a:cs typeface="Arial"/>
              </a:rPr>
              <a:t>AGELOC ME</a:t>
            </a:r>
            <a:r>
              <a:rPr lang="zh-TW" altLang="en-US" sz="1200" dirty="0">
                <a:solidFill>
                  <a:schemeClr val="tx1">
                    <a:lumMod val="50000"/>
                    <a:lumOff val="50000"/>
                  </a:schemeClr>
                </a:solidFill>
                <a:latin typeface="Arial"/>
                <a:cs typeface="Arial"/>
              </a:rPr>
              <a:t>訊息、</a:t>
            </a:r>
            <a:r>
              <a:rPr lang="en-US" sz="1200" dirty="0">
                <a:solidFill>
                  <a:schemeClr val="tx1">
                    <a:lumMod val="50000"/>
                    <a:lumOff val="50000"/>
                  </a:schemeClr>
                </a:solidFill>
                <a:latin typeface="Arial"/>
                <a:cs typeface="Arial"/>
              </a:rPr>
              <a:t> </a:t>
            </a:r>
            <a:br>
              <a:rPr lang="en-US" sz="1200" dirty="0">
                <a:solidFill>
                  <a:schemeClr val="tx1">
                    <a:lumMod val="50000"/>
                    <a:lumOff val="50000"/>
                  </a:schemeClr>
                </a:solidFill>
                <a:latin typeface="Arial"/>
                <a:cs typeface="Arial"/>
              </a:rPr>
            </a:br>
            <a:r>
              <a:rPr lang="zh-TW" altLang="en-US" sz="1200" dirty="0">
                <a:solidFill>
                  <a:schemeClr val="tx1">
                    <a:lumMod val="50000"/>
                    <a:lumOff val="50000"/>
                  </a:schemeClr>
                </a:solidFill>
                <a:latin typeface="Arial"/>
                <a:cs typeface="Arial"/>
              </a:rPr>
              <a:t>產品的靈感來源、</a:t>
            </a:r>
            <a:r>
              <a:rPr lang="en-US" sz="1200" dirty="0">
                <a:solidFill>
                  <a:schemeClr val="tx1">
                    <a:lumMod val="50000"/>
                    <a:lumOff val="50000"/>
                  </a:schemeClr>
                </a:solidFill>
                <a:latin typeface="Arial"/>
                <a:cs typeface="Arial"/>
              </a:rPr>
              <a:t> </a:t>
            </a:r>
            <a:br>
              <a:rPr lang="en-US" sz="1200" dirty="0">
                <a:solidFill>
                  <a:schemeClr val="tx1">
                    <a:lumMod val="50000"/>
                    <a:lumOff val="50000"/>
                  </a:schemeClr>
                </a:solidFill>
                <a:latin typeface="Arial"/>
                <a:cs typeface="Arial"/>
              </a:rPr>
            </a:br>
            <a:r>
              <a:rPr lang="zh-TW" altLang="en-US" sz="1200" dirty="0">
                <a:solidFill>
                  <a:schemeClr val="tx1">
                    <a:lumMod val="50000"/>
                    <a:lumOff val="50000"/>
                  </a:schemeClr>
                </a:solidFill>
                <a:latin typeface="Arial"/>
                <a:cs typeface="Arial"/>
              </a:rPr>
              <a:t>並學習如何將</a:t>
            </a:r>
            <a:r>
              <a:rPr lang="en-US" sz="1200" dirty="0">
                <a:solidFill>
                  <a:schemeClr val="tx1">
                    <a:lumMod val="50000"/>
                    <a:lumOff val="50000"/>
                  </a:schemeClr>
                </a:solidFill>
                <a:latin typeface="Arial"/>
                <a:cs typeface="Arial"/>
              </a:rPr>
              <a:t>AGELOC ME</a:t>
            </a:r>
            <a:r>
              <a:rPr lang="zh-TW" altLang="en-US" sz="1200" dirty="0">
                <a:solidFill>
                  <a:schemeClr val="tx1">
                    <a:lumMod val="50000"/>
                    <a:lumOff val="50000"/>
                  </a:schemeClr>
                </a:solidFill>
                <a:latin typeface="Arial"/>
                <a:cs typeface="Arial"/>
              </a:rPr>
              <a:t>融入</a:t>
            </a:r>
            <a:r>
              <a:rPr lang="en-US" sz="1200" dirty="0">
                <a:solidFill>
                  <a:schemeClr val="tx1">
                    <a:lumMod val="50000"/>
                    <a:lumOff val="50000"/>
                  </a:schemeClr>
                </a:solidFill>
                <a:latin typeface="Arial"/>
                <a:cs typeface="Arial"/>
              </a:rPr>
              <a:t>NU SKIN</a:t>
            </a:r>
            <a:r>
              <a:rPr lang="zh-TW" altLang="en-US" sz="1200" dirty="0">
                <a:solidFill>
                  <a:schemeClr val="tx1">
                    <a:lumMod val="50000"/>
                    <a:lumOff val="50000"/>
                  </a:schemeClr>
                </a:solidFill>
                <a:latin typeface="Arial"/>
                <a:cs typeface="Arial"/>
              </a:rPr>
              <a:t>的入門指南中。</a:t>
            </a:r>
            <a:br>
              <a:rPr lang="en-US" altLang="zh-TW" sz="1200" dirty="0">
                <a:solidFill>
                  <a:srgbClr val="FF0000"/>
                </a:solidFill>
                <a:latin typeface="Arial"/>
                <a:cs typeface="Arial"/>
              </a:rPr>
            </a:br>
            <a:endParaRPr lang="en-US" sz="1200" dirty="0">
              <a:solidFill>
                <a:srgbClr val="3BB0C9"/>
              </a:solidFill>
              <a:latin typeface="Arial"/>
              <a:cs typeface="Arial"/>
            </a:endParaRPr>
          </a:p>
          <a:p>
            <a:pPr marL="0" indent="0">
              <a:lnSpc>
                <a:spcPts val="2000"/>
              </a:lnSpc>
              <a:spcBef>
                <a:spcPts val="0"/>
              </a:spcBef>
              <a:buClr>
                <a:srgbClr val="3BB0C9"/>
              </a:buClr>
              <a:buSzPct val="50000"/>
              <a:buNone/>
            </a:pPr>
            <a:r>
              <a:rPr lang="zh-TW" altLang="en-US" sz="1200" dirty="0">
                <a:solidFill>
                  <a:srgbClr val="3BB0C9"/>
                </a:solidFill>
                <a:latin typeface="Arial"/>
                <a:cs typeface="Arial"/>
              </a:rPr>
              <a:t>開發</a:t>
            </a:r>
            <a:r>
              <a:rPr lang="en-US" sz="1200" dirty="0">
                <a:solidFill>
                  <a:srgbClr val="3BB0C9"/>
                </a:solidFill>
                <a:latin typeface="Arial"/>
                <a:cs typeface="Arial"/>
              </a:rPr>
              <a:t> </a:t>
            </a:r>
          </a:p>
          <a:p>
            <a:pPr marL="0" indent="0">
              <a:lnSpc>
                <a:spcPts val="2000"/>
              </a:lnSpc>
              <a:spcBef>
                <a:spcPts val="0"/>
              </a:spcBef>
              <a:buClr>
                <a:srgbClr val="3BB0C9"/>
              </a:buClr>
              <a:buSzPct val="50000"/>
              <a:buNone/>
            </a:pPr>
            <a:r>
              <a:rPr lang="zh-TW" altLang="en-US" sz="1200" dirty="0">
                <a:solidFill>
                  <a:schemeClr val="tx1">
                    <a:lumMod val="50000"/>
                    <a:lumOff val="50000"/>
                  </a:schemeClr>
                </a:solidFill>
                <a:latin typeface="Arial"/>
                <a:cs typeface="Arial"/>
              </a:rPr>
              <a:t>您自己的故事及見證。</a:t>
            </a:r>
            <a:endParaRPr lang="en-US" altLang="zh-TW" sz="1200" dirty="0">
              <a:solidFill>
                <a:schemeClr val="tx1">
                  <a:lumMod val="50000"/>
                  <a:lumOff val="50000"/>
                </a:schemeClr>
              </a:solidFill>
              <a:latin typeface="Arial"/>
              <a:cs typeface="Arial"/>
            </a:endParaRPr>
          </a:p>
          <a:p>
            <a:pPr marL="0" indent="0">
              <a:lnSpc>
                <a:spcPts val="2000"/>
              </a:lnSpc>
              <a:spcBef>
                <a:spcPts val="0"/>
              </a:spcBef>
              <a:buClr>
                <a:srgbClr val="3BB0C9"/>
              </a:buClr>
              <a:buSzPct val="50000"/>
              <a:buNone/>
            </a:pPr>
            <a:endParaRPr lang="en-US" sz="1200" dirty="0">
              <a:solidFill>
                <a:schemeClr val="tx1">
                  <a:lumMod val="50000"/>
                  <a:lumOff val="50000"/>
                </a:schemeClr>
              </a:solidFill>
              <a:latin typeface="Arial"/>
              <a:cs typeface="Arial"/>
            </a:endParaRPr>
          </a:p>
          <a:p>
            <a:pPr marL="0" indent="0">
              <a:lnSpc>
                <a:spcPts val="2000"/>
              </a:lnSpc>
              <a:spcBef>
                <a:spcPts val="0"/>
              </a:spcBef>
              <a:buClr>
                <a:srgbClr val="3BB0C9"/>
              </a:buClr>
              <a:buSzPct val="50000"/>
              <a:buNone/>
            </a:pPr>
            <a:r>
              <a:rPr lang="zh-TW" altLang="en-US" sz="1200" dirty="0">
                <a:solidFill>
                  <a:srgbClr val="3BB0C9"/>
                </a:solidFill>
                <a:latin typeface="Arial"/>
                <a:cs typeface="Arial"/>
              </a:rPr>
              <a:t>分享</a:t>
            </a:r>
            <a:r>
              <a:rPr lang="en-US" sz="1200" dirty="0">
                <a:solidFill>
                  <a:srgbClr val="3BB0C9"/>
                </a:solidFill>
                <a:latin typeface="Arial"/>
                <a:cs typeface="Arial"/>
              </a:rPr>
              <a:t> </a:t>
            </a:r>
          </a:p>
          <a:p>
            <a:pPr marL="0" lvl="0" indent="0">
              <a:lnSpc>
                <a:spcPts val="2000"/>
              </a:lnSpc>
              <a:spcBef>
                <a:spcPts val="0"/>
              </a:spcBef>
              <a:buClr>
                <a:srgbClr val="3BB0C9"/>
              </a:buClr>
              <a:buSzPct val="50000"/>
              <a:buNone/>
            </a:pPr>
            <a:r>
              <a:rPr lang="en-US" sz="1200" dirty="0">
                <a:solidFill>
                  <a:schemeClr val="tx1">
                    <a:lumMod val="50000"/>
                    <a:lumOff val="50000"/>
                  </a:schemeClr>
                </a:solidFill>
                <a:latin typeface="Arial"/>
                <a:cs typeface="Arial"/>
              </a:rPr>
              <a:t>AGELOC ME</a:t>
            </a:r>
            <a:r>
              <a:rPr lang="zh-TW" altLang="en-US" sz="1200" dirty="0">
                <a:solidFill>
                  <a:schemeClr val="tx1">
                    <a:lumMod val="50000"/>
                    <a:lumOff val="50000"/>
                  </a:schemeClr>
                </a:solidFill>
                <a:latin typeface="Arial"/>
                <a:cs typeface="Arial"/>
              </a:rPr>
              <a:t>給其他人。</a:t>
            </a:r>
            <a:endParaRPr lang="en-US" sz="1200" dirty="0">
              <a:solidFill>
                <a:schemeClr val="tx1">
                  <a:lumMod val="50000"/>
                  <a:lumOff val="50000"/>
                </a:schemeClr>
              </a:solidFill>
              <a:latin typeface="Arial"/>
              <a:cs typeface="Arial"/>
            </a:endParaRPr>
          </a:p>
          <a:p>
            <a:pPr marL="0" indent="-228600">
              <a:lnSpc>
                <a:spcPts val="2000"/>
              </a:lnSpc>
              <a:spcBef>
                <a:spcPts val="0"/>
              </a:spcBef>
              <a:buClr>
                <a:srgbClr val="3BB0C9"/>
              </a:buClr>
              <a:buSzPct val="50000"/>
              <a:buFont typeface="Wingdings" charset="2"/>
              <a:buChar char=""/>
            </a:pPr>
            <a:endParaRPr lang="en-US" sz="1200" dirty="0">
              <a:solidFill>
                <a:schemeClr val="tx1">
                  <a:lumMod val="50000"/>
                  <a:lumOff val="50000"/>
                </a:schemeClr>
              </a:solidFill>
              <a:latin typeface="Arial"/>
              <a:cs typeface="Arial"/>
            </a:endParaRPr>
          </a:p>
          <a:p>
            <a:pPr marL="0" indent="-228600">
              <a:lnSpc>
                <a:spcPts val="2000"/>
              </a:lnSpc>
              <a:spcBef>
                <a:spcPts val="0"/>
              </a:spcBef>
              <a:buClr>
                <a:srgbClr val="3BB0C9"/>
              </a:buClr>
              <a:buSzPct val="50000"/>
              <a:buFont typeface="Wingdings" charset="2"/>
              <a:buChar char=""/>
            </a:pPr>
            <a:endParaRPr lang="en-US" sz="1200" dirty="0">
              <a:solidFill>
                <a:schemeClr val="tx1">
                  <a:lumMod val="50000"/>
                  <a:lumOff val="50000"/>
                </a:schemeClr>
              </a:solidFill>
              <a:latin typeface="Arial"/>
              <a:cs typeface="Arial"/>
            </a:endParaRPr>
          </a:p>
        </p:txBody>
      </p:sp>
      <p:sp>
        <p:nvSpPr>
          <p:cNvPr id="5" name="Title 1"/>
          <p:cNvSpPr txBox="1">
            <a:spLocks/>
          </p:cNvSpPr>
          <p:nvPr/>
        </p:nvSpPr>
        <p:spPr>
          <a:xfrm>
            <a:off x="5227060" y="760386"/>
            <a:ext cx="6919258" cy="38440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2000" dirty="0">
                <a:solidFill>
                  <a:srgbClr val="3BB0C9"/>
                </a:solidFill>
                <a:latin typeface="Arial"/>
                <a:cs typeface="Arial"/>
              </a:rPr>
              <a:t>產品分享指南</a:t>
            </a:r>
            <a:r>
              <a:rPr lang="en-US" sz="2000" dirty="0">
                <a:solidFill>
                  <a:srgbClr val="3BB0C9"/>
                </a:solidFill>
                <a:latin typeface="Arial"/>
                <a:cs typeface="Arial"/>
              </a:rPr>
              <a:t> </a:t>
            </a:r>
            <a:br>
              <a:rPr lang="en-US" sz="2000" dirty="0">
                <a:solidFill>
                  <a:srgbClr val="3BB0C9"/>
                </a:solidFill>
                <a:latin typeface="Arial"/>
                <a:cs typeface="Arial"/>
              </a:rPr>
            </a:br>
            <a:r>
              <a:rPr lang="zh-TW" altLang="en-US" sz="2000" dirty="0">
                <a:solidFill>
                  <a:srgbClr val="3BB0C9"/>
                </a:solidFill>
                <a:latin typeface="Arial"/>
                <a:cs typeface="Arial"/>
              </a:rPr>
              <a:t>步驟</a:t>
            </a:r>
            <a:r>
              <a:rPr lang="en-US" sz="2000" dirty="0">
                <a:solidFill>
                  <a:srgbClr val="3BB0C9"/>
                </a:solidFill>
                <a:latin typeface="Arial"/>
                <a:cs typeface="Arial"/>
              </a:rPr>
              <a:t>    </a:t>
            </a:r>
          </a:p>
        </p:txBody>
      </p:sp>
      <p:sp>
        <p:nvSpPr>
          <p:cNvPr id="7" name="TextBox 6"/>
          <p:cNvSpPr txBox="1"/>
          <p:nvPr/>
        </p:nvSpPr>
        <p:spPr>
          <a:xfrm>
            <a:off x="-937056" y="-123308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151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Updated ageLOC Me complementary products char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808" y="499193"/>
            <a:ext cx="6713591" cy="4683901"/>
          </a:xfrm>
          <a:prstGeom prst="rect">
            <a:avLst/>
          </a:prstGeom>
        </p:spPr>
      </p:pic>
      <p:pic>
        <p:nvPicPr>
          <p:cNvPr id="2" name="Picture 1"/>
          <p:cNvPicPr>
            <a:picLocks noChangeAspect="1"/>
          </p:cNvPicPr>
          <p:nvPr/>
        </p:nvPicPr>
        <p:blipFill>
          <a:blip r:embed="rId4"/>
          <a:stretch>
            <a:fillRect/>
          </a:stretch>
        </p:blipFill>
        <p:spPr>
          <a:xfrm>
            <a:off x="0" y="-59765"/>
            <a:ext cx="283882" cy="5274235"/>
          </a:xfrm>
          <a:prstGeom prst="rect">
            <a:avLst/>
          </a:prstGeom>
        </p:spPr>
      </p:pic>
      <p:sp>
        <p:nvSpPr>
          <p:cNvPr id="3" name="Title 1"/>
          <p:cNvSpPr txBox="1">
            <a:spLocks/>
          </p:cNvSpPr>
          <p:nvPr/>
        </p:nvSpPr>
        <p:spPr>
          <a:xfrm rot="16200000">
            <a:off x="-144254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評論：使用與適應</a:t>
            </a:r>
            <a:endParaRPr lang="en-US" sz="1300" dirty="0">
              <a:solidFill>
                <a:schemeClr val="bg1"/>
              </a:solidFill>
              <a:latin typeface="Arial"/>
              <a:cs typeface="Arial"/>
            </a:endParaRPr>
          </a:p>
        </p:txBody>
      </p:sp>
      <p:sp>
        <p:nvSpPr>
          <p:cNvPr id="4" name="Title 1"/>
          <p:cNvSpPr txBox="1">
            <a:spLocks/>
          </p:cNvSpPr>
          <p:nvPr/>
        </p:nvSpPr>
        <p:spPr>
          <a:xfrm>
            <a:off x="378617" y="196516"/>
            <a:ext cx="9311453" cy="7471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000"/>
              </a:lnSpc>
            </a:pPr>
            <a:r>
              <a:rPr lang="zh-TW" altLang="en-US" sz="2200" dirty="0">
                <a:solidFill>
                  <a:srgbClr val="3BB0C9"/>
                </a:solidFill>
                <a:latin typeface="Arial"/>
                <a:cs typeface="Arial"/>
              </a:rPr>
              <a:t>與</a:t>
            </a:r>
            <a:r>
              <a:rPr lang="en-US" altLang="zh-TW" sz="2200" dirty="0" err="1">
                <a:solidFill>
                  <a:srgbClr val="3BB0C9"/>
                </a:solidFill>
                <a:latin typeface="Arial"/>
                <a:cs typeface="Arial"/>
              </a:rPr>
              <a:t>ageLOC</a:t>
            </a:r>
            <a:r>
              <a:rPr lang="en-US" altLang="zh-TW" sz="2200" dirty="0">
                <a:solidFill>
                  <a:srgbClr val="3BB0C9"/>
                </a:solidFill>
                <a:latin typeface="Arial"/>
                <a:cs typeface="Arial"/>
              </a:rPr>
              <a:t> Me </a:t>
            </a:r>
            <a:r>
              <a:rPr lang="zh-TW" altLang="en-US" sz="2200" dirty="0">
                <a:solidFill>
                  <a:srgbClr val="3BB0C9"/>
                </a:solidFill>
                <a:latin typeface="Arial"/>
                <a:cs typeface="Arial"/>
              </a:rPr>
              <a:t>配合使用的產品及使用建議</a:t>
            </a:r>
            <a:endParaRPr lang="en-US" sz="2200" dirty="0">
              <a:solidFill>
                <a:srgbClr val="3BB0C9"/>
              </a:solidFill>
              <a:latin typeface="Arial"/>
              <a:cs typeface="Arial"/>
            </a:endParaRPr>
          </a:p>
        </p:txBody>
      </p:sp>
      <p:sp>
        <p:nvSpPr>
          <p:cNvPr id="5" name="TextBox 4"/>
          <p:cNvSpPr txBox="1"/>
          <p:nvPr/>
        </p:nvSpPr>
        <p:spPr>
          <a:xfrm>
            <a:off x="3085608" y="2067897"/>
            <a:ext cx="184666" cy="369332"/>
          </a:xfrm>
          <a:prstGeom prst="rect">
            <a:avLst/>
          </a:prstGeom>
          <a:noFill/>
        </p:spPr>
        <p:txBody>
          <a:bodyPr wrap="none" rtlCol="0">
            <a:spAutoFit/>
          </a:bodyPr>
          <a:lstStyle/>
          <a:p>
            <a:endParaRPr lang="en-US" dirty="0"/>
          </a:p>
        </p:txBody>
      </p:sp>
      <p:sp>
        <p:nvSpPr>
          <p:cNvPr id="7" name="TextBox 6"/>
          <p:cNvSpPr txBox="1"/>
          <p:nvPr/>
        </p:nvSpPr>
        <p:spPr>
          <a:xfrm>
            <a:off x="9508710" y="2813180"/>
            <a:ext cx="184666" cy="369332"/>
          </a:xfrm>
          <a:prstGeom prst="rect">
            <a:avLst/>
          </a:prstGeom>
          <a:noFill/>
        </p:spPr>
        <p:txBody>
          <a:bodyPr wrap="none" rtlCol="0">
            <a:spAutoFit/>
          </a:bodyPr>
          <a:lstStyle/>
          <a:p>
            <a:endParaRPr lang="en-US" dirty="0"/>
          </a:p>
        </p:txBody>
      </p:sp>
      <p:sp>
        <p:nvSpPr>
          <p:cNvPr id="8" name="TextBox 7"/>
          <p:cNvSpPr txBox="1"/>
          <p:nvPr/>
        </p:nvSpPr>
        <p:spPr>
          <a:xfrm>
            <a:off x="10274865" y="1417087"/>
            <a:ext cx="184666" cy="369332"/>
          </a:xfrm>
          <a:prstGeom prst="rect">
            <a:avLst/>
          </a:prstGeom>
          <a:noFill/>
        </p:spPr>
        <p:txBody>
          <a:bodyPr wrap="none" rtlCol="0">
            <a:spAutoFit/>
          </a:bodyPr>
          <a:lstStyle/>
          <a:p>
            <a:endParaRPr lang="en-US" dirty="0"/>
          </a:p>
        </p:txBody>
      </p:sp>
      <p:sp>
        <p:nvSpPr>
          <p:cNvPr id="9" name="TextBox 8"/>
          <p:cNvSpPr txBox="1"/>
          <p:nvPr/>
        </p:nvSpPr>
        <p:spPr>
          <a:xfrm>
            <a:off x="11324391" y="1385596"/>
            <a:ext cx="184666" cy="369332"/>
          </a:xfrm>
          <a:prstGeom prst="rect">
            <a:avLst/>
          </a:prstGeom>
          <a:noFill/>
        </p:spPr>
        <p:txBody>
          <a:bodyPr wrap="none" rtlCol="0">
            <a:spAutoFit/>
          </a:bodyPr>
          <a:lstStyle/>
          <a:p>
            <a:endParaRPr lang="en-US" dirty="0"/>
          </a:p>
        </p:txBody>
      </p:sp>
      <p:sp>
        <p:nvSpPr>
          <p:cNvPr id="10" name="TextBox 9"/>
          <p:cNvSpPr txBox="1"/>
          <p:nvPr/>
        </p:nvSpPr>
        <p:spPr>
          <a:xfrm>
            <a:off x="10138426" y="265572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75034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64225" y="0"/>
            <a:ext cx="3070916" cy="5143500"/>
          </a:xfrm>
          <a:prstGeom prst="rect">
            <a:avLst/>
          </a:prstGeom>
        </p:spPr>
      </p:pic>
      <p:pic>
        <p:nvPicPr>
          <p:cNvPr id="4" name="Picture 3"/>
          <p:cNvPicPr>
            <a:picLocks noChangeAspect="1"/>
          </p:cNvPicPr>
          <p:nvPr/>
        </p:nvPicPr>
        <p:blipFill>
          <a:blip r:embed="rId3"/>
          <a:stretch>
            <a:fillRect/>
          </a:stretch>
        </p:blipFill>
        <p:spPr>
          <a:xfrm>
            <a:off x="0" y="-59765"/>
            <a:ext cx="283882" cy="5274235"/>
          </a:xfrm>
          <a:prstGeom prst="rect">
            <a:avLst/>
          </a:prstGeom>
        </p:spPr>
      </p:pic>
      <p:sp>
        <p:nvSpPr>
          <p:cNvPr id="5" name="Title 1"/>
          <p:cNvSpPr txBox="1">
            <a:spLocks/>
          </p:cNvSpPr>
          <p:nvPr/>
        </p:nvSpPr>
        <p:spPr>
          <a:xfrm rot="16200000">
            <a:off x="-144254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評論：使用與適應</a:t>
            </a:r>
            <a:endParaRPr lang="en-US" sz="1300" dirty="0">
              <a:solidFill>
                <a:schemeClr val="bg1"/>
              </a:solidFill>
              <a:latin typeface="Arial"/>
              <a:cs typeface="Arial"/>
            </a:endParaRPr>
          </a:p>
        </p:txBody>
      </p:sp>
      <p:sp>
        <p:nvSpPr>
          <p:cNvPr id="7" name="TextBox 6"/>
          <p:cNvSpPr txBox="1"/>
          <p:nvPr/>
        </p:nvSpPr>
        <p:spPr>
          <a:xfrm>
            <a:off x="618231" y="1284819"/>
            <a:ext cx="4566296" cy="1631216"/>
          </a:xfrm>
          <a:prstGeom prst="rect">
            <a:avLst/>
          </a:prstGeom>
          <a:noFill/>
        </p:spPr>
        <p:txBody>
          <a:bodyPr wrap="square" rtlCol="0">
            <a:spAutoFit/>
          </a:bodyPr>
          <a:lstStyle/>
          <a:p>
            <a:r>
              <a:rPr lang="en-US" sz="2000" dirty="0" err="1">
                <a:solidFill>
                  <a:schemeClr val="bg1">
                    <a:lumMod val="50000"/>
                  </a:schemeClr>
                </a:solidFill>
                <a:latin typeface="Arial"/>
                <a:cs typeface="Arial"/>
              </a:rPr>
              <a:t>ageLOC</a:t>
            </a:r>
            <a:r>
              <a:rPr lang="en-US" sz="2000" dirty="0">
                <a:solidFill>
                  <a:schemeClr val="bg1">
                    <a:lumMod val="50000"/>
                  </a:schemeClr>
                </a:solidFill>
                <a:latin typeface="Arial"/>
                <a:cs typeface="Arial"/>
              </a:rPr>
              <a:t> Me</a:t>
            </a:r>
            <a:r>
              <a:rPr lang="zh-TW" altLang="en-US" sz="2000" dirty="0">
                <a:solidFill>
                  <a:schemeClr val="bg1">
                    <a:lumMod val="50000"/>
                  </a:schemeClr>
                </a:solidFill>
                <a:latin typeface="Arial"/>
                <a:cs typeface="Arial"/>
              </a:rPr>
              <a:t>可與</a:t>
            </a:r>
            <a:r>
              <a:rPr lang="en-US" altLang="zh-TW" sz="2000" dirty="0">
                <a:solidFill>
                  <a:schemeClr val="bg1">
                    <a:lumMod val="50000"/>
                  </a:schemeClr>
                </a:solidFill>
                <a:latin typeface="Arial"/>
                <a:cs typeface="Arial"/>
              </a:rPr>
              <a:t>Nu</a:t>
            </a:r>
            <a:r>
              <a:rPr lang="zh-TW" altLang="en-US" sz="2000" dirty="0">
                <a:solidFill>
                  <a:schemeClr val="bg1">
                    <a:lumMod val="50000"/>
                  </a:schemeClr>
                </a:solidFill>
                <a:latin typeface="Arial"/>
                <a:cs typeface="Arial"/>
              </a:rPr>
              <a:t> </a:t>
            </a:r>
            <a:r>
              <a:rPr lang="en-US" altLang="zh-TW" sz="2000" dirty="0">
                <a:solidFill>
                  <a:schemeClr val="bg1">
                    <a:lumMod val="50000"/>
                  </a:schemeClr>
                </a:solidFill>
                <a:latin typeface="Arial"/>
                <a:cs typeface="Arial"/>
              </a:rPr>
              <a:t>Skin</a:t>
            </a:r>
            <a:r>
              <a:rPr lang="zh-TW" altLang="en-US" sz="2000" dirty="0">
                <a:solidFill>
                  <a:schemeClr val="bg1">
                    <a:lumMod val="50000"/>
                  </a:schemeClr>
                </a:solidFill>
                <a:latin typeface="Arial"/>
                <a:cs typeface="Arial"/>
              </a:rPr>
              <a:t>臉部</a:t>
            </a:r>
            <a:r>
              <a:rPr lang="en-US" altLang="zh-TW" sz="2000" dirty="0">
                <a:solidFill>
                  <a:schemeClr val="bg1">
                    <a:lumMod val="50000"/>
                  </a:schemeClr>
                </a:solidFill>
                <a:latin typeface="Arial"/>
                <a:cs typeface="Arial"/>
              </a:rPr>
              <a:t>Spa </a:t>
            </a:r>
            <a:r>
              <a:rPr lang="zh-TW" altLang="en-US" sz="2000" dirty="0">
                <a:solidFill>
                  <a:schemeClr val="bg1">
                    <a:lumMod val="50000"/>
                  </a:schemeClr>
                </a:solidFill>
                <a:latin typeface="Arial"/>
                <a:cs typeface="Arial"/>
              </a:rPr>
              <a:t>每天共同，為您提供全面的肌膚照護。這兩種產品皆以領先科技為基礎，一起使用能為您的肌膚和</a:t>
            </a:r>
            <a:r>
              <a:rPr lang="en-US" altLang="zh-TW" sz="2000" dirty="0">
                <a:solidFill>
                  <a:schemeClr val="bg1">
                    <a:lumMod val="50000"/>
                  </a:schemeClr>
                </a:solidFill>
                <a:latin typeface="Arial"/>
                <a:cs typeface="Arial"/>
              </a:rPr>
              <a:t>Nu</a:t>
            </a:r>
            <a:r>
              <a:rPr lang="zh-TW" altLang="en-US" sz="2000" dirty="0">
                <a:solidFill>
                  <a:schemeClr val="bg1">
                    <a:lumMod val="50000"/>
                  </a:schemeClr>
                </a:solidFill>
                <a:latin typeface="Arial"/>
                <a:cs typeface="Arial"/>
              </a:rPr>
              <a:t> </a:t>
            </a:r>
            <a:r>
              <a:rPr lang="en-US" altLang="zh-TW" sz="2000" dirty="0">
                <a:solidFill>
                  <a:schemeClr val="bg1">
                    <a:lumMod val="50000"/>
                  </a:schemeClr>
                </a:solidFill>
                <a:latin typeface="Arial"/>
                <a:cs typeface="Arial"/>
              </a:rPr>
              <a:t>Skin</a:t>
            </a:r>
            <a:r>
              <a:rPr lang="zh-TW" altLang="en-US" sz="2000" dirty="0">
                <a:solidFill>
                  <a:schemeClr val="bg1">
                    <a:lumMod val="50000"/>
                  </a:schemeClr>
                </a:solidFill>
                <a:latin typeface="Arial"/>
                <a:cs typeface="Arial"/>
              </a:rPr>
              <a:t>事業帶來驚人的成效。</a:t>
            </a:r>
            <a:endParaRPr lang="en-US" sz="2000" dirty="0">
              <a:solidFill>
                <a:schemeClr val="bg1">
                  <a:lumMod val="50000"/>
                </a:schemeClr>
              </a:solidFill>
              <a:latin typeface="Arial"/>
              <a:cs typeface="Arial"/>
            </a:endParaRPr>
          </a:p>
        </p:txBody>
      </p:sp>
      <p:sp>
        <p:nvSpPr>
          <p:cNvPr id="8" name="TextBox 7"/>
          <p:cNvSpPr txBox="1"/>
          <p:nvPr/>
        </p:nvSpPr>
        <p:spPr>
          <a:xfrm>
            <a:off x="665375" y="3897992"/>
            <a:ext cx="4135225" cy="584776"/>
          </a:xfrm>
          <a:prstGeom prst="rect">
            <a:avLst/>
          </a:prstGeom>
          <a:noFill/>
        </p:spPr>
        <p:txBody>
          <a:bodyPr wrap="square" rtlCol="0">
            <a:spAutoFit/>
          </a:bodyPr>
          <a:lstStyle/>
          <a:p>
            <a:r>
              <a:rPr lang="zh-TW" altLang="en-US" sz="1600" dirty="0">
                <a:solidFill>
                  <a:srgbClr val="7F7F7F"/>
                </a:solidFill>
                <a:latin typeface="Arial"/>
                <a:cs typeface="Arial"/>
              </a:rPr>
              <a:t>每週</a:t>
            </a:r>
            <a:r>
              <a:rPr lang="en-US" sz="1600" dirty="0">
                <a:solidFill>
                  <a:srgbClr val="7F7F7F"/>
                </a:solidFill>
                <a:latin typeface="Arial"/>
                <a:cs typeface="Arial"/>
              </a:rPr>
              <a:t>2</a:t>
            </a:r>
            <a:r>
              <a:rPr lang="zh-TW" altLang="en-US" sz="1600" dirty="0">
                <a:solidFill>
                  <a:srgbClr val="7F7F7F"/>
                </a:solidFill>
                <a:latin typeface="Arial"/>
                <a:cs typeface="Arial"/>
              </a:rPr>
              <a:t>－</a:t>
            </a:r>
            <a:r>
              <a:rPr lang="en-US" sz="1600" dirty="0">
                <a:solidFill>
                  <a:srgbClr val="7F7F7F"/>
                </a:solidFill>
                <a:latin typeface="Arial"/>
                <a:cs typeface="Arial"/>
              </a:rPr>
              <a:t>3</a:t>
            </a:r>
            <a:r>
              <a:rPr lang="zh-TW" altLang="en-US" sz="1600" dirty="0">
                <a:solidFill>
                  <a:srgbClr val="7F7F7F"/>
                </a:solidFill>
                <a:latin typeface="Arial"/>
                <a:cs typeface="Arial"/>
              </a:rPr>
              <a:t>次使用</a:t>
            </a:r>
            <a:r>
              <a:rPr lang="en-US" altLang="zh-TW" sz="1600" dirty="0">
                <a:solidFill>
                  <a:srgbClr val="7F7F7F"/>
                </a:solidFill>
                <a:latin typeface="Arial"/>
                <a:cs typeface="Arial"/>
              </a:rPr>
              <a:t>Nu</a:t>
            </a:r>
            <a:r>
              <a:rPr lang="zh-TW" altLang="en-US" sz="1600" dirty="0">
                <a:solidFill>
                  <a:srgbClr val="7F7F7F"/>
                </a:solidFill>
                <a:latin typeface="Arial"/>
                <a:cs typeface="Arial"/>
              </a:rPr>
              <a:t> </a:t>
            </a:r>
            <a:r>
              <a:rPr lang="en-US" altLang="zh-TW" sz="1600" dirty="0">
                <a:solidFill>
                  <a:srgbClr val="7F7F7F"/>
                </a:solidFill>
                <a:latin typeface="Arial"/>
                <a:cs typeface="Arial"/>
              </a:rPr>
              <a:t>Skin</a:t>
            </a:r>
            <a:r>
              <a:rPr lang="zh-TW" altLang="en-US" sz="1600" dirty="0">
                <a:solidFill>
                  <a:srgbClr val="7F7F7F"/>
                </a:solidFill>
                <a:latin typeface="Arial"/>
                <a:cs typeface="Arial"/>
              </a:rPr>
              <a:t>臉部</a:t>
            </a:r>
            <a:r>
              <a:rPr lang="en-US" sz="1600" dirty="0">
                <a:solidFill>
                  <a:srgbClr val="7F7F7F"/>
                </a:solidFill>
                <a:latin typeface="Arial"/>
                <a:cs typeface="Arial"/>
              </a:rPr>
              <a:t>Spa</a:t>
            </a:r>
            <a:r>
              <a:rPr lang="zh-TW" altLang="en-US" sz="1600" dirty="0">
                <a:solidFill>
                  <a:srgbClr val="7F7F7F"/>
                </a:solidFill>
                <a:latin typeface="Arial"/>
                <a:cs typeface="Arial"/>
              </a:rPr>
              <a:t>，在洗臉與保溼後，以及</a:t>
            </a:r>
            <a:r>
              <a:rPr lang="en-US" altLang="zh-TW" sz="1600" dirty="0" err="1">
                <a:solidFill>
                  <a:srgbClr val="7F7F7F"/>
                </a:solidFill>
                <a:latin typeface="Arial"/>
                <a:cs typeface="Arial"/>
              </a:rPr>
              <a:t>ageLOC</a:t>
            </a:r>
            <a:r>
              <a:rPr lang="en-US" altLang="zh-TW" sz="1600" dirty="0">
                <a:solidFill>
                  <a:srgbClr val="7F7F7F"/>
                </a:solidFill>
                <a:latin typeface="Arial"/>
                <a:cs typeface="Arial"/>
              </a:rPr>
              <a:t> Me</a:t>
            </a:r>
            <a:r>
              <a:rPr lang="zh-TW" altLang="en-US" sz="1600" dirty="0">
                <a:solidFill>
                  <a:srgbClr val="7F7F7F"/>
                </a:solidFill>
                <a:latin typeface="Arial"/>
                <a:cs typeface="Arial"/>
              </a:rPr>
              <a:t>精華液之前。</a:t>
            </a:r>
            <a:endParaRPr lang="en-US" sz="1600" dirty="0">
              <a:solidFill>
                <a:srgbClr val="7F7F7F"/>
              </a:solidFill>
              <a:latin typeface="Arial"/>
            </a:endParaRPr>
          </a:p>
        </p:txBody>
      </p:sp>
      <p:sp>
        <p:nvSpPr>
          <p:cNvPr id="12" name="Title 1"/>
          <p:cNvSpPr txBox="1">
            <a:spLocks/>
          </p:cNvSpPr>
          <p:nvPr/>
        </p:nvSpPr>
        <p:spPr>
          <a:xfrm>
            <a:off x="665376" y="342194"/>
            <a:ext cx="9483255" cy="7471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000"/>
              </a:lnSpc>
            </a:pPr>
            <a:r>
              <a:rPr lang="en-US" sz="3000" dirty="0" err="1">
                <a:solidFill>
                  <a:srgbClr val="3BB0C9"/>
                </a:solidFill>
                <a:latin typeface="Arial"/>
                <a:cs typeface="Arial"/>
              </a:rPr>
              <a:t>ageLOC</a:t>
            </a:r>
            <a:r>
              <a:rPr lang="en-US" sz="3000" dirty="0">
                <a:solidFill>
                  <a:srgbClr val="3BB0C9"/>
                </a:solidFill>
                <a:latin typeface="Arial"/>
                <a:cs typeface="Arial"/>
              </a:rPr>
              <a:t> Me</a:t>
            </a:r>
            <a:r>
              <a:rPr lang="zh-TW" altLang="en-US" sz="3000" dirty="0">
                <a:solidFill>
                  <a:srgbClr val="3BB0C9"/>
                </a:solidFill>
                <a:latin typeface="Arial"/>
                <a:cs typeface="Arial"/>
              </a:rPr>
              <a:t>與</a:t>
            </a:r>
            <a:r>
              <a:rPr lang="en-US" altLang="zh-TW" sz="3000" dirty="0">
                <a:solidFill>
                  <a:srgbClr val="3BB0C9"/>
                </a:solidFill>
                <a:latin typeface="Arial"/>
                <a:cs typeface="Arial"/>
              </a:rPr>
              <a:t>Nu</a:t>
            </a:r>
            <a:r>
              <a:rPr lang="zh-TW" altLang="en-US" sz="3000" dirty="0">
                <a:solidFill>
                  <a:srgbClr val="3BB0C9"/>
                </a:solidFill>
                <a:latin typeface="Arial"/>
                <a:cs typeface="Arial"/>
              </a:rPr>
              <a:t> </a:t>
            </a:r>
            <a:r>
              <a:rPr lang="en-US" altLang="zh-TW" sz="3000" dirty="0">
                <a:solidFill>
                  <a:srgbClr val="3BB0C9"/>
                </a:solidFill>
                <a:latin typeface="Arial"/>
                <a:cs typeface="Arial"/>
              </a:rPr>
              <a:t>Skin</a:t>
            </a:r>
            <a:r>
              <a:rPr lang="zh-TW" altLang="en-US" sz="3000" dirty="0">
                <a:solidFill>
                  <a:srgbClr val="3BB0C9"/>
                </a:solidFill>
                <a:latin typeface="Arial"/>
                <a:cs typeface="Arial"/>
              </a:rPr>
              <a:t>臉部</a:t>
            </a:r>
            <a:r>
              <a:rPr lang="en-US" altLang="zh-TW" sz="3000" dirty="0">
                <a:solidFill>
                  <a:srgbClr val="3BB0C9"/>
                </a:solidFill>
                <a:latin typeface="Arial"/>
                <a:cs typeface="Arial"/>
              </a:rPr>
              <a:t>SPA</a:t>
            </a:r>
            <a:endParaRPr lang="en-US" sz="3000" dirty="0">
              <a:solidFill>
                <a:srgbClr val="3BB0C9"/>
              </a:solidFill>
              <a:latin typeface="Arial"/>
              <a:cs typeface="Arial"/>
            </a:endParaRPr>
          </a:p>
        </p:txBody>
      </p:sp>
    </p:spTree>
    <p:extLst>
      <p:ext uri="{BB962C8B-B14F-4D97-AF65-F5344CB8AC3E}">
        <p14:creationId xmlns:p14="http://schemas.microsoft.com/office/powerpoint/2010/main" val="501410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NIGHT.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itle 1"/>
          <p:cNvSpPr txBox="1">
            <a:spLocks/>
          </p:cNvSpPr>
          <p:nvPr/>
        </p:nvSpPr>
        <p:spPr>
          <a:xfrm>
            <a:off x="333208" y="1999431"/>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5000" dirty="0">
                <a:solidFill>
                  <a:schemeClr val="bg1"/>
                </a:solidFill>
                <a:latin typeface="Arial"/>
                <a:cs typeface="Arial"/>
              </a:rPr>
              <a:t>準備您的故事</a:t>
            </a:r>
            <a:endParaRPr lang="en-US" sz="5000" dirty="0">
              <a:solidFill>
                <a:schemeClr val="bg1"/>
              </a:solidFill>
              <a:latin typeface="Arial"/>
              <a:cs typeface="Arial"/>
            </a:endParaRPr>
          </a:p>
        </p:txBody>
      </p:sp>
      <p:pic>
        <p:nvPicPr>
          <p:cNvPr id="5" name="Picture 4"/>
          <p:cNvPicPr>
            <a:picLocks noChangeAspect="1"/>
          </p:cNvPicPr>
          <p:nvPr/>
        </p:nvPicPr>
        <p:blipFill>
          <a:blip r:embed="rId3"/>
          <a:stretch>
            <a:fillRect/>
          </a:stretch>
        </p:blipFill>
        <p:spPr>
          <a:xfrm>
            <a:off x="5975556" y="4462861"/>
            <a:ext cx="2847024" cy="417080"/>
          </a:xfrm>
          <a:prstGeom prst="rect">
            <a:avLst/>
          </a:prstGeom>
        </p:spPr>
      </p:pic>
    </p:spTree>
    <p:extLst>
      <p:ext uri="{BB962C8B-B14F-4D97-AF65-F5344CB8AC3E}">
        <p14:creationId xmlns:p14="http://schemas.microsoft.com/office/powerpoint/2010/main" val="165902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tomize me photos.jpg"/>
          <p:cNvPicPr>
            <a:picLocks noChangeAspect="1"/>
          </p:cNvPicPr>
          <p:nvPr/>
        </p:nvPicPr>
        <p:blipFill rotWithShape="1">
          <a:blip r:embed="rId2" cstate="print">
            <a:extLst>
              <a:ext uri="{28A0092B-C50C-407E-A947-70E740481C1C}">
                <a14:useLocalDpi xmlns:a14="http://schemas.microsoft.com/office/drawing/2010/main"/>
              </a:ext>
            </a:extLst>
          </a:blip>
          <a:srcRect l="-31614" b="-72"/>
          <a:stretch/>
        </p:blipFill>
        <p:spPr>
          <a:xfrm>
            <a:off x="0" y="0"/>
            <a:ext cx="9144000" cy="5214469"/>
          </a:xfrm>
          <a:prstGeom prst="rect">
            <a:avLst/>
          </a:prstGeom>
        </p:spPr>
      </p:pic>
      <p:pic>
        <p:nvPicPr>
          <p:cNvPr id="5" name="Picture 4"/>
          <p:cNvPicPr>
            <a:picLocks noChangeAspect="1"/>
          </p:cNvPicPr>
          <p:nvPr/>
        </p:nvPicPr>
        <p:blipFill>
          <a:blip r:embed="rId3"/>
          <a:stretch>
            <a:fillRect/>
          </a:stretch>
        </p:blipFill>
        <p:spPr>
          <a:xfrm>
            <a:off x="-42022" y="-59766"/>
            <a:ext cx="325903" cy="5274235"/>
          </a:xfrm>
          <a:prstGeom prst="rect">
            <a:avLst/>
          </a:prstGeom>
        </p:spPr>
      </p:pic>
      <p:sp>
        <p:nvSpPr>
          <p:cNvPr id="2" name="TextBox 1"/>
          <p:cNvSpPr txBox="1"/>
          <p:nvPr/>
        </p:nvSpPr>
        <p:spPr>
          <a:xfrm>
            <a:off x="566744" y="2928646"/>
            <a:ext cx="184666" cy="369332"/>
          </a:xfrm>
          <a:prstGeom prst="rect">
            <a:avLst/>
          </a:prstGeom>
          <a:noFill/>
        </p:spPr>
        <p:txBody>
          <a:bodyPr wrap="none" rtlCol="0">
            <a:spAutoFit/>
          </a:bodyPr>
          <a:lstStyle/>
          <a:p>
            <a:endParaRPr lang="en-US" dirty="0"/>
          </a:p>
        </p:txBody>
      </p:sp>
      <p:sp>
        <p:nvSpPr>
          <p:cNvPr id="4"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開發您的故事</a:t>
            </a:r>
            <a:endParaRPr lang="en-US" sz="1300" dirty="0">
              <a:solidFill>
                <a:schemeClr val="bg1"/>
              </a:solidFill>
              <a:latin typeface="Arial"/>
              <a:cs typeface="Arial"/>
            </a:endParaRPr>
          </a:p>
        </p:txBody>
      </p:sp>
      <p:sp>
        <p:nvSpPr>
          <p:cNvPr id="7" name="Content Placeholder 2"/>
          <p:cNvSpPr>
            <a:spLocks noGrp="1"/>
          </p:cNvSpPr>
          <p:nvPr>
            <p:ph idx="1"/>
          </p:nvPr>
        </p:nvSpPr>
        <p:spPr>
          <a:xfrm>
            <a:off x="517592" y="997789"/>
            <a:ext cx="4817879" cy="4876799"/>
          </a:xfrm>
        </p:spPr>
        <p:txBody>
          <a:bodyPr>
            <a:normAutofit/>
          </a:bodyPr>
          <a:lstStyle/>
          <a:p>
            <a:pPr marL="0" indent="0">
              <a:spcBef>
                <a:spcPts val="0"/>
              </a:spcBef>
              <a:buClr>
                <a:srgbClr val="3BB0C9"/>
              </a:buClr>
              <a:buSzPct val="50000"/>
              <a:buNone/>
            </a:pPr>
            <a:r>
              <a:rPr lang="zh-TW" altLang="en-US" sz="2000" dirty="0">
                <a:solidFill>
                  <a:srgbClr val="1F365E"/>
                </a:solidFill>
                <a:latin typeface="Arial"/>
                <a:cs typeface="Arial"/>
              </a:rPr>
              <a:t>好的故事有共同的準則，要讓一個產品故事發揮功效，下面兩項是不可或缺的。</a:t>
            </a:r>
            <a:endParaRPr lang="en-US" sz="1600" dirty="0">
              <a:solidFill>
                <a:srgbClr val="3BB0C9"/>
              </a:solidFill>
              <a:latin typeface="Arial"/>
              <a:cs typeface="Arial"/>
            </a:endParaRPr>
          </a:p>
          <a:p>
            <a:pPr marL="228600" indent="-228600">
              <a:spcBef>
                <a:spcPts val="0"/>
              </a:spcBef>
              <a:buClr>
                <a:srgbClr val="3BB0C9"/>
              </a:buClr>
              <a:buSzPct val="50000"/>
              <a:buFont typeface="Wingdings" charset="2"/>
              <a:buChar char=""/>
            </a:pPr>
            <a:endParaRPr lang="en-US" sz="1600" dirty="0">
              <a:solidFill>
                <a:srgbClr val="3BB0C9"/>
              </a:solidFill>
              <a:latin typeface="Arial"/>
              <a:cs typeface="Arial"/>
            </a:endParaRPr>
          </a:p>
          <a:p>
            <a:pPr marL="118872" indent="-118872">
              <a:spcBef>
                <a:spcPts val="0"/>
              </a:spcBef>
              <a:buClr>
                <a:srgbClr val="3BB0C9"/>
              </a:buClr>
              <a:buSzPct val="50000"/>
              <a:buFont typeface="Wingdings" charset="2"/>
              <a:buChar char=""/>
            </a:pPr>
            <a:r>
              <a:rPr lang="zh-TW" altLang="en-US" sz="1400" dirty="0">
                <a:solidFill>
                  <a:srgbClr val="3BB0C9"/>
                </a:solidFill>
                <a:latin typeface="Arial"/>
                <a:cs typeface="Arial"/>
              </a:rPr>
              <a:t>個人時刻</a:t>
            </a:r>
            <a:endParaRPr lang="en-US" sz="1400" dirty="0">
              <a:solidFill>
                <a:srgbClr val="3BB0C9"/>
              </a:solidFill>
              <a:latin typeface="Arial"/>
              <a:cs typeface="Arial"/>
            </a:endParaRPr>
          </a:p>
          <a:p>
            <a:pPr marL="118872" lvl="1" indent="-118872">
              <a:spcBef>
                <a:spcPts val="0"/>
              </a:spcBef>
              <a:buClr>
                <a:srgbClr val="3BB0C9"/>
              </a:buClr>
              <a:buSzPct val="50000"/>
              <a:buNone/>
            </a:pPr>
            <a:r>
              <a:rPr lang="en-US" sz="1600" dirty="0">
                <a:solidFill>
                  <a:schemeClr val="tx1">
                    <a:lumMod val="50000"/>
                    <a:lumOff val="50000"/>
                  </a:schemeClr>
                </a:solidFill>
                <a:latin typeface="Arial"/>
                <a:cs typeface="Arial"/>
              </a:rPr>
              <a:t>	</a:t>
            </a:r>
            <a:r>
              <a:rPr lang="zh-TW" altLang="en-US" sz="1600" dirty="0">
                <a:solidFill>
                  <a:schemeClr val="tx1">
                    <a:lumMod val="50000"/>
                    <a:lumOff val="50000"/>
                  </a:schemeClr>
                </a:solidFill>
                <a:latin typeface="Arial"/>
                <a:cs typeface="Arial"/>
              </a:rPr>
              <a:t>個人時刻能讓您和其他人產生自然的連結。亦能幫您找出透過產品、或公司來消除的問題或疑慮。這打開了您分享個人見證的渠道。</a:t>
            </a:r>
            <a:endParaRPr lang="en-US" sz="1600" dirty="0">
              <a:solidFill>
                <a:schemeClr val="tx1">
                  <a:lumMod val="50000"/>
                  <a:lumOff val="50000"/>
                </a:schemeClr>
              </a:solidFill>
              <a:latin typeface="Arial"/>
              <a:cs typeface="Arial"/>
            </a:endParaRPr>
          </a:p>
          <a:p>
            <a:pPr marL="0" indent="0">
              <a:spcBef>
                <a:spcPts val="0"/>
              </a:spcBef>
              <a:buClr>
                <a:srgbClr val="3BB0C9"/>
              </a:buClr>
              <a:buSzPct val="50000"/>
              <a:buNone/>
            </a:pPr>
            <a:endParaRPr lang="en-US" sz="1400" dirty="0">
              <a:solidFill>
                <a:srgbClr val="3BB0C9"/>
              </a:solidFill>
              <a:latin typeface="Arial"/>
              <a:cs typeface="Arial"/>
            </a:endParaRPr>
          </a:p>
          <a:p>
            <a:pPr marL="118872" indent="-118872">
              <a:spcBef>
                <a:spcPts val="0"/>
              </a:spcBef>
              <a:buClr>
                <a:srgbClr val="3BB0C9"/>
              </a:buClr>
              <a:buSzPct val="50000"/>
              <a:buFont typeface="Wingdings" charset="2"/>
              <a:buChar char=""/>
            </a:pPr>
            <a:r>
              <a:rPr lang="zh-TW" altLang="en-US" sz="1400" dirty="0">
                <a:solidFill>
                  <a:srgbClr val="3BB0C9"/>
                </a:solidFill>
                <a:latin typeface="Arial"/>
                <a:cs typeface="Arial"/>
              </a:rPr>
              <a:t>見證</a:t>
            </a:r>
            <a:br>
              <a:rPr lang="en-US" sz="1600" dirty="0">
                <a:solidFill>
                  <a:srgbClr val="3BB0C9"/>
                </a:solidFill>
                <a:latin typeface="Arial"/>
                <a:cs typeface="Arial"/>
              </a:rPr>
            </a:br>
            <a:r>
              <a:rPr lang="zh-TW" altLang="en-US" sz="1600" dirty="0">
                <a:solidFill>
                  <a:schemeClr val="tx1">
                    <a:lumMod val="50000"/>
                    <a:lumOff val="50000"/>
                  </a:schemeClr>
                </a:solidFill>
                <a:latin typeface="Arial"/>
                <a:cs typeface="Arial"/>
              </a:rPr>
              <a:t>對您使用產品、或參與</a:t>
            </a:r>
            <a:r>
              <a:rPr lang="en-US" altLang="zh-TW" sz="1600" dirty="0">
                <a:solidFill>
                  <a:schemeClr val="tx1">
                    <a:lumMod val="50000"/>
                    <a:lumOff val="50000"/>
                  </a:schemeClr>
                </a:solidFill>
                <a:latin typeface="Arial"/>
                <a:cs typeface="Arial"/>
              </a:rPr>
              <a:t>Nu</a:t>
            </a:r>
            <a:r>
              <a:rPr lang="zh-TW" altLang="en-US" sz="1600" dirty="0">
                <a:solidFill>
                  <a:schemeClr val="tx1">
                    <a:lumMod val="50000"/>
                    <a:lumOff val="50000"/>
                  </a:schemeClr>
                </a:solidFill>
                <a:latin typeface="Arial"/>
                <a:cs typeface="Arial"/>
              </a:rPr>
              <a:t> </a:t>
            </a:r>
            <a:r>
              <a:rPr lang="en-US" altLang="zh-TW" sz="1600" dirty="0">
                <a:solidFill>
                  <a:schemeClr val="tx1">
                    <a:lumMod val="50000"/>
                    <a:lumOff val="50000"/>
                  </a:schemeClr>
                </a:solidFill>
                <a:latin typeface="Arial"/>
                <a:cs typeface="Arial"/>
              </a:rPr>
              <a:t>Skin</a:t>
            </a:r>
            <a:r>
              <a:rPr lang="zh-TW" altLang="en-US" sz="1600" dirty="0">
                <a:solidFill>
                  <a:schemeClr val="tx1">
                    <a:lumMod val="50000"/>
                    <a:lumOff val="50000"/>
                  </a:schemeClr>
                </a:solidFill>
                <a:latin typeface="Arial"/>
                <a:cs typeface="Arial"/>
              </a:rPr>
              <a:t>上的成果及益處之聲明。</a:t>
            </a:r>
            <a:endParaRPr lang="en-US" sz="1600" dirty="0">
              <a:solidFill>
                <a:schemeClr val="tx1">
                  <a:lumMod val="50000"/>
                  <a:lumOff val="50000"/>
                </a:schemeClr>
              </a:solidFill>
              <a:latin typeface="Arial"/>
              <a:cs typeface="Arial"/>
            </a:endParaRPr>
          </a:p>
          <a:p>
            <a:pPr marL="118872" lvl="1" indent="-118872">
              <a:spcBef>
                <a:spcPts val="0"/>
              </a:spcBef>
              <a:buClr>
                <a:srgbClr val="3BB0C9"/>
              </a:buClr>
              <a:buSzPct val="50000"/>
              <a:buNone/>
            </a:pPr>
            <a:endParaRPr lang="en-US" sz="1600" dirty="0">
              <a:solidFill>
                <a:schemeClr val="tx1">
                  <a:lumMod val="50000"/>
                  <a:lumOff val="50000"/>
                </a:schemeClr>
              </a:solidFill>
              <a:latin typeface="Arial"/>
              <a:cs typeface="Arial"/>
            </a:endParaRPr>
          </a:p>
        </p:txBody>
      </p:sp>
      <p:sp>
        <p:nvSpPr>
          <p:cNvPr id="8" name="Title 1"/>
          <p:cNvSpPr txBox="1">
            <a:spLocks/>
          </p:cNvSpPr>
          <p:nvPr/>
        </p:nvSpPr>
        <p:spPr>
          <a:xfrm>
            <a:off x="517592" y="282351"/>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a:solidFill>
                  <a:srgbClr val="1F365E"/>
                </a:solidFill>
                <a:latin typeface="Arial"/>
                <a:cs typeface="Arial"/>
              </a:rPr>
              <a:t>您的故事</a:t>
            </a:r>
            <a:endParaRPr lang="en-US" sz="3200" dirty="0">
              <a:solidFill>
                <a:srgbClr val="1F365E"/>
              </a:solidFill>
              <a:latin typeface="Arial"/>
              <a:cs typeface="Arial"/>
            </a:endParaRPr>
          </a:p>
        </p:txBody>
      </p:sp>
      <p:sp>
        <p:nvSpPr>
          <p:cNvPr id="10" name="TextBox 9"/>
          <p:cNvSpPr txBox="1"/>
          <p:nvPr/>
        </p:nvSpPr>
        <p:spPr>
          <a:xfrm>
            <a:off x="6155765" y="7126941"/>
            <a:ext cx="1846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3301839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48053" y="401512"/>
            <a:ext cx="2164936" cy="1385429"/>
          </a:xfrm>
          <a:prstGeom prst="rect">
            <a:avLst/>
          </a:prstGeom>
        </p:spPr>
      </p:pic>
      <p:pic>
        <p:nvPicPr>
          <p:cNvPr id="2" name="Picture 1"/>
          <p:cNvPicPr>
            <a:picLocks noChangeAspect="1"/>
          </p:cNvPicPr>
          <p:nvPr/>
        </p:nvPicPr>
        <p:blipFill>
          <a:blip r:embed="rId3"/>
          <a:stretch>
            <a:fillRect/>
          </a:stretch>
        </p:blipFill>
        <p:spPr>
          <a:xfrm>
            <a:off x="-42022" y="-59766"/>
            <a:ext cx="325903" cy="5274235"/>
          </a:xfrm>
          <a:prstGeom prst="rect">
            <a:avLst/>
          </a:prstGeom>
        </p:spPr>
      </p:pic>
      <p:sp>
        <p:nvSpPr>
          <p:cNvPr id="3"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開發您的故事</a:t>
            </a:r>
            <a:endParaRPr lang="en-US" sz="1300" dirty="0">
              <a:solidFill>
                <a:schemeClr val="bg1"/>
              </a:solidFill>
              <a:latin typeface="Arial"/>
              <a:cs typeface="Arial"/>
            </a:endParaRPr>
          </a:p>
        </p:txBody>
      </p:sp>
      <p:sp>
        <p:nvSpPr>
          <p:cNvPr id="4"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zh-TW" altLang="en-US" sz="1200" dirty="0">
                <a:solidFill>
                  <a:srgbClr val="3BB0C9"/>
                </a:solidFill>
                <a:latin typeface="Arial"/>
                <a:cs typeface="Arial"/>
              </a:rPr>
              <a:t>個人時刻範例</a:t>
            </a:r>
            <a:endParaRPr lang="en-US" sz="1200" dirty="0">
              <a:solidFill>
                <a:srgbClr val="3BB0C9"/>
              </a:solidFill>
              <a:latin typeface="Arial"/>
              <a:cs typeface="Arial"/>
            </a:endParaRPr>
          </a:p>
          <a:p>
            <a:pPr marL="0" indent="0">
              <a:spcBef>
                <a:spcPts val="0"/>
              </a:spcBef>
              <a:buNone/>
            </a:pPr>
            <a:r>
              <a:rPr lang="zh-TW" altLang="en-US" sz="1400" dirty="0">
                <a:solidFill>
                  <a:schemeClr val="tx1">
                    <a:lumMod val="50000"/>
                    <a:lumOff val="50000"/>
                  </a:schemeClr>
                </a:solidFill>
                <a:latin typeface="Arial"/>
                <a:cs typeface="Arial"/>
              </a:rPr>
              <a:t>「我買了很多其他宣稱會有很好效果的產品，但使用後不見得有佷好的成效。我要怎麼相信這個產品會達到它聲稱的效果呢？」</a:t>
            </a:r>
            <a:endParaRPr lang="en-US" sz="1400" dirty="0">
              <a:solidFill>
                <a:srgbClr val="FF0000"/>
              </a:solidFill>
              <a:latin typeface="Arial"/>
              <a:cs typeface="Arial"/>
            </a:endParaRPr>
          </a:p>
          <a:p>
            <a:pPr marL="0" indent="0">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r>
              <a:rPr lang="zh-TW" altLang="en-US" sz="1400" dirty="0">
                <a:solidFill>
                  <a:schemeClr val="tx1">
                    <a:lumMod val="50000"/>
                    <a:lumOff val="50000"/>
                  </a:schemeClr>
                </a:solidFill>
                <a:latin typeface="Arial"/>
                <a:cs typeface="Arial"/>
              </a:rPr>
              <a:t>準備您的個人時刻</a:t>
            </a:r>
            <a:endParaRPr lang="en-US" sz="1400" dirty="0">
              <a:solidFill>
                <a:schemeClr val="tx1">
                  <a:lumMod val="50000"/>
                  <a:lumOff val="50000"/>
                </a:schemeClr>
              </a:solidFill>
              <a:latin typeface="Arial"/>
              <a:cs typeface="Arial"/>
            </a:endParaRPr>
          </a:p>
        </p:txBody>
      </p:sp>
      <p:sp>
        <p:nvSpPr>
          <p:cNvPr id="5"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a:solidFill>
                  <a:srgbClr val="1F365E"/>
                </a:solidFill>
                <a:latin typeface="Arial"/>
                <a:cs typeface="Arial"/>
              </a:rPr>
              <a:t>您的故事－產品先進的抗老化科技</a:t>
            </a:r>
            <a:endParaRPr lang="en-US" sz="3200" dirty="0">
              <a:solidFill>
                <a:srgbClr val="1F365E"/>
              </a:solidFill>
              <a:latin typeface="Arial"/>
              <a:cs typeface="Arial"/>
            </a:endParaRPr>
          </a:p>
        </p:txBody>
      </p:sp>
      <p:sp>
        <p:nvSpPr>
          <p:cNvPr id="6" name="TextBox 5"/>
          <p:cNvSpPr txBox="1"/>
          <p:nvPr/>
        </p:nvSpPr>
        <p:spPr>
          <a:xfrm>
            <a:off x="494899" y="4541664"/>
            <a:ext cx="8255322" cy="507831"/>
          </a:xfrm>
          <a:prstGeom prst="rect">
            <a:avLst/>
          </a:prstGeom>
          <a:noFill/>
        </p:spPr>
        <p:txBody>
          <a:bodyPr wrap="square" rtlCol="0">
            <a:spAutoFit/>
          </a:bodyPr>
          <a:lstStyle/>
          <a:p>
            <a:r>
              <a:rPr lang="zh-TW" altLang="en-US" sz="900" dirty="0">
                <a:solidFill>
                  <a:schemeClr val="tx1">
                    <a:lumMod val="50000"/>
                    <a:lumOff val="50000"/>
                  </a:schemeClr>
                </a:solidFill>
              </a:rPr>
              <a:t>所有的行銷資料（包含產品聲明、見證、 社群網站貼文等）必須符合</a:t>
            </a:r>
            <a:r>
              <a:rPr lang="en-US" altLang="zh-TW" sz="900" dirty="0">
                <a:solidFill>
                  <a:schemeClr val="tx1">
                    <a:lumMod val="50000"/>
                    <a:lumOff val="50000"/>
                  </a:schemeClr>
                </a:solidFill>
              </a:rPr>
              <a:t>Nu</a:t>
            </a:r>
            <a:r>
              <a:rPr lang="zh-TW" altLang="en-US" sz="900" dirty="0">
                <a:solidFill>
                  <a:schemeClr val="tx1">
                    <a:lumMod val="50000"/>
                    <a:lumOff val="50000"/>
                  </a:schemeClr>
                </a:solidFill>
              </a:rPr>
              <a:t> </a:t>
            </a:r>
            <a:r>
              <a:rPr lang="en-US" altLang="zh-TW" sz="900" dirty="0">
                <a:solidFill>
                  <a:schemeClr val="tx1">
                    <a:lumMod val="50000"/>
                    <a:lumOff val="50000"/>
                  </a:schemeClr>
                </a:solidFill>
              </a:rPr>
              <a:t>Skin</a:t>
            </a:r>
            <a:r>
              <a:rPr lang="zh-TW" altLang="en-US" sz="900" dirty="0">
                <a:solidFill>
                  <a:schemeClr val="tx1">
                    <a:lumMod val="50000"/>
                    <a:lumOff val="50000"/>
                  </a:schemeClr>
                </a:solidFill>
              </a:rPr>
              <a:t>的政策與規定－</a:t>
            </a:r>
            <a:br>
              <a:rPr lang="en-US" sz="900" dirty="0">
                <a:solidFill>
                  <a:schemeClr val="tx1">
                    <a:lumMod val="50000"/>
                    <a:lumOff val="50000"/>
                  </a:schemeClr>
                </a:solidFill>
              </a:rPr>
            </a:br>
            <a:r>
              <a:rPr lang="zh-TW" altLang="en-US" sz="900" dirty="0">
                <a:solidFill>
                  <a:schemeClr val="tx1">
                    <a:lumMod val="50000"/>
                    <a:lumOff val="50000"/>
                  </a:schemeClr>
                </a:solidFill>
              </a:rPr>
              <a:t>請參閱</a:t>
            </a:r>
            <a:r>
              <a:rPr lang="en-US" altLang="zh-TW" sz="900" dirty="0">
                <a:solidFill>
                  <a:schemeClr val="tx1">
                    <a:lumMod val="50000"/>
                    <a:lumOff val="50000"/>
                  </a:schemeClr>
                </a:solidFill>
              </a:rPr>
              <a:t>Nu</a:t>
            </a:r>
            <a:r>
              <a:rPr lang="zh-TW" altLang="en-US" sz="900" dirty="0">
                <a:solidFill>
                  <a:schemeClr val="tx1">
                    <a:lumMod val="50000"/>
                    <a:lumOff val="50000"/>
                  </a:schemeClr>
                </a:solidFill>
              </a:rPr>
              <a:t> </a:t>
            </a:r>
            <a:r>
              <a:rPr lang="en-US" altLang="zh-TW" sz="900" dirty="0">
                <a:solidFill>
                  <a:schemeClr val="tx1">
                    <a:lumMod val="50000"/>
                    <a:lumOff val="50000"/>
                  </a:schemeClr>
                </a:solidFill>
              </a:rPr>
              <a:t>Skin</a:t>
            </a:r>
            <a:r>
              <a:rPr lang="zh-TW" altLang="en-US" sz="900" dirty="0">
                <a:solidFill>
                  <a:schemeClr val="tx1">
                    <a:lumMod val="50000"/>
                    <a:lumOff val="50000"/>
                  </a:schemeClr>
                </a:solidFill>
              </a:rPr>
              <a:t>產品分享指南：</a:t>
            </a:r>
            <a:r>
              <a:rPr lang="en-US" sz="900" u="sng" dirty="0">
                <a:solidFill>
                  <a:schemeClr val="tx1">
                    <a:lumMod val="50000"/>
                    <a:lumOff val="50000"/>
                  </a:schemeClr>
                </a:solidFill>
                <a:hlinkClick r:id="rId4"/>
              </a:rPr>
              <a:t>https://www.nuskin.com/content/nuskin/en_US/corporate/regulatory_corner.html</a:t>
            </a:r>
            <a:r>
              <a:rPr lang="en-US" sz="900" u="sng" dirty="0">
                <a:solidFill>
                  <a:schemeClr val="tx1">
                    <a:lumMod val="50000"/>
                    <a:lumOff val="50000"/>
                  </a:schemeClr>
                </a:solidFill>
              </a:rPr>
              <a:t> </a:t>
            </a:r>
            <a:br>
              <a:rPr lang="en-US" sz="900" u="sng" dirty="0">
                <a:solidFill>
                  <a:schemeClr val="tx1">
                    <a:lumMod val="50000"/>
                    <a:lumOff val="50000"/>
                  </a:schemeClr>
                </a:solidFill>
              </a:rPr>
            </a:br>
            <a:r>
              <a:rPr lang="zh-TW" altLang="en-US" sz="900" dirty="0">
                <a:solidFill>
                  <a:schemeClr val="tx1">
                    <a:lumMod val="50000"/>
                    <a:lumOff val="50000"/>
                  </a:schemeClr>
                </a:solidFill>
              </a:rPr>
              <a:t>以獲得如何適當創造您個人故事的更多訊息。</a:t>
            </a:r>
            <a:r>
              <a:rPr lang="en-US" sz="900" dirty="0">
                <a:solidFill>
                  <a:schemeClr val="tx1">
                    <a:lumMod val="50000"/>
                    <a:lumOff val="50000"/>
                  </a:schemeClr>
                </a:solidFill>
              </a:rPr>
              <a:t> </a:t>
            </a:r>
            <a:endParaRPr lang="en-US" sz="900" dirty="0">
              <a:solidFill>
                <a:schemeClr val="tx1">
                  <a:lumMod val="50000"/>
                  <a:lumOff val="50000"/>
                </a:schemeClr>
              </a:solidFill>
              <a:latin typeface="Arial"/>
              <a:cs typeface="Arial"/>
            </a:endParaRPr>
          </a:p>
        </p:txBody>
      </p:sp>
      <p:sp>
        <p:nvSpPr>
          <p:cNvPr id="14" name="Content Placeholder 2"/>
          <p:cNvSpPr txBox="1">
            <a:spLocks/>
          </p:cNvSpPr>
          <p:nvPr/>
        </p:nvSpPr>
        <p:spPr>
          <a:xfrm>
            <a:off x="4441091" y="1590090"/>
            <a:ext cx="3776167"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zh-TW" altLang="en-US" sz="1200" dirty="0">
                <a:solidFill>
                  <a:srgbClr val="3BB0C9"/>
                </a:solidFill>
                <a:latin typeface="Arial"/>
                <a:cs typeface="Arial"/>
              </a:rPr>
              <a:t>見證範例</a:t>
            </a:r>
            <a:endParaRPr lang="en-US" sz="1200" dirty="0">
              <a:solidFill>
                <a:srgbClr val="3BB0C9"/>
              </a:solidFill>
              <a:latin typeface="Arial"/>
              <a:cs typeface="Arial"/>
            </a:endParaRPr>
          </a:p>
          <a:p>
            <a:pPr marL="0" indent="0">
              <a:spcBef>
                <a:spcPts val="0"/>
              </a:spcBef>
              <a:buNone/>
            </a:pPr>
            <a:r>
              <a:rPr lang="zh-TW" altLang="en-US" sz="1400" dirty="0">
                <a:solidFill>
                  <a:schemeClr val="tx1">
                    <a:lumMod val="50000"/>
                    <a:lumOff val="50000"/>
                  </a:schemeClr>
                </a:solidFill>
                <a:latin typeface="Arial"/>
                <a:cs typeface="Arial"/>
              </a:rPr>
              <a:t>「從我開始用</a:t>
            </a:r>
            <a:r>
              <a:rPr lang="en-US" altLang="zh-TW" sz="1400" dirty="0">
                <a:solidFill>
                  <a:schemeClr val="tx1">
                    <a:lumMod val="50000"/>
                    <a:lumOff val="50000"/>
                  </a:schemeClr>
                </a:solidFill>
                <a:latin typeface="Arial"/>
                <a:cs typeface="Arial"/>
              </a:rPr>
              <a:t> </a:t>
            </a:r>
            <a:r>
              <a:rPr lang="en-US" altLang="zh-TW" sz="1400" dirty="0" err="1">
                <a:solidFill>
                  <a:schemeClr val="tx1">
                    <a:lumMod val="50000"/>
                    <a:lumOff val="50000"/>
                  </a:schemeClr>
                </a:solidFill>
                <a:latin typeface="Arial"/>
                <a:cs typeface="Arial"/>
              </a:rPr>
              <a:t>ageLOC</a:t>
            </a:r>
            <a:r>
              <a:rPr lang="en-US" altLang="zh-TW" sz="1400" dirty="0">
                <a:solidFill>
                  <a:schemeClr val="tx1">
                    <a:lumMod val="50000"/>
                    <a:lumOff val="50000"/>
                  </a:schemeClr>
                </a:solidFill>
                <a:latin typeface="Arial"/>
                <a:cs typeface="Arial"/>
              </a:rPr>
              <a:t> Me</a:t>
            </a:r>
            <a:r>
              <a:rPr lang="zh-TW" altLang="en-US" sz="1400" dirty="0">
                <a:solidFill>
                  <a:schemeClr val="tx1">
                    <a:lumMod val="50000"/>
                    <a:lumOff val="50000"/>
                  </a:schemeClr>
                </a:solidFill>
                <a:latin typeface="Arial"/>
                <a:cs typeface="Arial"/>
              </a:rPr>
              <a:t>之後，對自己的皮膚更有自信，因為我可以看到使用的成效。我的皮膚看起來更年輕，臉上的細紋和皺紋也變淺了。這讓我更確信</a:t>
            </a:r>
            <a:r>
              <a:rPr lang="en-US" altLang="zh-TW" sz="1400" dirty="0">
                <a:solidFill>
                  <a:schemeClr val="tx1">
                    <a:lumMod val="50000"/>
                    <a:lumOff val="50000"/>
                  </a:schemeClr>
                </a:solidFill>
              </a:rPr>
              <a:t>Nu</a:t>
            </a:r>
            <a:r>
              <a:rPr lang="zh-TW" altLang="en-US" sz="1400" dirty="0">
                <a:solidFill>
                  <a:schemeClr val="tx1">
                    <a:lumMod val="50000"/>
                    <a:lumOff val="50000"/>
                  </a:schemeClr>
                </a:solidFill>
              </a:rPr>
              <a:t> </a:t>
            </a:r>
            <a:r>
              <a:rPr lang="en-US" altLang="zh-TW" sz="1400" dirty="0">
                <a:solidFill>
                  <a:schemeClr val="tx1">
                    <a:lumMod val="50000"/>
                    <a:lumOff val="50000"/>
                  </a:schemeClr>
                </a:solidFill>
              </a:rPr>
              <a:t>Skin</a:t>
            </a:r>
            <a:r>
              <a:rPr lang="zh-TW" altLang="en-US" sz="1400" dirty="0">
                <a:solidFill>
                  <a:schemeClr val="tx1">
                    <a:lumMod val="50000"/>
                    <a:lumOff val="50000"/>
                  </a:schemeClr>
                </a:solidFill>
                <a:latin typeface="Arial"/>
                <a:cs typeface="Arial"/>
              </a:rPr>
              <a:t>的科技是有效的，也讓我能信任產品。」</a:t>
            </a:r>
            <a:endParaRPr lang="en-US" sz="1400" dirty="0">
              <a:solidFill>
                <a:srgbClr val="FF0000"/>
              </a:solidFill>
              <a:latin typeface="Arial"/>
              <a:cs typeface="Arial"/>
            </a:endParaRPr>
          </a:p>
          <a:p>
            <a:pPr marL="0" indent="0">
              <a:spcBef>
                <a:spcPts val="0"/>
              </a:spcBef>
              <a:buFont typeface="Arial"/>
              <a:buNone/>
            </a:pPr>
            <a:endParaRPr lang="en-US" sz="1400" dirty="0">
              <a:solidFill>
                <a:schemeClr val="tx1">
                  <a:lumMod val="50000"/>
                  <a:lumOff val="50000"/>
                </a:schemeClr>
              </a:solidFill>
              <a:latin typeface="Arial"/>
              <a:cs typeface="Arial"/>
            </a:endParaRPr>
          </a:p>
          <a:p>
            <a:pPr marL="0" indent="0">
              <a:spcBef>
                <a:spcPts val="0"/>
              </a:spcBef>
              <a:buFont typeface="Arial"/>
              <a:buNone/>
            </a:pPr>
            <a:endParaRPr lang="en-US" sz="1400" dirty="0">
              <a:solidFill>
                <a:schemeClr val="tx1">
                  <a:lumMod val="50000"/>
                  <a:lumOff val="50000"/>
                </a:schemeClr>
              </a:solidFill>
              <a:latin typeface="Arial"/>
              <a:cs typeface="Arial"/>
            </a:endParaRPr>
          </a:p>
          <a:p>
            <a:pPr marL="0" indent="0">
              <a:spcBef>
                <a:spcPts val="0"/>
              </a:spcBef>
              <a:buFont typeface="Arial"/>
              <a:buNone/>
            </a:pPr>
            <a:r>
              <a:rPr lang="zh-TW" altLang="en-US" sz="1400" dirty="0">
                <a:solidFill>
                  <a:schemeClr val="tx1">
                    <a:lumMod val="50000"/>
                    <a:lumOff val="50000"/>
                  </a:schemeClr>
                </a:solidFill>
                <a:latin typeface="Arial"/>
                <a:cs typeface="Arial"/>
              </a:rPr>
              <a:t>準備您的個人見證</a:t>
            </a:r>
            <a:endParaRPr lang="en-US" altLang="zh-TW" sz="1400" dirty="0">
              <a:solidFill>
                <a:schemeClr val="tx1">
                  <a:lumMod val="50000"/>
                  <a:lumOff val="50000"/>
                </a:schemeClr>
              </a:solidFill>
              <a:latin typeface="Arial"/>
              <a:cs typeface="Arial"/>
            </a:endParaRPr>
          </a:p>
        </p:txBody>
      </p:sp>
      <p:cxnSp>
        <p:nvCxnSpPr>
          <p:cNvPr id="22" name="Straight Connector 21"/>
          <p:cNvCxnSpPr/>
          <p:nvPr/>
        </p:nvCxnSpPr>
        <p:spPr>
          <a:xfrm>
            <a:off x="555796" y="3636686"/>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55796" y="3910225"/>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55796" y="420330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55796" y="4496379"/>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512335" y="380984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512335" y="4083382"/>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512335" y="4375514"/>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2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M150200010_191.jpg"/>
          <p:cNvPicPr>
            <a:picLocks noChangeAspect="1"/>
          </p:cNvPicPr>
          <p:nvPr/>
        </p:nvPicPr>
        <p:blipFill rotWithShape="1">
          <a:blip r:embed="rId2" cstate="print">
            <a:extLst>
              <a:ext uri="{28A0092B-C50C-407E-A947-70E740481C1C}">
                <a14:useLocalDpi xmlns:a14="http://schemas.microsoft.com/office/drawing/2010/main"/>
              </a:ext>
            </a:extLst>
          </a:blip>
          <a:srcRect b="-23283"/>
          <a:stretch/>
        </p:blipFill>
        <p:spPr>
          <a:xfrm>
            <a:off x="6333066" y="0"/>
            <a:ext cx="2810934" cy="5407707"/>
          </a:xfrm>
          <a:prstGeom prst="rect">
            <a:avLst/>
          </a:prstGeom>
        </p:spPr>
      </p:pic>
      <p:pic>
        <p:nvPicPr>
          <p:cNvPr id="4" name="Picture 3"/>
          <p:cNvPicPr>
            <a:picLocks noChangeAspect="1"/>
          </p:cNvPicPr>
          <p:nvPr/>
        </p:nvPicPr>
        <p:blipFill>
          <a:blip r:embed="rId3"/>
          <a:stretch>
            <a:fillRect/>
          </a:stretch>
        </p:blipFill>
        <p:spPr>
          <a:xfrm>
            <a:off x="-42022" y="-59766"/>
            <a:ext cx="325903" cy="5274235"/>
          </a:xfrm>
          <a:prstGeom prst="rect">
            <a:avLst/>
          </a:prstGeom>
        </p:spPr>
      </p:pic>
      <p:sp>
        <p:nvSpPr>
          <p:cNvPr id="5"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開發您的故事</a:t>
            </a:r>
            <a:endParaRPr lang="en-US" sz="1300" dirty="0">
              <a:solidFill>
                <a:schemeClr val="bg1"/>
              </a:solidFill>
              <a:latin typeface="Arial"/>
              <a:cs typeface="Arial"/>
            </a:endParaRPr>
          </a:p>
        </p:txBody>
      </p:sp>
      <p:sp>
        <p:nvSpPr>
          <p:cNvPr id="6"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zh-TW" altLang="en-US" sz="1200" dirty="0">
                <a:solidFill>
                  <a:srgbClr val="3BB0C9"/>
                </a:solidFill>
                <a:latin typeface="Arial"/>
                <a:cs typeface="Arial"/>
              </a:rPr>
              <a:t>個人時刻範例</a:t>
            </a:r>
            <a:endParaRPr lang="en-US" sz="1200" dirty="0">
              <a:solidFill>
                <a:srgbClr val="3BB0C9"/>
              </a:solidFill>
              <a:latin typeface="Arial"/>
              <a:cs typeface="Arial"/>
            </a:endParaRPr>
          </a:p>
          <a:p>
            <a:pPr marL="0" indent="0">
              <a:lnSpc>
                <a:spcPts val="1800"/>
              </a:lnSpc>
              <a:spcBef>
                <a:spcPts val="0"/>
              </a:spcBef>
              <a:buNone/>
            </a:pPr>
            <a:r>
              <a:rPr lang="zh-TW" altLang="en-US" sz="1400" dirty="0">
                <a:solidFill>
                  <a:schemeClr val="tx1">
                    <a:lumMod val="50000"/>
                    <a:lumOff val="50000"/>
                  </a:schemeClr>
                </a:solidFill>
                <a:latin typeface="Arial"/>
                <a:cs typeface="Arial"/>
              </a:rPr>
              <a:t>「每個人的肌膚都不同，那我要怎麼知道什麼產品是最適合我的？我在找能夠照顧我皮膚獨特問題、和需求的產品。」</a:t>
            </a:r>
            <a:endParaRPr lang="en-US" sz="1400" dirty="0">
              <a:solidFill>
                <a:srgbClr val="FF0000"/>
              </a:solidFill>
              <a:latin typeface="Arial"/>
              <a:cs typeface="Arial"/>
            </a:endParaRPr>
          </a:p>
          <a:p>
            <a:pPr marL="0" indent="0">
              <a:lnSpc>
                <a:spcPts val="1800"/>
              </a:lnSpc>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r>
              <a:rPr lang="zh-TW" altLang="en-US" sz="1400" dirty="0">
                <a:solidFill>
                  <a:schemeClr val="tx1">
                    <a:lumMod val="50000"/>
                    <a:lumOff val="50000"/>
                  </a:schemeClr>
                </a:solidFill>
                <a:latin typeface="Arial"/>
                <a:cs typeface="Arial"/>
              </a:rPr>
              <a:t>準備您的個人時刻</a:t>
            </a:r>
            <a:endParaRPr lang="en-US" sz="1400" dirty="0">
              <a:solidFill>
                <a:schemeClr val="tx1">
                  <a:lumMod val="50000"/>
                  <a:lumOff val="50000"/>
                </a:schemeClr>
              </a:solidFill>
              <a:latin typeface="Arial"/>
              <a:cs typeface="Arial"/>
            </a:endParaRPr>
          </a:p>
        </p:txBody>
      </p:sp>
      <p:sp>
        <p:nvSpPr>
          <p:cNvPr id="7"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a:solidFill>
                  <a:srgbClr val="1F365E"/>
                </a:solidFill>
                <a:latin typeface="Arial"/>
                <a:cs typeface="Arial"/>
              </a:rPr>
              <a:t>您的故事－</a:t>
            </a:r>
            <a:endParaRPr lang="en-US" altLang="zh-TW" sz="3200" dirty="0">
              <a:solidFill>
                <a:srgbClr val="1F365E"/>
              </a:solidFill>
              <a:latin typeface="Arial"/>
              <a:cs typeface="Arial"/>
            </a:endParaRPr>
          </a:p>
          <a:p>
            <a:pPr algn="l"/>
            <a:r>
              <a:rPr lang="zh-TW" altLang="en-US" sz="3200" dirty="0">
                <a:solidFill>
                  <a:srgbClr val="1F365E"/>
                </a:solidFill>
                <a:latin typeface="Arial"/>
                <a:cs typeface="Arial"/>
              </a:rPr>
              <a:t>產品的客製化</a:t>
            </a:r>
            <a:endParaRPr lang="en-US" sz="3200" dirty="0">
              <a:solidFill>
                <a:srgbClr val="1F365E"/>
              </a:solidFill>
              <a:latin typeface="Arial"/>
              <a:cs typeface="Arial"/>
            </a:endParaRPr>
          </a:p>
        </p:txBody>
      </p:sp>
      <p:sp>
        <p:nvSpPr>
          <p:cNvPr id="8" name="TextBox 7"/>
          <p:cNvSpPr txBox="1"/>
          <p:nvPr/>
        </p:nvSpPr>
        <p:spPr>
          <a:xfrm>
            <a:off x="494899" y="4541664"/>
            <a:ext cx="8255322" cy="507831"/>
          </a:xfrm>
          <a:prstGeom prst="rect">
            <a:avLst/>
          </a:prstGeom>
          <a:noFill/>
        </p:spPr>
        <p:txBody>
          <a:bodyPr wrap="square" rtlCol="0">
            <a:spAutoFit/>
          </a:bodyPr>
          <a:lstStyle/>
          <a:p>
            <a:r>
              <a:rPr lang="zh-TW" altLang="en-US" sz="900" dirty="0">
                <a:solidFill>
                  <a:schemeClr val="tx1">
                    <a:lumMod val="50000"/>
                    <a:lumOff val="50000"/>
                  </a:schemeClr>
                </a:solidFill>
              </a:rPr>
              <a:t>所有的行銷資料（包含產品聲明、見證、 社群網站貼文等）必須符合</a:t>
            </a:r>
            <a:r>
              <a:rPr lang="en-US" altLang="zh-TW" sz="900" dirty="0">
                <a:solidFill>
                  <a:schemeClr val="tx1">
                    <a:lumMod val="50000"/>
                    <a:lumOff val="50000"/>
                  </a:schemeClr>
                </a:solidFill>
              </a:rPr>
              <a:t>Nu</a:t>
            </a:r>
            <a:r>
              <a:rPr lang="zh-TW" altLang="en-US" sz="900" dirty="0">
                <a:solidFill>
                  <a:schemeClr val="tx1">
                    <a:lumMod val="50000"/>
                    <a:lumOff val="50000"/>
                  </a:schemeClr>
                </a:solidFill>
              </a:rPr>
              <a:t> </a:t>
            </a:r>
            <a:r>
              <a:rPr lang="en-US" altLang="zh-TW" sz="900" dirty="0">
                <a:solidFill>
                  <a:schemeClr val="tx1">
                    <a:lumMod val="50000"/>
                    <a:lumOff val="50000"/>
                  </a:schemeClr>
                </a:solidFill>
              </a:rPr>
              <a:t>Skin</a:t>
            </a:r>
            <a:r>
              <a:rPr lang="zh-TW" altLang="en-US" sz="900" dirty="0">
                <a:solidFill>
                  <a:schemeClr val="tx1">
                    <a:lumMod val="50000"/>
                    <a:lumOff val="50000"/>
                  </a:schemeClr>
                </a:solidFill>
              </a:rPr>
              <a:t>的政策與規定－</a:t>
            </a:r>
            <a:br>
              <a:rPr lang="en-US" sz="900" dirty="0">
                <a:solidFill>
                  <a:schemeClr val="tx1">
                    <a:lumMod val="50000"/>
                    <a:lumOff val="50000"/>
                  </a:schemeClr>
                </a:solidFill>
              </a:rPr>
            </a:br>
            <a:r>
              <a:rPr lang="zh-TW" altLang="en-US" sz="900" dirty="0">
                <a:solidFill>
                  <a:schemeClr val="tx1">
                    <a:lumMod val="50000"/>
                    <a:lumOff val="50000"/>
                  </a:schemeClr>
                </a:solidFill>
              </a:rPr>
              <a:t>請參閱</a:t>
            </a:r>
            <a:r>
              <a:rPr lang="en-US" altLang="zh-TW" sz="900" dirty="0">
                <a:solidFill>
                  <a:schemeClr val="tx1">
                    <a:lumMod val="50000"/>
                    <a:lumOff val="50000"/>
                  </a:schemeClr>
                </a:solidFill>
              </a:rPr>
              <a:t>Nu</a:t>
            </a:r>
            <a:r>
              <a:rPr lang="zh-TW" altLang="en-US" sz="900" dirty="0">
                <a:solidFill>
                  <a:schemeClr val="tx1">
                    <a:lumMod val="50000"/>
                    <a:lumOff val="50000"/>
                  </a:schemeClr>
                </a:solidFill>
              </a:rPr>
              <a:t> </a:t>
            </a:r>
            <a:r>
              <a:rPr lang="en-US" altLang="zh-TW" sz="900" dirty="0">
                <a:solidFill>
                  <a:schemeClr val="tx1">
                    <a:lumMod val="50000"/>
                    <a:lumOff val="50000"/>
                  </a:schemeClr>
                </a:solidFill>
              </a:rPr>
              <a:t>Skin</a:t>
            </a:r>
            <a:r>
              <a:rPr lang="zh-TW" altLang="en-US" sz="900" dirty="0">
                <a:solidFill>
                  <a:schemeClr val="tx1">
                    <a:lumMod val="50000"/>
                    <a:lumOff val="50000"/>
                  </a:schemeClr>
                </a:solidFill>
              </a:rPr>
              <a:t>產品分享指南：</a:t>
            </a:r>
            <a:r>
              <a:rPr lang="en-US" sz="900" u="sng" dirty="0">
                <a:solidFill>
                  <a:schemeClr val="tx1">
                    <a:lumMod val="50000"/>
                    <a:lumOff val="50000"/>
                  </a:schemeClr>
                </a:solidFill>
                <a:hlinkClick r:id="rId4"/>
              </a:rPr>
              <a:t>https://www.nuskin.com/content/nuskin/en_US/corporate/regulatory_corner.html</a:t>
            </a:r>
            <a:r>
              <a:rPr lang="en-US" sz="900" u="sng" dirty="0">
                <a:solidFill>
                  <a:schemeClr val="tx1">
                    <a:lumMod val="50000"/>
                    <a:lumOff val="50000"/>
                  </a:schemeClr>
                </a:solidFill>
              </a:rPr>
              <a:t> </a:t>
            </a:r>
            <a:br>
              <a:rPr lang="en-US" sz="900" u="sng" dirty="0">
                <a:solidFill>
                  <a:schemeClr val="tx1">
                    <a:lumMod val="50000"/>
                    <a:lumOff val="50000"/>
                  </a:schemeClr>
                </a:solidFill>
              </a:rPr>
            </a:br>
            <a:r>
              <a:rPr lang="zh-TW" altLang="en-US" sz="900" dirty="0">
                <a:solidFill>
                  <a:schemeClr val="tx1">
                    <a:lumMod val="50000"/>
                    <a:lumOff val="50000"/>
                  </a:schemeClr>
                </a:solidFill>
              </a:rPr>
              <a:t>以獲得如何適當創造您的個人故事的更多訊息。</a:t>
            </a:r>
            <a:r>
              <a:rPr lang="en-US" sz="900" dirty="0">
                <a:solidFill>
                  <a:schemeClr val="tx1">
                    <a:lumMod val="50000"/>
                    <a:lumOff val="50000"/>
                  </a:schemeClr>
                </a:solidFill>
              </a:rPr>
              <a:t> </a:t>
            </a:r>
            <a:endParaRPr lang="en-US" sz="900" dirty="0">
              <a:solidFill>
                <a:schemeClr val="tx1">
                  <a:lumMod val="50000"/>
                  <a:lumOff val="50000"/>
                </a:schemeClr>
              </a:solidFill>
              <a:latin typeface="Arial"/>
              <a:cs typeface="Arial"/>
            </a:endParaRPr>
          </a:p>
        </p:txBody>
      </p:sp>
      <p:sp>
        <p:nvSpPr>
          <p:cNvPr id="9" name="Content Placeholder 2"/>
          <p:cNvSpPr txBox="1">
            <a:spLocks/>
          </p:cNvSpPr>
          <p:nvPr/>
        </p:nvSpPr>
        <p:spPr>
          <a:xfrm>
            <a:off x="4441092" y="389448"/>
            <a:ext cx="2563446"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zh-TW" altLang="en-US" sz="1200" dirty="0">
                <a:solidFill>
                  <a:srgbClr val="3BB0C9"/>
                </a:solidFill>
                <a:latin typeface="Arial"/>
                <a:cs typeface="Arial"/>
              </a:rPr>
              <a:t>見證範例</a:t>
            </a:r>
            <a:endParaRPr lang="en-US" sz="1200" dirty="0">
              <a:solidFill>
                <a:srgbClr val="3BB0C9"/>
              </a:solidFill>
              <a:latin typeface="Arial"/>
              <a:cs typeface="Arial"/>
            </a:endParaRPr>
          </a:p>
          <a:p>
            <a:pPr marL="0" indent="0">
              <a:lnSpc>
                <a:spcPts val="1800"/>
              </a:lnSpc>
              <a:spcBef>
                <a:spcPts val="0"/>
              </a:spcBef>
              <a:buNone/>
            </a:pPr>
            <a:r>
              <a:rPr lang="zh-TW" altLang="en-US" sz="1400" dirty="0">
                <a:solidFill>
                  <a:schemeClr val="tx1">
                    <a:lumMod val="50000"/>
                    <a:lumOff val="50000"/>
                  </a:schemeClr>
                </a:solidFill>
                <a:latin typeface="Arial"/>
                <a:cs typeface="Arial"/>
              </a:rPr>
              <a:t>「透過肌膚測試的問題，我可以按照我肌膚類型和環境來選擇適合的照護產品。做完測試後，我會收到我的個人肌膚護理代碼來訂購個人化的產品－這個產品是按照我個人的肌膚需要而定。因為產品是為我特別定製的，我覺得使用效果更好。」</a:t>
            </a:r>
            <a:endParaRPr lang="en-US" sz="1400" dirty="0">
              <a:solidFill>
                <a:srgbClr val="FF0000"/>
              </a:solidFill>
              <a:latin typeface="Arial"/>
              <a:cs typeface="Arial"/>
            </a:endParaRPr>
          </a:p>
          <a:p>
            <a:pPr marL="0" indent="0">
              <a:spcBef>
                <a:spcPts val="0"/>
              </a:spcBef>
              <a:buFont typeface="Arial"/>
              <a:buNone/>
            </a:pPr>
            <a:endParaRPr lang="en-US" sz="1400" dirty="0">
              <a:solidFill>
                <a:schemeClr val="tx1">
                  <a:lumMod val="50000"/>
                  <a:lumOff val="50000"/>
                </a:schemeClr>
              </a:solidFill>
              <a:latin typeface="Arial"/>
              <a:cs typeface="Arial"/>
            </a:endParaRPr>
          </a:p>
          <a:p>
            <a:pPr marL="0" indent="0">
              <a:spcBef>
                <a:spcPts val="0"/>
              </a:spcBef>
              <a:buFont typeface="Arial"/>
              <a:buNone/>
            </a:pPr>
            <a:r>
              <a:rPr lang="zh-TW" altLang="en-US" sz="1400" dirty="0">
                <a:solidFill>
                  <a:schemeClr val="tx1">
                    <a:lumMod val="50000"/>
                    <a:lumOff val="50000"/>
                  </a:schemeClr>
                </a:solidFill>
                <a:latin typeface="Arial"/>
                <a:cs typeface="Arial"/>
              </a:rPr>
              <a:t>準備您的個人見證</a:t>
            </a:r>
            <a:endParaRPr lang="en-US" sz="1400" dirty="0">
              <a:solidFill>
                <a:schemeClr val="tx1">
                  <a:lumMod val="50000"/>
                  <a:lumOff val="50000"/>
                </a:schemeClr>
              </a:solidFill>
              <a:latin typeface="Arial"/>
              <a:cs typeface="Arial"/>
            </a:endParaRPr>
          </a:p>
        </p:txBody>
      </p:sp>
      <p:cxnSp>
        <p:nvCxnSpPr>
          <p:cNvPr id="10" name="Straight Connector 9"/>
          <p:cNvCxnSpPr/>
          <p:nvPr/>
        </p:nvCxnSpPr>
        <p:spPr>
          <a:xfrm>
            <a:off x="555796" y="345662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55796" y="3730162"/>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5796" y="4033008"/>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5796" y="4306547"/>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39890" y="3678549"/>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539890" y="3952088"/>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39890" y="4261510"/>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39890" y="4535049"/>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1705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MG060193sm.jpg"/>
          <p:cNvPicPr>
            <a:picLocks noChangeAspect="1"/>
          </p:cNvPicPr>
          <p:nvPr/>
        </p:nvPicPr>
        <p:blipFill rotWithShape="1">
          <a:blip r:embed="rId2" cstate="print">
            <a:extLst>
              <a:ext uri="{28A0092B-C50C-407E-A947-70E740481C1C}">
                <a14:useLocalDpi xmlns:a14="http://schemas.microsoft.com/office/drawing/2010/main"/>
              </a:ext>
            </a:extLst>
          </a:blip>
          <a:srcRect t="10036" r="1331" b="2902"/>
          <a:stretch/>
        </p:blipFill>
        <p:spPr>
          <a:xfrm>
            <a:off x="7483592" y="2952749"/>
            <a:ext cx="1584207" cy="2096745"/>
          </a:xfrm>
          <a:prstGeom prst="rect">
            <a:avLst/>
          </a:prstGeom>
        </p:spPr>
      </p:pic>
      <p:pic>
        <p:nvPicPr>
          <p:cNvPr id="2" name="Picture 1"/>
          <p:cNvPicPr>
            <a:picLocks noChangeAspect="1"/>
          </p:cNvPicPr>
          <p:nvPr/>
        </p:nvPicPr>
        <p:blipFill>
          <a:blip r:embed="rId3"/>
          <a:stretch>
            <a:fillRect/>
          </a:stretch>
        </p:blipFill>
        <p:spPr>
          <a:xfrm>
            <a:off x="-42022" y="-59766"/>
            <a:ext cx="325903" cy="5274235"/>
          </a:xfrm>
          <a:prstGeom prst="rect">
            <a:avLst/>
          </a:prstGeom>
        </p:spPr>
      </p:pic>
      <p:sp>
        <p:nvSpPr>
          <p:cNvPr id="3"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開發您的故事</a:t>
            </a:r>
            <a:endParaRPr lang="en-US" sz="1300" dirty="0">
              <a:solidFill>
                <a:schemeClr val="bg1"/>
              </a:solidFill>
              <a:latin typeface="Arial"/>
              <a:cs typeface="Arial"/>
            </a:endParaRPr>
          </a:p>
        </p:txBody>
      </p:sp>
      <p:sp>
        <p:nvSpPr>
          <p:cNvPr id="8"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zh-TW" altLang="en-US" sz="1200" dirty="0">
                <a:solidFill>
                  <a:srgbClr val="3BB0C9"/>
                </a:solidFill>
                <a:latin typeface="Arial"/>
                <a:cs typeface="Arial"/>
              </a:rPr>
              <a:t>個人時刻範例</a:t>
            </a:r>
            <a:endParaRPr lang="en-US" sz="1200" dirty="0">
              <a:solidFill>
                <a:srgbClr val="3BB0C9"/>
              </a:solidFill>
              <a:latin typeface="Arial"/>
              <a:cs typeface="Arial"/>
            </a:endParaRPr>
          </a:p>
          <a:p>
            <a:pPr marL="0" indent="0">
              <a:lnSpc>
                <a:spcPts val="1800"/>
              </a:lnSpc>
              <a:buNone/>
            </a:pPr>
            <a:r>
              <a:rPr lang="zh-TW" altLang="en-US" sz="1400" dirty="0">
                <a:solidFill>
                  <a:schemeClr val="tx1">
                    <a:lumMod val="50000"/>
                    <a:lumOff val="50000"/>
                  </a:schemeClr>
                </a:solidFill>
                <a:latin typeface="Arial"/>
                <a:cs typeface="Arial"/>
              </a:rPr>
              <a:t>「我喜歡新科技，如果有最新的智能手機或電子產品，我都是第一個去買的。我都會注意市場的潮流，也喜歡用一些最新的產品。」</a:t>
            </a:r>
            <a:endParaRPr lang="en-US" sz="1400" dirty="0">
              <a:solidFill>
                <a:schemeClr val="tx1">
                  <a:lumMod val="50000"/>
                  <a:lumOff val="50000"/>
                </a:schemeClr>
              </a:solidFill>
              <a:latin typeface="Arial"/>
              <a:cs typeface="Arial"/>
            </a:endParaRPr>
          </a:p>
          <a:p>
            <a:pPr marL="0" indent="0">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r>
              <a:rPr lang="zh-TW" altLang="en-US" sz="1400" dirty="0">
                <a:solidFill>
                  <a:schemeClr val="tx1">
                    <a:lumMod val="50000"/>
                    <a:lumOff val="50000"/>
                  </a:schemeClr>
                </a:solidFill>
                <a:latin typeface="Arial"/>
                <a:cs typeface="Arial"/>
              </a:rPr>
              <a:t>準備您的個人時刻</a:t>
            </a:r>
            <a:endParaRPr lang="en-US" sz="1400" dirty="0">
              <a:solidFill>
                <a:schemeClr val="tx1">
                  <a:lumMod val="50000"/>
                  <a:lumOff val="50000"/>
                </a:schemeClr>
              </a:solidFill>
              <a:latin typeface="Arial"/>
              <a:cs typeface="Arial"/>
            </a:endParaRPr>
          </a:p>
        </p:txBody>
      </p:sp>
      <p:sp>
        <p:nvSpPr>
          <p:cNvPr id="9"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a:solidFill>
                  <a:srgbClr val="1F365E"/>
                </a:solidFill>
                <a:latin typeface="Arial"/>
                <a:cs typeface="Arial"/>
              </a:rPr>
              <a:t>您的故事－產品的獨特性和智能科技</a:t>
            </a:r>
            <a:endParaRPr lang="en-US" sz="3200" dirty="0">
              <a:solidFill>
                <a:srgbClr val="1F365E"/>
              </a:solidFill>
              <a:latin typeface="Arial"/>
              <a:cs typeface="Arial"/>
            </a:endParaRPr>
          </a:p>
        </p:txBody>
      </p:sp>
      <p:sp>
        <p:nvSpPr>
          <p:cNvPr id="10" name="TextBox 9"/>
          <p:cNvSpPr txBox="1"/>
          <p:nvPr/>
        </p:nvSpPr>
        <p:spPr>
          <a:xfrm>
            <a:off x="494899" y="4541664"/>
            <a:ext cx="8255322" cy="507831"/>
          </a:xfrm>
          <a:prstGeom prst="rect">
            <a:avLst/>
          </a:prstGeom>
          <a:noFill/>
        </p:spPr>
        <p:txBody>
          <a:bodyPr wrap="square" rtlCol="0">
            <a:spAutoFit/>
          </a:bodyPr>
          <a:lstStyle/>
          <a:p>
            <a:r>
              <a:rPr lang="zh-TW" altLang="en-US" sz="900" dirty="0">
                <a:solidFill>
                  <a:schemeClr val="tx1">
                    <a:lumMod val="50000"/>
                    <a:lumOff val="50000"/>
                  </a:schemeClr>
                </a:solidFill>
              </a:rPr>
              <a:t>所有的行銷資料（包含產品聲明、見證、 社群網站貼文等）必須符合</a:t>
            </a:r>
            <a:r>
              <a:rPr lang="en-US" altLang="zh-TW" sz="900" dirty="0">
                <a:solidFill>
                  <a:schemeClr val="tx1">
                    <a:lumMod val="50000"/>
                    <a:lumOff val="50000"/>
                  </a:schemeClr>
                </a:solidFill>
              </a:rPr>
              <a:t>Nu</a:t>
            </a:r>
            <a:r>
              <a:rPr lang="zh-TW" altLang="en-US" sz="900" dirty="0">
                <a:solidFill>
                  <a:schemeClr val="tx1">
                    <a:lumMod val="50000"/>
                    <a:lumOff val="50000"/>
                  </a:schemeClr>
                </a:solidFill>
              </a:rPr>
              <a:t> </a:t>
            </a:r>
            <a:r>
              <a:rPr lang="en-US" altLang="zh-TW" sz="900" dirty="0">
                <a:solidFill>
                  <a:schemeClr val="tx1">
                    <a:lumMod val="50000"/>
                    <a:lumOff val="50000"/>
                  </a:schemeClr>
                </a:solidFill>
              </a:rPr>
              <a:t>Skin</a:t>
            </a:r>
            <a:r>
              <a:rPr lang="zh-TW" altLang="en-US" sz="900" dirty="0">
                <a:solidFill>
                  <a:schemeClr val="tx1">
                    <a:lumMod val="50000"/>
                    <a:lumOff val="50000"/>
                  </a:schemeClr>
                </a:solidFill>
              </a:rPr>
              <a:t>的政策與規定－</a:t>
            </a:r>
            <a:br>
              <a:rPr lang="en-US" sz="900" dirty="0">
                <a:solidFill>
                  <a:schemeClr val="tx1">
                    <a:lumMod val="50000"/>
                    <a:lumOff val="50000"/>
                  </a:schemeClr>
                </a:solidFill>
              </a:rPr>
            </a:br>
            <a:r>
              <a:rPr lang="zh-TW" altLang="en-US" sz="900" dirty="0">
                <a:solidFill>
                  <a:schemeClr val="tx1">
                    <a:lumMod val="50000"/>
                    <a:lumOff val="50000"/>
                  </a:schemeClr>
                </a:solidFill>
              </a:rPr>
              <a:t>請參閱</a:t>
            </a:r>
            <a:r>
              <a:rPr lang="en-US" altLang="zh-TW" sz="900" dirty="0">
                <a:solidFill>
                  <a:schemeClr val="tx1">
                    <a:lumMod val="50000"/>
                    <a:lumOff val="50000"/>
                  </a:schemeClr>
                </a:solidFill>
              </a:rPr>
              <a:t>Nu</a:t>
            </a:r>
            <a:r>
              <a:rPr lang="zh-TW" altLang="en-US" sz="900" dirty="0">
                <a:solidFill>
                  <a:schemeClr val="tx1">
                    <a:lumMod val="50000"/>
                    <a:lumOff val="50000"/>
                  </a:schemeClr>
                </a:solidFill>
              </a:rPr>
              <a:t> </a:t>
            </a:r>
            <a:r>
              <a:rPr lang="en-US" altLang="zh-TW" sz="900" dirty="0">
                <a:solidFill>
                  <a:schemeClr val="tx1">
                    <a:lumMod val="50000"/>
                    <a:lumOff val="50000"/>
                  </a:schemeClr>
                </a:solidFill>
              </a:rPr>
              <a:t>Skin</a:t>
            </a:r>
            <a:r>
              <a:rPr lang="zh-TW" altLang="en-US" sz="900" dirty="0">
                <a:solidFill>
                  <a:schemeClr val="tx1">
                    <a:lumMod val="50000"/>
                    <a:lumOff val="50000"/>
                  </a:schemeClr>
                </a:solidFill>
              </a:rPr>
              <a:t>產品分享指南：</a:t>
            </a:r>
            <a:r>
              <a:rPr lang="en-US" sz="900" u="sng" dirty="0">
                <a:solidFill>
                  <a:schemeClr val="tx1">
                    <a:lumMod val="50000"/>
                    <a:lumOff val="50000"/>
                  </a:schemeClr>
                </a:solidFill>
                <a:hlinkClick r:id="rId4"/>
              </a:rPr>
              <a:t>https://www.nuskin.com/content/nuskin/en_US/corporate/regulatory_corner.html</a:t>
            </a:r>
            <a:r>
              <a:rPr lang="en-US" sz="900" u="sng" dirty="0">
                <a:solidFill>
                  <a:schemeClr val="tx1">
                    <a:lumMod val="50000"/>
                    <a:lumOff val="50000"/>
                  </a:schemeClr>
                </a:solidFill>
              </a:rPr>
              <a:t> </a:t>
            </a:r>
            <a:br>
              <a:rPr lang="en-US" sz="900" u="sng" dirty="0">
                <a:solidFill>
                  <a:schemeClr val="tx1">
                    <a:lumMod val="50000"/>
                    <a:lumOff val="50000"/>
                  </a:schemeClr>
                </a:solidFill>
              </a:rPr>
            </a:br>
            <a:r>
              <a:rPr lang="zh-TW" altLang="en-US" sz="900" dirty="0">
                <a:solidFill>
                  <a:schemeClr val="tx1">
                    <a:lumMod val="50000"/>
                    <a:lumOff val="50000"/>
                  </a:schemeClr>
                </a:solidFill>
              </a:rPr>
              <a:t>以獲得如何適當創造您的個人故事的更多訊息。</a:t>
            </a:r>
            <a:r>
              <a:rPr lang="en-US" sz="900" dirty="0">
                <a:solidFill>
                  <a:schemeClr val="tx1">
                    <a:lumMod val="50000"/>
                    <a:lumOff val="50000"/>
                  </a:schemeClr>
                </a:solidFill>
              </a:rPr>
              <a:t> </a:t>
            </a:r>
            <a:endParaRPr lang="en-US" sz="900" dirty="0">
              <a:solidFill>
                <a:schemeClr val="tx1">
                  <a:lumMod val="50000"/>
                  <a:lumOff val="50000"/>
                </a:schemeClr>
              </a:solidFill>
              <a:latin typeface="Arial"/>
              <a:cs typeface="Arial"/>
            </a:endParaRPr>
          </a:p>
        </p:txBody>
      </p:sp>
      <p:sp>
        <p:nvSpPr>
          <p:cNvPr id="11" name="Content Placeholder 2"/>
          <p:cNvSpPr txBox="1">
            <a:spLocks/>
          </p:cNvSpPr>
          <p:nvPr/>
        </p:nvSpPr>
        <p:spPr>
          <a:xfrm>
            <a:off x="4216404" y="1590090"/>
            <a:ext cx="3776167"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zh-TW" altLang="en-US" sz="1200" dirty="0">
                <a:solidFill>
                  <a:srgbClr val="3BB0C9"/>
                </a:solidFill>
                <a:latin typeface="Arial"/>
                <a:cs typeface="Arial"/>
              </a:rPr>
              <a:t>見證範例</a:t>
            </a:r>
            <a:endParaRPr lang="en-US" sz="1200" dirty="0">
              <a:solidFill>
                <a:srgbClr val="3BB0C9"/>
              </a:solidFill>
              <a:latin typeface="Arial"/>
              <a:cs typeface="Arial"/>
            </a:endParaRPr>
          </a:p>
          <a:p>
            <a:pPr marL="0" indent="0">
              <a:lnSpc>
                <a:spcPts val="1800"/>
              </a:lnSpc>
              <a:buNone/>
            </a:pPr>
            <a:r>
              <a:rPr lang="zh-TW" altLang="en-US" sz="1400" dirty="0">
                <a:solidFill>
                  <a:schemeClr val="tx1">
                    <a:lumMod val="50000"/>
                    <a:lumOff val="50000"/>
                  </a:schemeClr>
                </a:solidFill>
                <a:latin typeface="Arial"/>
                <a:cs typeface="Arial"/>
              </a:rPr>
              <a:t>「</a:t>
            </a:r>
            <a:r>
              <a:rPr lang="en-US" sz="1400" dirty="0" err="1">
                <a:solidFill>
                  <a:srgbClr val="7F7F7F"/>
                </a:solidFill>
                <a:latin typeface="Arial"/>
                <a:cs typeface="Arial"/>
              </a:rPr>
              <a:t>ageLOC</a:t>
            </a:r>
            <a:r>
              <a:rPr lang="en-US" sz="1400" dirty="0">
                <a:solidFill>
                  <a:srgbClr val="7F7F7F"/>
                </a:solidFill>
                <a:latin typeface="Arial"/>
                <a:cs typeface="Arial"/>
              </a:rPr>
              <a:t> Me</a:t>
            </a:r>
            <a:r>
              <a:rPr lang="zh-TW" altLang="en-US" sz="1400" dirty="0">
                <a:solidFill>
                  <a:srgbClr val="7F7F7F"/>
                </a:solidFill>
                <a:latin typeface="Arial"/>
                <a:cs typeface="Arial"/>
              </a:rPr>
              <a:t>是很好的高科技產品，為像我這樣的人提供完美的護膚方法。我也很喜歡這個系統會</a:t>
            </a:r>
            <a:r>
              <a:rPr lang="en-US" altLang="zh-TW" sz="1400" dirty="0">
                <a:solidFill>
                  <a:srgbClr val="7F7F7F"/>
                </a:solidFill>
                <a:latin typeface="Arial"/>
                <a:cs typeface="Arial"/>
              </a:rPr>
              <a:t>『</a:t>
            </a:r>
            <a:r>
              <a:rPr lang="zh-TW" altLang="en-US" sz="1400" dirty="0">
                <a:solidFill>
                  <a:srgbClr val="7F7F7F"/>
                </a:solidFill>
                <a:latin typeface="Arial"/>
                <a:cs typeface="Arial"/>
              </a:rPr>
              <a:t>學習</a:t>
            </a:r>
            <a:r>
              <a:rPr lang="en-US" altLang="zh-TW" sz="1400" dirty="0">
                <a:solidFill>
                  <a:srgbClr val="7F7F7F"/>
                </a:solidFill>
                <a:latin typeface="Arial"/>
                <a:cs typeface="Arial"/>
              </a:rPr>
              <a:t>』</a:t>
            </a:r>
            <a:r>
              <a:rPr lang="zh-TW" altLang="en-US" sz="1400" dirty="0">
                <a:solidFill>
                  <a:srgbClr val="7F7F7F"/>
                </a:solidFill>
                <a:latin typeface="Arial"/>
                <a:cs typeface="Arial"/>
              </a:rPr>
              <a:t>我的護膚程序，還可以按照個人的喜好來選擇不同的模式。</a:t>
            </a:r>
            <a:r>
              <a:rPr lang="zh-TW" altLang="en-US" sz="1400" dirty="0">
                <a:solidFill>
                  <a:schemeClr val="tx1">
                    <a:lumMod val="50000"/>
                    <a:lumOff val="50000"/>
                  </a:schemeClr>
                </a:solidFill>
                <a:latin typeface="Arial"/>
                <a:cs typeface="Arial"/>
              </a:rPr>
              <a:t>」</a:t>
            </a:r>
            <a:endParaRPr lang="en-US" sz="1400" dirty="0">
              <a:solidFill>
                <a:schemeClr val="tx1">
                  <a:lumMod val="50000"/>
                  <a:lumOff val="50000"/>
                </a:schemeClr>
              </a:solidFill>
              <a:latin typeface="Arial"/>
              <a:cs typeface="Arial"/>
            </a:endParaRPr>
          </a:p>
          <a:p>
            <a:pPr marL="0" indent="0">
              <a:spcBef>
                <a:spcPts val="0"/>
              </a:spcBef>
              <a:buFont typeface="Arial"/>
              <a:buNone/>
            </a:pPr>
            <a:endParaRPr lang="en-US" sz="1400" dirty="0">
              <a:solidFill>
                <a:schemeClr val="tx1">
                  <a:lumMod val="50000"/>
                  <a:lumOff val="50000"/>
                </a:schemeClr>
              </a:solidFill>
              <a:latin typeface="Arial"/>
              <a:cs typeface="Arial"/>
            </a:endParaRPr>
          </a:p>
          <a:p>
            <a:pPr marL="0" indent="0">
              <a:spcBef>
                <a:spcPts val="0"/>
              </a:spcBef>
              <a:buFont typeface="Arial"/>
              <a:buNone/>
            </a:pPr>
            <a:r>
              <a:rPr lang="zh-TW" altLang="en-US" sz="1400" dirty="0">
                <a:solidFill>
                  <a:schemeClr val="tx1">
                    <a:lumMod val="50000"/>
                    <a:lumOff val="50000"/>
                  </a:schemeClr>
                </a:solidFill>
                <a:latin typeface="Arial"/>
                <a:cs typeface="Arial"/>
              </a:rPr>
              <a:t>準備您的個人見證</a:t>
            </a:r>
            <a:endParaRPr lang="en-US" sz="1400" dirty="0">
              <a:solidFill>
                <a:schemeClr val="tx1">
                  <a:lumMod val="50000"/>
                  <a:lumOff val="50000"/>
                </a:schemeClr>
              </a:solidFill>
              <a:latin typeface="Arial"/>
              <a:cs typeface="Arial"/>
            </a:endParaRPr>
          </a:p>
        </p:txBody>
      </p:sp>
      <p:cxnSp>
        <p:nvCxnSpPr>
          <p:cNvPr id="13" name="Straight Connector 12"/>
          <p:cNvCxnSpPr/>
          <p:nvPr/>
        </p:nvCxnSpPr>
        <p:spPr>
          <a:xfrm>
            <a:off x="555796" y="3644869"/>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55796" y="3937947"/>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55796" y="423102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87648" y="3743504"/>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7648" y="401704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287648" y="4309175"/>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8195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M15020008_185+white.jpg"/>
          <p:cNvPicPr>
            <a:picLocks noChangeAspect="1"/>
          </p:cNvPicPr>
          <p:nvPr/>
        </p:nvPicPr>
        <p:blipFill rotWithShape="1">
          <a:blip r:embed="rId2" cstate="print">
            <a:extLst>
              <a:ext uri="{28A0092B-C50C-407E-A947-70E740481C1C}">
                <a14:useLocalDpi xmlns:a14="http://schemas.microsoft.com/office/drawing/2010/main"/>
              </a:ext>
            </a:extLst>
          </a:blip>
          <a:srcRect l="-53771" t="-50145"/>
          <a:stretch/>
        </p:blipFill>
        <p:spPr>
          <a:xfrm>
            <a:off x="3901595" y="1149377"/>
            <a:ext cx="5257800" cy="3994123"/>
          </a:xfrm>
          <a:prstGeom prst="rect">
            <a:avLst/>
          </a:prstGeom>
        </p:spPr>
      </p:pic>
      <p:pic>
        <p:nvPicPr>
          <p:cNvPr id="2" name="Picture 1"/>
          <p:cNvPicPr>
            <a:picLocks noChangeAspect="1"/>
          </p:cNvPicPr>
          <p:nvPr/>
        </p:nvPicPr>
        <p:blipFill>
          <a:blip r:embed="rId3"/>
          <a:stretch>
            <a:fillRect/>
          </a:stretch>
        </p:blipFill>
        <p:spPr>
          <a:xfrm>
            <a:off x="-42022" y="-59766"/>
            <a:ext cx="325903" cy="5274235"/>
          </a:xfrm>
          <a:prstGeom prst="rect">
            <a:avLst/>
          </a:prstGeom>
        </p:spPr>
      </p:pic>
      <p:sp>
        <p:nvSpPr>
          <p:cNvPr id="3" name="Title 1"/>
          <p:cNvSpPr txBox="1">
            <a:spLocks/>
          </p:cNvSpPr>
          <p:nvPr/>
        </p:nvSpPr>
        <p:spPr>
          <a:xfrm rot="16200000">
            <a:off x="-1384685" y="1744179"/>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 </a:t>
            </a:r>
            <a:r>
              <a:rPr lang="zh-TW" altLang="en-US" sz="1300" dirty="0">
                <a:solidFill>
                  <a:schemeClr val="bg1"/>
                </a:solidFill>
                <a:latin typeface="Arial"/>
                <a:cs typeface="Arial"/>
              </a:rPr>
              <a:t>準備您的故事</a:t>
            </a:r>
            <a:endParaRPr lang="en-US" sz="1300" dirty="0">
              <a:solidFill>
                <a:schemeClr val="bg1"/>
              </a:solidFill>
              <a:latin typeface="Arial"/>
              <a:cs typeface="Arial"/>
            </a:endParaRPr>
          </a:p>
        </p:txBody>
      </p:sp>
      <p:sp>
        <p:nvSpPr>
          <p:cNvPr id="4"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zh-TW" altLang="en-US" sz="1200" dirty="0">
                <a:solidFill>
                  <a:srgbClr val="3BB0C9"/>
                </a:solidFill>
                <a:latin typeface="Arial"/>
                <a:cs typeface="Arial"/>
              </a:rPr>
              <a:t>個人時刻範例</a:t>
            </a:r>
            <a:endParaRPr lang="en-US" sz="1200" dirty="0">
              <a:solidFill>
                <a:srgbClr val="3BB0C9"/>
              </a:solidFill>
              <a:latin typeface="Arial"/>
              <a:cs typeface="Arial"/>
            </a:endParaRPr>
          </a:p>
          <a:p>
            <a:pPr marL="0" indent="0">
              <a:lnSpc>
                <a:spcPts val="1800"/>
              </a:lnSpc>
              <a:buNone/>
            </a:pPr>
            <a:r>
              <a:rPr lang="zh-TW" altLang="en-US" sz="1400" dirty="0">
                <a:solidFill>
                  <a:schemeClr val="tx1">
                    <a:lumMod val="50000"/>
                    <a:lumOff val="50000"/>
                  </a:schemeClr>
                </a:solidFill>
                <a:latin typeface="Arial"/>
                <a:cs typeface="Arial"/>
              </a:rPr>
              <a:t>「我常常要到瓶子擠不出任何產品的時候才發現我的護膚產品已經用完了。這樣隔天馬上就要去買保養品真的很不方便。」</a:t>
            </a:r>
            <a:endParaRPr lang="en-US" sz="1400" dirty="0">
              <a:solidFill>
                <a:srgbClr val="FF0000"/>
              </a:solidFill>
              <a:latin typeface="Arial"/>
              <a:cs typeface="Arial"/>
            </a:endParaRPr>
          </a:p>
          <a:p>
            <a:pPr marL="0" indent="0">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r>
              <a:rPr lang="zh-TW" altLang="en-US" sz="1400" dirty="0">
                <a:solidFill>
                  <a:schemeClr val="tx1">
                    <a:lumMod val="50000"/>
                    <a:lumOff val="50000"/>
                  </a:schemeClr>
                </a:solidFill>
                <a:latin typeface="Arial"/>
                <a:cs typeface="Arial"/>
              </a:rPr>
              <a:t>準備您的個人時刻</a:t>
            </a:r>
            <a:endParaRPr lang="en-US" sz="1400" dirty="0">
              <a:solidFill>
                <a:schemeClr val="tx1">
                  <a:lumMod val="50000"/>
                  <a:lumOff val="50000"/>
                </a:schemeClr>
              </a:solidFill>
              <a:latin typeface="Arial"/>
              <a:cs typeface="Arial"/>
            </a:endParaRPr>
          </a:p>
        </p:txBody>
      </p:sp>
      <p:sp>
        <p:nvSpPr>
          <p:cNvPr id="5"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a:solidFill>
                  <a:srgbClr val="1F365E"/>
                </a:solidFill>
                <a:latin typeface="Arial"/>
                <a:cs typeface="Arial"/>
              </a:rPr>
              <a:t>您的故事－產品的簡單和方便性</a:t>
            </a:r>
            <a:endParaRPr lang="en-US" sz="3200" dirty="0">
              <a:solidFill>
                <a:srgbClr val="1F365E"/>
              </a:solidFill>
              <a:latin typeface="Arial"/>
              <a:cs typeface="Arial"/>
            </a:endParaRPr>
          </a:p>
        </p:txBody>
      </p:sp>
      <p:sp>
        <p:nvSpPr>
          <p:cNvPr id="6" name="TextBox 5"/>
          <p:cNvSpPr txBox="1"/>
          <p:nvPr/>
        </p:nvSpPr>
        <p:spPr>
          <a:xfrm>
            <a:off x="494899" y="4541664"/>
            <a:ext cx="8255322" cy="646331"/>
          </a:xfrm>
          <a:prstGeom prst="rect">
            <a:avLst/>
          </a:prstGeom>
          <a:noFill/>
        </p:spPr>
        <p:txBody>
          <a:bodyPr wrap="square" rtlCol="0">
            <a:spAutoFit/>
          </a:bodyPr>
          <a:lstStyle/>
          <a:p>
            <a:r>
              <a:rPr lang="zh-TW" altLang="en-US" sz="900" dirty="0">
                <a:solidFill>
                  <a:schemeClr val="tx1">
                    <a:lumMod val="50000"/>
                    <a:lumOff val="50000"/>
                  </a:schemeClr>
                </a:solidFill>
              </a:rPr>
              <a:t>所有的行銷資料（包含產品聲明、見證、 社群網站貼文等）必須符合</a:t>
            </a:r>
            <a:r>
              <a:rPr lang="en-US" altLang="zh-TW" sz="900" dirty="0">
                <a:solidFill>
                  <a:schemeClr val="tx1">
                    <a:lumMod val="50000"/>
                    <a:lumOff val="50000"/>
                  </a:schemeClr>
                </a:solidFill>
              </a:rPr>
              <a:t>Nu</a:t>
            </a:r>
            <a:r>
              <a:rPr lang="zh-TW" altLang="en-US" sz="900" dirty="0">
                <a:solidFill>
                  <a:schemeClr val="tx1">
                    <a:lumMod val="50000"/>
                    <a:lumOff val="50000"/>
                  </a:schemeClr>
                </a:solidFill>
              </a:rPr>
              <a:t> </a:t>
            </a:r>
            <a:r>
              <a:rPr lang="en-US" altLang="zh-TW" sz="900" dirty="0">
                <a:solidFill>
                  <a:schemeClr val="tx1">
                    <a:lumMod val="50000"/>
                    <a:lumOff val="50000"/>
                  </a:schemeClr>
                </a:solidFill>
              </a:rPr>
              <a:t>Skin</a:t>
            </a:r>
            <a:r>
              <a:rPr lang="zh-TW" altLang="en-US" sz="900" dirty="0">
                <a:solidFill>
                  <a:schemeClr val="tx1">
                    <a:lumMod val="50000"/>
                    <a:lumOff val="50000"/>
                  </a:schemeClr>
                </a:solidFill>
              </a:rPr>
              <a:t>的政策與規定－</a:t>
            </a:r>
            <a:br>
              <a:rPr lang="en-US" sz="900" dirty="0">
                <a:solidFill>
                  <a:schemeClr val="tx1">
                    <a:lumMod val="50000"/>
                    <a:lumOff val="50000"/>
                  </a:schemeClr>
                </a:solidFill>
              </a:rPr>
            </a:br>
            <a:r>
              <a:rPr lang="zh-TW" altLang="en-US" sz="900" dirty="0">
                <a:solidFill>
                  <a:schemeClr val="tx1">
                    <a:lumMod val="50000"/>
                    <a:lumOff val="50000"/>
                  </a:schemeClr>
                </a:solidFill>
              </a:rPr>
              <a:t>請參閱</a:t>
            </a:r>
            <a:r>
              <a:rPr lang="en-US" altLang="zh-TW" sz="900" dirty="0">
                <a:solidFill>
                  <a:schemeClr val="tx1">
                    <a:lumMod val="50000"/>
                    <a:lumOff val="50000"/>
                  </a:schemeClr>
                </a:solidFill>
              </a:rPr>
              <a:t>Nu</a:t>
            </a:r>
            <a:r>
              <a:rPr lang="zh-TW" altLang="en-US" sz="900" dirty="0">
                <a:solidFill>
                  <a:schemeClr val="tx1">
                    <a:lumMod val="50000"/>
                    <a:lumOff val="50000"/>
                  </a:schemeClr>
                </a:solidFill>
              </a:rPr>
              <a:t> </a:t>
            </a:r>
            <a:r>
              <a:rPr lang="en-US" altLang="zh-TW" sz="900" dirty="0">
                <a:solidFill>
                  <a:schemeClr val="tx1">
                    <a:lumMod val="50000"/>
                    <a:lumOff val="50000"/>
                  </a:schemeClr>
                </a:solidFill>
              </a:rPr>
              <a:t>Skin</a:t>
            </a:r>
            <a:r>
              <a:rPr lang="zh-TW" altLang="en-US" sz="900" dirty="0">
                <a:solidFill>
                  <a:schemeClr val="tx1">
                    <a:lumMod val="50000"/>
                    <a:lumOff val="50000"/>
                  </a:schemeClr>
                </a:solidFill>
              </a:rPr>
              <a:t>產品分享指南：</a:t>
            </a:r>
            <a:r>
              <a:rPr lang="en-US" sz="900" u="sng" dirty="0">
                <a:solidFill>
                  <a:schemeClr val="tx1">
                    <a:lumMod val="50000"/>
                    <a:lumOff val="50000"/>
                  </a:schemeClr>
                </a:solidFill>
                <a:hlinkClick r:id="rId4"/>
              </a:rPr>
              <a:t>https://www.nuskin.com/content/nuskin/en_US/corporate/regulatory_corner.html</a:t>
            </a:r>
            <a:r>
              <a:rPr lang="en-US" sz="900" u="sng" dirty="0">
                <a:solidFill>
                  <a:schemeClr val="tx1">
                    <a:lumMod val="50000"/>
                    <a:lumOff val="50000"/>
                  </a:schemeClr>
                </a:solidFill>
              </a:rPr>
              <a:t> </a:t>
            </a:r>
            <a:br>
              <a:rPr lang="en-US" sz="900" u="sng" dirty="0">
                <a:solidFill>
                  <a:schemeClr val="tx1">
                    <a:lumMod val="50000"/>
                    <a:lumOff val="50000"/>
                  </a:schemeClr>
                </a:solidFill>
              </a:rPr>
            </a:br>
            <a:r>
              <a:rPr lang="zh-TW" altLang="en-US" sz="900" dirty="0">
                <a:solidFill>
                  <a:schemeClr val="tx1">
                    <a:lumMod val="50000"/>
                    <a:lumOff val="50000"/>
                  </a:schemeClr>
                </a:solidFill>
              </a:rPr>
              <a:t>以獲得如何適當創造您的個人故事的更多訊息。</a:t>
            </a:r>
            <a:r>
              <a:rPr lang="en-US" sz="900" dirty="0">
                <a:solidFill>
                  <a:schemeClr val="tx1">
                    <a:lumMod val="50000"/>
                    <a:lumOff val="50000"/>
                  </a:schemeClr>
                </a:solidFill>
              </a:rPr>
              <a:t> </a:t>
            </a:r>
            <a:endParaRPr lang="en-US" sz="900" dirty="0">
              <a:solidFill>
                <a:schemeClr val="tx1">
                  <a:lumMod val="50000"/>
                  <a:lumOff val="50000"/>
                </a:schemeClr>
              </a:solidFill>
              <a:latin typeface="Arial"/>
              <a:cs typeface="Arial"/>
            </a:endParaRPr>
          </a:p>
          <a:p>
            <a:r>
              <a:rPr lang="en-US" sz="900" dirty="0">
                <a:solidFill>
                  <a:schemeClr val="tx1">
                    <a:lumMod val="50000"/>
                    <a:lumOff val="50000"/>
                  </a:schemeClr>
                </a:solidFill>
              </a:rPr>
              <a:t> </a:t>
            </a:r>
            <a:endParaRPr lang="en-US" sz="900" u="sng" dirty="0">
              <a:solidFill>
                <a:schemeClr val="tx1">
                  <a:lumMod val="50000"/>
                  <a:lumOff val="50000"/>
                </a:schemeClr>
              </a:solidFill>
              <a:latin typeface="Arial"/>
              <a:cs typeface="Arial"/>
            </a:endParaRPr>
          </a:p>
        </p:txBody>
      </p:sp>
      <p:sp>
        <p:nvSpPr>
          <p:cNvPr id="7" name="Content Placeholder 2"/>
          <p:cNvSpPr txBox="1">
            <a:spLocks/>
          </p:cNvSpPr>
          <p:nvPr/>
        </p:nvSpPr>
        <p:spPr>
          <a:xfrm>
            <a:off x="4216404" y="1590090"/>
            <a:ext cx="3776167"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zh-TW" altLang="en-US" sz="1200" dirty="0">
                <a:solidFill>
                  <a:srgbClr val="3BB0C9"/>
                </a:solidFill>
                <a:latin typeface="Arial"/>
                <a:cs typeface="Arial"/>
              </a:rPr>
              <a:t>見證範例</a:t>
            </a:r>
            <a:endParaRPr lang="en-US" sz="1200" dirty="0">
              <a:solidFill>
                <a:srgbClr val="3BB0C9"/>
              </a:solidFill>
              <a:latin typeface="Arial"/>
              <a:cs typeface="Arial"/>
            </a:endParaRPr>
          </a:p>
          <a:p>
            <a:pPr marL="0" indent="0">
              <a:lnSpc>
                <a:spcPts val="1800"/>
              </a:lnSpc>
              <a:buNone/>
            </a:pPr>
            <a:r>
              <a:rPr lang="zh-TW" altLang="en-US" sz="1400" dirty="0">
                <a:solidFill>
                  <a:schemeClr val="tx1">
                    <a:lumMod val="50000"/>
                    <a:lumOff val="50000"/>
                  </a:schemeClr>
                </a:solidFill>
                <a:latin typeface="Arial"/>
                <a:cs typeface="Arial"/>
              </a:rPr>
              <a:t>「用了</a:t>
            </a:r>
            <a:r>
              <a:rPr lang="en-US" altLang="zh-TW"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ageLOC</a:t>
            </a:r>
            <a:r>
              <a:rPr lang="en-US" sz="1400" dirty="0">
                <a:solidFill>
                  <a:schemeClr val="tx1">
                    <a:lumMod val="50000"/>
                    <a:lumOff val="50000"/>
                  </a:schemeClr>
                </a:solidFill>
                <a:latin typeface="Arial"/>
                <a:cs typeface="Arial"/>
              </a:rPr>
              <a:t> Me</a:t>
            </a:r>
            <a:r>
              <a:rPr lang="zh-TW" altLang="en-US" sz="1400" dirty="0">
                <a:solidFill>
                  <a:schemeClr val="tx1">
                    <a:lumMod val="50000"/>
                    <a:lumOff val="50000"/>
                  </a:schemeClr>
                </a:solidFill>
                <a:latin typeface="Arial"/>
                <a:cs typeface="Arial"/>
              </a:rPr>
              <a:t>，每個月補充產品匣定時自動寄來，系統也會持續追蹤劑量，所以我不再需要擔心會突然沒有產品。</a:t>
            </a:r>
            <a:r>
              <a:rPr lang="en-US" sz="1400" dirty="0" err="1">
                <a:solidFill>
                  <a:schemeClr val="tx1">
                    <a:lumMod val="50000"/>
                    <a:lumOff val="50000"/>
                  </a:schemeClr>
                </a:solidFill>
                <a:latin typeface="Arial"/>
                <a:cs typeface="Arial"/>
              </a:rPr>
              <a:t>ageLOC</a:t>
            </a:r>
            <a:r>
              <a:rPr lang="en-US" sz="1400" dirty="0">
                <a:solidFill>
                  <a:schemeClr val="tx1">
                    <a:lumMod val="50000"/>
                    <a:lumOff val="50000"/>
                  </a:schemeClr>
                </a:solidFill>
                <a:latin typeface="Arial"/>
                <a:cs typeface="Arial"/>
              </a:rPr>
              <a:t> Me</a:t>
            </a:r>
            <a:r>
              <a:rPr lang="zh-TW" altLang="en-US" sz="1400" dirty="0">
                <a:solidFill>
                  <a:schemeClr val="tx1">
                    <a:lumMod val="50000"/>
                    <a:lumOff val="50000"/>
                  </a:schemeClr>
                </a:solidFill>
                <a:latin typeface="Arial"/>
                <a:cs typeface="Arial"/>
              </a:rPr>
              <a:t>每次出來的劑量固定，使用簡單。</a:t>
            </a:r>
            <a:r>
              <a:rPr lang="en-US" sz="1400" dirty="0">
                <a:solidFill>
                  <a:schemeClr val="tx1">
                    <a:lumMod val="50000"/>
                    <a:lumOff val="50000"/>
                  </a:schemeClr>
                </a:solidFill>
                <a:latin typeface="Arial"/>
                <a:cs typeface="Arial"/>
              </a:rPr>
              <a:t> </a:t>
            </a:r>
            <a:r>
              <a:rPr lang="zh-TW" altLang="en-US" sz="1400" dirty="0">
                <a:solidFill>
                  <a:schemeClr val="tx1">
                    <a:lumMod val="50000"/>
                    <a:lumOff val="50000"/>
                  </a:schemeClr>
                </a:solidFill>
                <a:latin typeface="Arial"/>
                <a:cs typeface="Arial"/>
              </a:rPr>
              <a:t>」</a:t>
            </a:r>
            <a:endParaRPr lang="en-US" sz="1400" dirty="0">
              <a:solidFill>
                <a:srgbClr val="FF0000"/>
              </a:solidFill>
              <a:latin typeface="Arial"/>
              <a:cs typeface="Arial"/>
            </a:endParaRPr>
          </a:p>
          <a:p>
            <a:pPr marL="0" indent="0">
              <a:lnSpc>
                <a:spcPts val="1800"/>
              </a:lnSpc>
              <a:buNone/>
            </a:pPr>
            <a:endParaRPr lang="en-US" sz="1400" dirty="0">
              <a:solidFill>
                <a:schemeClr val="tx1">
                  <a:lumMod val="50000"/>
                  <a:lumOff val="50000"/>
                </a:schemeClr>
              </a:solidFill>
              <a:latin typeface="Arial"/>
              <a:cs typeface="Arial"/>
            </a:endParaRPr>
          </a:p>
          <a:p>
            <a:pPr marL="0" indent="0">
              <a:spcBef>
                <a:spcPts val="0"/>
              </a:spcBef>
              <a:buFont typeface="Arial"/>
              <a:buNone/>
            </a:pPr>
            <a:endParaRPr lang="en-US" sz="1400" dirty="0">
              <a:solidFill>
                <a:schemeClr val="tx1">
                  <a:lumMod val="50000"/>
                  <a:lumOff val="50000"/>
                </a:schemeClr>
              </a:solidFill>
              <a:latin typeface="Arial"/>
              <a:cs typeface="Arial"/>
            </a:endParaRPr>
          </a:p>
          <a:p>
            <a:pPr marL="0" indent="0">
              <a:spcBef>
                <a:spcPts val="0"/>
              </a:spcBef>
              <a:buFont typeface="Arial"/>
              <a:buNone/>
            </a:pPr>
            <a:r>
              <a:rPr lang="zh-TW" altLang="en-US" sz="1400" dirty="0">
                <a:solidFill>
                  <a:schemeClr val="tx1">
                    <a:lumMod val="50000"/>
                    <a:lumOff val="50000"/>
                  </a:schemeClr>
                </a:solidFill>
                <a:latin typeface="Arial"/>
                <a:cs typeface="Arial"/>
              </a:rPr>
              <a:t>準備您的個人見證</a:t>
            </a:r>
            <a:endParaRPr lang="en-US" sz="1400" dirty="0">
              <a:solidFill>
                <a:schemeClr val="tx1">
                  <a:lumMod val="50000"/>
                  <a:lumOff val="50000"/>
                </a:schemeClr>
              </a:solidFill>
              <a:latin typeface="Arial"/>
              <a:cs typeface="Arial"/>
            </a:endParaRPr>
          </a:p>
          <a:p>
            <a:pPr marL="0" indent="0">
              <a:spcBef>
                <a:spcPts val="0"/>
              </a:spcBef>
              <a:buFont typeface="Arial"/>
              <a:buNone/>
            </a:pPr>
            <a:endParaRPr lang="en-US" sz="1400" dirty="0">
              <a:solidFill>
                <a:schemeClr val="tx1">
                  <a:lumMod val="50000"/>
                  <a:lumOff val="50000"/>
                </a:schemeClr>
              </a:solidFill>
              <a:latin typeface="Arial"/>
              <a:cs typeface="Arial"/>
            </a:endParaRPr>
          </a:p>
        </p:txBody>
      </p:sp>
      <p:cxnSp>
        <p:nvCxnSpPr>
          <p:cNvPr id="8" name="Straight Connector 7"/>
          <p:cNvCxnSpPr/>
          <p:nvPr/>
        </p:nvCxnSpPr>
        <p:spPr>
          <a:xfrm>
            <a:off x="555796" y="3644869"/>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55796" y="3937947"/>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55796" y="423102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287648" y="3923567"/>
            <a:ext cx="277037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87648" y="4197106"/>
            <a:ext cx="2900552"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287648" y="4489238"/>
            <a:ext cx="302437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3751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930250Background_048_Blue_NSERUM3.jpg"/>
          <p:cNvPicPr>
            <a:picLocks noChangeAspect="1"/>
          </p:cNvPicPr>
          <p:nvPr/>
        </p:nvPicPr>
        <p:blipFill rotWithShape="1">
          <a:blip r:embed="rId2" cstate="print">
            <a:extLst>
              <a:ext uri="{28A0092B-C50C-407E-A947-70E740481C1C}">
                <a14:useLocalDpi xmlns:a14="http://schemas.microsoft.com/office/drawing/2010/main"/>
              </a:ext>
            </a:extLst>
          </a:blip>
          <a:srcRect r="-752"/>
          <a:stretch/>
        </p:blipFill>
        <p:spPr>
          <a:xfrm>
            <a:off x="0" y="0"/>
            <a:ext cx="9212716" cy="5212206"/>
          </a:xfrm>
          <a:prstGeom prst="rect">
            <a:avLst/>
          </a:prstGeom>
        </p:spPr>
      </p:pic>
      <p:sp>
        <p:nvSpPr>
          <p:cNvPr id="5" name="Title 1"/>
          <p:cNvSpPr txBox="1">
            <a:spLocks/>
          </p:cNvSpPr>
          <p:nvPr/>
        </p:nvSpPr>
        <p:spPr>
          <a:xfrm>
            <a:off x="438158" y="2097088"/>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5000" dirty="0">
                <a:solidFill>
                  <a:schemeClr val="bg1"/>
                </a:solidFill>
                <a:latin typeface="Arial"/>
                <a:cs typeface="Arial"/>
              </a:rPr>
              <a:t>分享：技巧和主意</a:t>
            </a:r>
            <a:endParaRPr lang="en-US" sz="5000" dirty="0">
              <a:solidFill>
                <a:schemeClr val="bg1"/>
              </a:solidFill>
              <a:latin typeface="Arial"/>
              <a:cs typeface="Arial"/>
            </a:endParaRPr>
          </a:p>
        </p:txBody>
      </p:sp>
      <p:pic>
        <p:nvPicPr>
          <p:cNvPr id="7" name="Picture 6"/>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1113960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021" y="-59766"/>
            <a:ext cx="325902" cy="5290926"/>
          </a:xfrm>
          <a:prstGeom prst="rect">
            <a:avLst/>
          </a:prstGeom>
        </p:spPr>
      </p:pic>
      <p:sp>
        <p:nvSpPr>
          <p:cNvPr id="5"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分享：技巧和主意</a:t>
            </a:r>
            <a:endParaRPr lang="en-US" sz="1300" dirty="0">
              <a:solidFill>
                <a:schemeClr val="bg1"/>
              </a:solidFill>
              <a:latin typeface="Arial"/>
              <a:cs typeface="Arial"/>
            </a:endParaRPr>
          </a:p>
        </p:txBody>
      </p:sp>
      <p:sp>
        <p:nvSpPr>
          <p:cNvPr id="7" name="Content Placeholder 2"/>
          <p:cNvSpPr>
            <a:spLocks noGrp="1"/>
          </p:cNvSpPr>
          <p:nvPr>
            <p:ph idx="1"/>
          </p:nvPr>
        </p:nvSpPr>
        <p:spPr>
          <a:xfrm>
            <a:off x="472722" y="822527"/>
            <a:ext cx="8328378" cy="4240256"/>
          </a:xfrm>
        </p:spPr>
        <p:txBody>
          <a:bodyPr>
            <a:noAutofit/>
          </a:bodyPr>
          <a:lstStyle/>
          <a:p>
            <a:pPr marL="0" indent="0">
              <a:buNone/>
            </a:pPr>
            <a:r>
              <a:rPr lang="zh-TW" altLang="en-US" sz="1800" dirty="0">
                <a:solidFill>
                  <a:srgbClr val="8293CB"/>
                </a:solidFill>
                <a:latin typeface="Arial"/>
              </a:rPr>
              <a:t>現在您已完成了個人故事和見證，您可以更容易、更自然的與別人分享您的經驗。</a:t>
            </a:r>
            <a:endParaRPr lang="en-US" altLang="zh-TW" sz="1800" dirty="0">
              <a:solidFill>
                <a:srgbClr val="8293CB"/>
              </a:solidFill>
              <a:latin typeface="Arial"/>
            </a:endParaRPr>
          </a:p>
          <a:p>
            <a:pPr marL="0" indent="0">
              <a:buNone/>
            </a:pPr>
            <a:endParaRPr lang="en-US" sz="1800" dirty="0">
              <a:solidFill>
                <a:schemeClr val="tx1">
                  <a:lumMod val="50000"/>
                  <a:lumOff val="50000"/>
                </a:schemeClr>
              </a:solidFill>
              <a:latin typeface="Arial"/>
            </a:endParaRPr>
          </a:p>
          <a:p>
            <a:pPr marL="0" indent="0">
              <a:buNone/>
            </a:pPr>
            <a:r>
              <a:rPr lang="zh-TW" altLang="en-US" sz="1200" dirty="0">
                <a:solidFill>
                  <a:schemeClr val="tx1">
                    <a:lumMod val="50000"/>
                    <a:lumOff val="50000"/>
                  </a:schemeClr>
                </a:solidFill>
                <a:latin typeface="Arial"/>
                <a:cs typeface="Arial"/>
              </a:rPr>
              <a:t>開始對話的機會：</a:t>
            </a:r>
            <a:endParaRPr lang="en-US" altLang="zh-TW" sz="1200" dirty="0">
              <a:solidFill>
                <a:schemeClr val="tx1">
                  <a:lumMod val="50000"/>
                  <a:lumOff val="50000"/>
                </a:schemeClr>
              </a:solidFill>
              <a:latin typeface="Arial"/>
              <a:cs typeface="Arial"/>
            </a:endParaRPr>
          </a:p>
          <a:p>
            <a:pPr marL="0" indent="0">
              <a:buNone/>
            </a:pPr>
            <a:r>
              <a:rPr lang="zh-TW" altLang="en-US" sz="1400" dirty="0">
                <a:solidFill>
                  <a:srgbClr val="8293CB"/>
                </a:solidFill>
                <a:latin typeface="Arial"/>
                <a:cs typeface="Arial"/>
              </a:rPr>
              <a:t>在別人稱讚或問您問題的時候</a:t>
            </a:r>
            <a:endParaRPr lang="en-US" sz="1400" dirty="0">
              <a:solidFill>
                <a:srgbClr val="8293CB"/>
              </a:solidFill>
              <a:latin typeface="Arial"/>
              <a:cs typeface="Arial"/>
            </a:endParaRPr>
          </a:p>
          <a:p>
            <a:pPr lvl="1"/>
            <a:r>
              <a:rPr lang="zh-TW" altLang="en-US" sz="1400" dirty="0">
                <a:solidFill>
                  <a:schemeClr val="tx1">
                    <a:lumMod val="50000"/>
                    <a:lumOff val="50000"/>
                  </a:schemeClr>
                </a:solidFill>
                <a:latin typeface="Arial"/>
                <a:cs typeface="Arial"/>
              </a:rPr>
              <a:t>你看起來氣色真好。你有做什麼特別的保養嗎？</a:t>
            </a:r>
            <a:endParaRPr lang="en-US" sz="1400" dirty="0">
              <a:solidFill>
                <a:schemeClr val="tx1">
                  <a:lumMod val="50000"/>
                  <a:lumOff val="50000"/>
                </a:schemeClr>
              </a:solidFill>
              <a:latin typeface="Arial"/>
              <a:cs typeface="Arial"/>
            </a:endParaRPr>
          </a:p>
          <a:p>
            <a:pPr marL="914400" lvl="2" indent="0">
              <a:buNone/>
            </a:pPr>
            <a:r>
              <a:rPr lang="zh-TW" altLang="en-US" sz="1400" dirty="0">
                <a:solidFill>
                  <a:schemeClr val="tx1">
                    <a:lumMod val="50000"/>
                    <a:lumOff val="50000"/>
                  </a:schemeClr>
                </a:solidFill>
                <a:latin typeface="Arial"/>
                <a:cs typeface="Arial"/>
              </a:rPr>
              <a:t>有啊。我以前因為很忙所以常常沒有固定使用保養品，後來我開始用</a:t>
            </a:r>
            <a:r>
              <a:rPr lang="en-US" altLang="zh-TW" sz="1400" dirty="0">
                <a:solidFill>
                  <a:schemeClr val="tx1">
                    <a:lumMod val="50000"/>
                    <a:lumOff val="50000"/>
                  </a:schemeClr>
                </a:solidFill>
                <a:latin typeface="Arial"/>
                <a:cs typeface="Arial"/>
              </a:rPr>
              <a:t>…</a:t>
            </a:r>
          </a:p>
          <a:p>
            <a:pPr marL="914400" lvl="2" indent="0">
              <a:buNone/>
            </a:pPr>
            <a:r>
              <a:rPr lang="zh-TW" altLang="en-US" sz="1400" dirty="0">
                <a:solidFill>
                  <a:schemeClr val="tx1">
                    <a:lumMod val="50000"/>
                    <a:lumOff val="50000"/>
                  </a:schemeClr>
                </a:solidFill>
                <a:latin typeface="Arial"/>
                <a:cs typeface="Arial"/>
              </a:rPr>
              <a:t>我在你的浴室看到一個新的東西。那是什麼？</a:t>
            </a:r>
            <a:endParaRPr lang="en-US" sz="1400" dirty="0">
              <a:solidFill>
                <a:schemeClr val="tx1">
                  <a:lumMod val="50000"/>
                  <a:lumOff val="50000"/>
                </a:schemeClr>
              </a:solidFill>
              <a:latin typeface="Arial"/>
              <a:cs typeface="Arial"/>
            </a:endParaRPr>
          </a:p>
          <a:p>
            <a:pPr marL="914400" lvl="2" indent="0">
              <a:buNone/>
            </a:pPr>
            <a:r>
              <a:rPr lang="zh-TW" altLang="en-US" sz="1400" dirty="0">
                <a:solidFill>
                  <a:schemeClr val="tx1">
                    <a:lumMod val="50000"/>
                    <a:lumOff val="50000"/>
                  </a:schemeClr>
                </a:solidFill>
                <a:latin typeface="Arial"/>
                <a:cs typeface="Arial"/>
              </a:rPr>
              <a:t>我知道你跟我一樣喜歡最新科技產品。這個是獨家的高科技抗老化護膚產品，我一定要讓你看看。</a:t>
            </a:r>
            <a:endParaRPr lang="en-US" sz="1400" dirty="0">
              <a:solidFill>
                <a:schemeClr val="tx1">
                  <a:lumMod val="50000"/>
                  <a:lumOff val="50000"/>
                </a:schemeClr>
              </a:solidFill>
              <a:latin typeface="Arial"/>
              <a:cs typeface="Arial"/>
            </a:endParaRPr>
          </a:p>
          <a:p>
            <a:pPr lvl="2"/>
            <a:endParaRPr lang="en-US" sz="1400" dirty="0">
              <a:solidFill>
                <a:schemeClr val="tx1">
                  <a:lumMod val="50000"/>
                  <a:lumOff val="50000"/>
                </a:schemeClr>
              </a:solidFill>
              <a:latin typeface="Arial"/>
            </a:endParaRPr>
          </a:p>
          <a:p>
            <a:pPr marL="0" indent="0">
              <a:buNone/>
            </a:pPr>
            <a:r>
              <a:rPr lang="zh-TW" altLang="en-US" sz="1400" dirty="0">
                <a:solidFill>
                  <a:srgbClr val="8293CB"/>
                </a:solidFill>
                <a:latin typeface="Arial"/>
                <a:cs typeface="Arial"/>
              </a:rPr>
              <a:t>問問題</a:t>
            </a:r>
            <a:endParaRPr lang="en-US" sz="1400" dirty="0">
              <a:solidFill>
                <a:srgbClr val="8293CB"/>
              </a:solidFill>
              <a:latin typeface="Arial"/>
              <a:cs typeface="Arial"/>
            </a:endParaRPr>
          </a:p>
          <a:p>
            <a:pPr lvl="1"/>
            <a:r>
              <a:rPr lang="zh-TW" altLang="en-US" sz="1400" dirty="0">
                <a:solidFill>
                  <a:schemeClr val="tx1">
                    <a:lumMod val="50000"/>
                    <a:lumOff val="50000"/>
                  </a:schemeClr>
                </a:solidFill>
                <a:latin typeface="Arial"/>
                <a:cs typeface="Arial"/>
              </a:rPr>
              <a:t>你覺得我看起來有什麼不同嗎？</a:t>
            </a:r>
            <a:endParaRPr lang="en-US" sz="1400" dirty="0">
              <a:solidFill>
                <a:schemeClr val="tx1">
                  <a:lumMod val="50000"/>
                  <a:lumOff val="50000"/>
                </a:schemeClr>
              </a:solidFill>
              <a:latin typeface="Arial"/>
              <a:cs typeface="Arial"/>
            </a:endParaRPr>
          </a:p>
          <a:p>
            <a:pPr marL="914400" lvl="2" indent="0">
              <a:buNone/>
            </a:pPr>
            <a:r>
              <a:rPr lang="zh-TW" altLang="en-US" sz="1400" dirty="0">
                <a:solidFill>
                  <a:schemeClr val="tx1">
                    <a:lumMod val="50000"/>
                    <a:lumOff val="50000"/>
                  </a:schemeClr>
                </a:solidFill>
                <a:latin typeface="Arial"/>
                <a:cs typeface="Arial"/>
              </a:rPr>
              <a:t>我很想跟你分享我用新的個人化護膚產品的結果。</a:t>
            </a:r>
            <a:endParaRPr lang="en-US" sz="1400" dirty="0">
              <a:solidFill>
                <a:schemeClr val="tx1">
                  <a:lumMod val="50000"/>
                  <a:lumOff val="50000"/>
                </a:schemeClr>
              </a:solidFill>
              <a:latin typeface="Arial"/>
              <a:cs typeface="Arial"/>
            </a:endParaRPr>
          </a:p>
          <a:p>
            <a:pPr lvl="1"/>
            <a:endParaRPr lang="en-US" sz="2000" dirty="0">
              <a:solidFill>
                <a:schemeClr val="tx1">
                  <a:lumMod val="50000"/>
                  <a:lumOff val="50000"/>
                </a:schemeClr>
              </a:solidFill>
              <a:latin typeface="Arial"/>
              <a:cs typeface="Arial"/>
            </a:endParaRPr>
          </a:p>
          <a:p>
            <a:endParaRPr lang="en-US" sz="2400" dirty="0">
              <a:solidFill>
                <a:schemeClr val="tx1">
                  <a:lumMod val="50000"/>
                  <a:lumOff val="50000"/>
                </a:schemeClr>
              </a:solidFill>
              <a:latin typeface="Arial"/>
            </a:endParaRPr>
          </a:p>
          <a:p>
            <a:pPr marL="0" indent="-228600">
              <a:spcBef>
                <a:spcPts val="0"/>
              </a:spcBef>
              <a:buClr>
                <a:srgbClr val="3BB0C9"/>
              </a:buClr>
              <a:buSzPct val="50000"/>
              <a:buFont typeface="Wingdings" charset="2"/>
              <a:buChar char=""/>
            </a:pPr>
            <a:endParaRPr lang="en-US" sz="1600" dirty="0">
              <a:solidFill>
                <a:schemeClr val="tx1">
                  <a:lumMod val="50000"/>
                  <a:lumOff val="50000"/>
                </a:schemeClr>
              </a:solidFill>
              <a:latin typeface="Arial"/>
              <a:cs typeface="Arial"/>
            </a:endParaRPr>
          </a:p>
          <a:p>
            <a:pPr marL="0" indent="-228600">
              <a:spcBef>
                <a:spcPts val="0"/>
              </a:spcBef>
              <a:buClr>
                <a:srgbClr val="3BB0C9"/>
              </a:buClr>
              <a:buSzPct val="50000"/>
              <a:buFont typeface="Wingdings" charset="2"/>
              <a:buChar char=""/>
            </a:pPr>
            <a:endParaRPr lang="en-US" sz="1600" dirty="0">
              <a:solidFill>
                <a:schemeClr val="tx1">
                  <a:lumMod val="50000"/>
                  <a:lumOff val="50000"/>
                </a:schemeClr>
              </a:solidFill>
              <a:latin typeface="Arial"/>
              <a:cs typeface="Arial"/>
            </a:endParaRPr>
          </a:p>
        </p:txBody>
      </p:sp>
      <p:sp>
        <p:nvSpPr>
          <p:cNvPr id="8" name="Title 1"/>
          <p:cNvSpPr txBox="1">
            <a:spLocks/>
          </p:cNvSpPr>
          <p:nvPr/>
        </p:nvSpPr>
        <p:spPr>
          <a:xfrm>
            <a:off x="423332" y="90362"/>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2800" dirty="0">
                <a:solidFill>
                  <a:srgbClr val="8293CB"/>
                </a:solidFill>
                <a:latin typeface="Arial"/>
                <a:cs typeface="Arial"/>
              </a:rPr>
              <a:t>如何開始介紹產品的對話</a:t>
            </a:r>
            <a:endParaRPr lang="en-US" sz="2800" dirty="0">
              <a:solidFill>
                <a:srgbClr val="8293CB"/>
              </a:solidFill>
              <a:latin typeface="Arial"/>
              <a:cs typeface="Arial"/>
            </a:endParaRPr>
          </a:p>
        </p:txBody>
      </p:sp>
    </p:spTree>
    <p:extLst>
      <p:ext uri="{BB962C8B-B14F-4D97-AF65-F5344CB8AC3E}">
        <p14:creationId xmlns:p14="http://schemas.microsoft.com/office/powerpoint/2010/main" val="373832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338" y="-45753"/>
            <a:ext cx="9306676" cy="5235006"/>
          </a:xfrm>
          <a:prstGeom prst="rect">
            <a:avLst/>
          </a:prstGeom>
        </p:spPr>
      </p:pic>
      <p:sp>
        <p:nvSpPr>
          <p:cNvPr id="3" name="TextBox 2"/>
          <p:cNvSpPr txBox="1"/>
          <p:nvPr/>
        </p:nvSpPr>
        <p:spPr>
          <a:xfrm>
            <a:off x="10988543" y="3568959"/>
            <a:ext cx="184666" cy="369332"/>
          </a:xfrm>
          <a:prstGeom prst="rect">
            <a:avLst/>
          </a:prstGeom>
          <a:noFill/>
        </p:spPr>
        <p:txBody>
          <a:bodyPr wrap="none" rtlCol="0">
            <a:spAutoFit/>
          </a:bodyPr>
          <a:lstStyle/>
          <a:p>
            <a:endParaRPr lang="en-US" dirty="0"/>
          </a:p>
        </p:txBody>
      </p:sp>
      <p:sp>
        <p:nvSpPr>
          <p:cNvPr id="4" name="Title 1"/>
          <p:cNvSpPr txBox="1">
            <a:spLocks/>
          </p:cNvSpPr>
          <p:nvPr/>
        </p:nvSpPr>
        <p:spPr>
          <a:xfrm>
            <a:off x="438159" y="1951869"/>
            <a:ext cx="8031990"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5000" dirty="0">
                <a:solidFill>
                  <a:schemeClr val="bg1"/>
                </a:solidFill>
                <a:latin typeface="Arial"/>
                <a:cs typeface="Arial"/>
              </a:rPr>
              <a:t>體驗</a:t>
            </a:r>
            <a:endParaRPr lang="en-US" sz="5000" dirty="0">
              <a:solidFill>
                <a:schemeClr val="bg1"/>
              </a:solidFill>
              <a:latin typeface="Arial"/>
              <a:cs typeface="Arial"/>
            </a:endParaRPr>
          </a:p>
        </p:txBody>
      </p:sp>
      <p:pic>
        <p:nvPicPr>
          <p:cNvPr id="5" name="Picture 4"/>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4030852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021" y="-59767"/>
            <a:ext cx="325902" cy="5309879"/>
          </a:xfrm>
          <a:prstGeom prst="rect">
            <a:avLst/>
          </a:prstGeom>
        </p:spPr>
      </p:pic>
      <p:sp>
        <p:nvSpPr>
          <p:cNvPr id="5"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分享：技巧和主意</a:t>
            </a:r>
            <a:endParaRPr lang="en-US" sz="1300" dirty="0">
              <a:solidFill>
                <a:schemeClr val="bg1"/>
              </a:solidFill>
              <a:latin typeface="Arial"/>
              <a:cs typeface="Arial"/>
            </a:endParaRPr>
          </a:p>
        </p:txBody>
      </p:sp>
      <p:sp>
        <p:nvSpPr>
          <p:cNvPr id="6" name="Content Placeholder 2"/>
          <p:cNvSpPr>
            <a:spLocks noGrp="1"/>
          </p:cNvSpPr>
          <p:nvPr>
            <p:ph idx="1"/>
          </p:nvPr>
        </p:nvSpPr>
        <p:spPr>
          <a:xfrm>
            <a:off x="525637" y="947790"/>
            <a:ext cx="8371418" cy="4406567"/>
          </a:xfrm>
        </p:spPr>
        <p:txBody>
          <a:bodyPr>
            <a:normAutofit/>
          </a:bodyPr>
          <a:lstStyle/>
          <a:p>
            <a:pPr marL="0" indent="0">
              <a:lnSpc>
                <a:spcPct val="130000"/>
              </a:lnSpc>
              <a:spcBef>
                <a:spcPts val="0"/>
              </a:spcBef>
              <a:buClr>
                <a:srgbClr val="3BB0C9"/>
              </a:buClr>
              <a:buSzPct val="50000"/>
              <a:buNone/>
            </a:pPr>
            <a:br>
              <a:rPr lang="en-US" altLang="zh-TW" sz="1600" dirty="0">
                <a:solidFill>
                  <a:srgbClr val="8293CB"/>
                </a:solidFill>
                <a:latin typeface="Arial"/>
                <a:cs typeface="Arial"/>
              </a:rPr>
            </a:br>
            <a:r>
              <a:rPr lang="zh-TW" altLang="en-US" sz="1600" dirty="0">
                <a:solidFill>
                  <a:srgbClr val="8293CB"/>
                </a:solidFill>
                <a:latin typeface="Arial"/>
                <a:cs typeface="Arial"/>
              </a:rPr>
              <a:t>由以下選項中選擇，在</a:t>
            </a:r>
            <a:r>
              <a:rPr lang="en-US" altLang="zh-TW" sz="1600" dirty="0">
                <a:solidFill>
                  <a:srgbClr val="8293CB"/>
                </a:solidFill>
                <a:latin typeface="Arial"/>
                <a:cs typeface="Arial"/>
              </a:rPr>
              <a:t>Facebook</a:t>
            </a:r>
            <a:r>
              <a:rPr lang="zh-TW" altLang="en-US" sz="1600" dirty="0">
                <a:solidFill>
                  <a:srgbClr val="8293CB"/>
                </a:solidFill>
                <a:latin typeface="Arial"/>
                <a:cs typeface="Arial"/>
              </a:rPr>
              <a:t>或</a:t>
            </a:r>
            <a:r>
              <a:rPr lang="en-US" altLang="zh-TW" sz="1600" dirty="0" err="1">
                <a:solidFill>
                  <a:srgbClr val="8293CB"/>
                </a:solidFill>
                <a:latin typeface="Arial"/>
                <a:cs typeface="Arial"/>
              </a:rPr>
              <a:t>Instagram</a:t>
            </a:r>
            <a:r>
              <a:rPr lang="zh-TW" altLang="en-US" sz="1600" dirty="0">
                <a:solidFill>
                  <a:srgbClr val="8293CB"/>
                </a:solidFill>
                <a:latin typeface="Arial"/>
                <a:cs typeface="Arial"/>
              </a:rPr>
              <a:t>張貼一張您的</a:t>
            </a:r>
            <a:r>
              <a:rPr lang="en-US" altLang="zh-TW" sz="1600" dirty="0" err="1">
                <a:solidFill>
                  <a:srgbClr val="8293CB"/>
                </a:solidFill>
                <a:latin typeface="Arial"/>
                <a:cs typeface="Arial"/>
              </a:rPr>
              <a:t>ageLOC</a:t>
            </a:r>
            <a:r>
              <a:rPr lang="en-US" altLang="zh-TW" sz="1600" dirty="0">
                <a:solidFill>
                  <a:srgbClr val="8293CB"/>
                </a:solidFill>
                <a:latin typeface="Arial"/>
                <a:cs typeface="Arial"/>
              </a:rPr>
              <a:t> ME</a:t>
            </a:r>
            <a:r>
              <a:rPr lang="zh-TW" altLang="en-US" sz="1600" dirty="0">
                <a:solidFill>
                  <a:srgbClr val="8293CB"/>
                </a:solidFill>
                <a:latin typeface="Arial"/>
                <a:cs typeface="Arial"/>
              </a:rPr>
              <a:t>產品照片。</a:t>
            </a:r>
            <a:br>
              <a:rPr lang="en-US" altLang="zh-TW" sz="1600" dirty="0">
                <a:solidFill>
                  <a:srgbClr val="8293CB"/>
                </a:solidFill>
                <a:latin typeface="Arial"/>
                <a:cs typeface="Arial"/>
              </a:rPr>
            </a:br>
            <a:r>
              <a:rPr lang="zh-TW" altLang="en-US" sz="1400" dirty="0">
                <a:solidFill>
                  <a:schemeClr val="tx1">
                    <a:lumMod val="50000"/>
                    <a:lumOff val="50000"/>
                  </a:schemeClr>
                </a:solidFill>
                <a:latin typeface="Arial"/>
                <a:cs typeface="Arial"/>
              </a:rPr>
              <a:t>分享您的個人時刻、及見證其中一項產品訊息要點。</a:t>
            </a:r>
            <a:endParaRPr lang="en-US" sz="1400" dirty="0">
              <a:solidFill>
                <a:schemeClr val="tx1">
                  <a:lumMod val="50000"/>
                  <a:lumOff val="50000"/>
                </a:schemeClr>
              </a:solidFill>
              <a:latin typeface="Arial"/>
              <a:cs typeface="Arial"/>
            </a:endParaRPr>
          </a:p>
          <a:p>
            <a:pPr marL="0" lvl="1" indent="0">
              <a:lnSpc>
                <a:spcPct val="130000"/>
              </a:lnSpc>
              <a:spcBef>
                <a:spcPts val="0"/>
              </a:spcBef>
              <a:buClr>
                <a:srgbClr val="3BB0C9"/>
              </a:buClr>
              <a:buSzPct val="50000"/>
              <a:buNone/>
            </a:pPr>
            <a:endParaRPr lang="en-US" sz="1400" dirty="0">
              <a:solidFill>
                <a:schemeClr val="tx1">
                  <a:lumMod val="50000"/>
                  <a:lumOff val="50000"/>
                </a:schemeClr>
              </a:solidFill>
              <a:latin typeface="Arial"/>
              <a:cs typeface="Arial"/>
            </a:endParaRPr>
          </a:p>
          <a:p>
            <a:pPr marL="173736" lvl="1" indent="-173736">
              <a:lnSpc>
                <a:spcPct val="130000"/>
              </a:lnSpc>
              <a:spcBef>
                <a:spcPts val="0"/>
              </a:spcBef>
              <a:buClr>
                <a:srgbClr val="3BB0C9"/>
              </a:buClr>
              <a:buSzPct val="50000"/>
              <a:buFont typeface="Wingdings" charset="2"/>
              <a:buChar char=""/>
            </a:pPr>
            <a:r>
              <a:rPr lang="zh-TW" altLang="en-US" sz="1400" dirty="0">
                <a:solidFill>
                  <a:schemeClr val="tx1">
                    <a:lumMod val="50000"/>
                    <a:lumOff val="50000"/>
                  </a:schemeClr>
                </a:solidFill>
                <a:latin typeface="Arial"/>
                <a:cs typeface="Arial"/>
              </a:rPr>
              <a:t>我無法相信自從開始使用量身定製的產品後，我的皮膚看起來多好。它讓我完全信服了！現在就問我如何獲得量身定製的肌膚護理。</a:t>
            </a:r>
            <a:endParaRPr lang="en-US" sz="1400" dirty="0">
              <a:solidFill>
                <a:schemeClr val="tx1">
                  <a:lumMod val="50000"/>
                  <a:lumOff val="50000"/>
                </a:schemeClr>
              </a:solidFill>
              <a:latin typeface="Arial"/>
              <a:cs typeface="Arial"/>
            </a:endParaRPr>
          </a:p>
          <a:p>
            <a:pPr marL="173736" lvl="1" indent="-173736">
              <a:lnSpc>
                <a:spcPct val="130000"/>
              </a:lnSpc>
              <a:spcBef>
                <a:spcPts val="0"/>
              </a:spcBef>
              <a:buClr>
                <a:srgbClr val="3BB0C9"/>
              </a:buClr>
              <a:buSzPct val="50000"/>
              <a:buFont typeface="Wingdings" charset="2"/>
              <a:buChar char=""/>
            </a:pPr>
            <a:r>
              <a:rPr lang="zh-TW" altLang="en-US" sz="1400" dirty="0">
                <a:solidFill>
                  <a:schemeClr val="tx1">
                    <a:lumMod val="50000"/>
                    <a:lumOff val="50000"/>
                  </a:schemeClr>
                </a:solidFill>
                <a:latin typeface="Arial"/>
                <a:cs typeface="Arial"/>
              </a:rPr>
              <a:t>終於有一個肌膚護理方案，可以解決我的特殊需求。若您有興趣了解更多，請留言。</a:t>
            </a:r>
            <a:endParaRPr lang="en-US" sz="1400" dirty="0">
              <a:solidFill>
                <a:schemeClr val="tx1">
                  <a:lumMod val="50000"/>
                  <a:lumOff val="50000"/>
                </a:schemeClr>
              </a:solidFill>
              <a:latin typeface="Arial"/>
              <a:cs typeface="Arial"/>
            </a:endParaRPr>
          </a:p>
          <a:p>
            <a:pPr marL="173736" lvl="1" indent="-173736">
              <a:lnSpc>
                <a:spcPct val="130000"/>
              </a:lnSpc>
              <a:spcBef>
                <a:spcPts val="0"/>
              </a:spcBef>
              <a:buClr>
                <a:srgbClr val="3BB0C9"/>
              </a:buClr>
              <a:buSzPct val="50000"/>
              <a:buFont typeface="Wingdings" charset="2"/>
              <a:buChar char=""/>
            </a:pPr>
            <a:r>
              <a:rPr lang="en-US" sz="1400" dirty="0" err="1">
                <a:solidFill>
                  <a:schemeClr val="tx1">
                    <a:lumMod val="50000"/>
                    <a:lumOff val="50000"/>
                  </a:schemeClr>
                </a:solidFill>
                <a:latin typeface="Arial"/>
                <a:cs typeface="Arial"/>
              </a:rPr>
              <a:t>ageLOC</a:t>
            </a:r>
            <a:r>
              <a:rPr lang="en-US" sz="1400" dirty="0">
                <a:solidFill>
                  <a:schemeClr val="tx1">
                    <a:lumMod val="50000"/>
                    <a:lumOff val="50000"/>
                  </a:schemeClr>
                </a:solidFill>
                <a:latin typeface="Arial"/>
                <a:cs typeface="Arial"/>
              </a:rPr>
              <a:t> Me</a:t>
            </a:r>
            <a:r>
              <a:rPr lang="zh-TW" altLang="en-US" sz="1400" dirty="0">
                <a:solidFill>
                  <a:schemeClr val="tx1">
                    <a:lumMod val="50000"/>
                    <a:lumOff val="50000"/>
                  </a:schemeClr>
                </a:solidFill>
                <a:latin typeface="Arial"/>
                <a:cs typeface="Arial"/>
              </a:rPr>
              <a:t>是我的新寵美容工具，這是一個全新且獨特的肌膚護理體驗。我很願意為您舉辦一個展示會。</a:t>
            </a:r>
            <a:r>
              <a:rPr lang="en-US" sz="1400" dirty="0">
                <a:solidFill>
                  <a:schemeClr val="tx1">
                    <a:lumMod val="50000"/>
                    <a:lumOff val="50000"/>
                  </a:schemeClr>
                </a:solidFill>
                <a:latin typeface="Arial"/>
                <a:cs typeface="Arial"/>
              </a:rPr>
              <a:t> </a:t>
            </a:r>
          </a:p>
          <a:p>
            <a:pPr marL="173736" lvl="1" indent="-173736">
              <a:lnSpc>
                <a:spcPct val="130000"/>
              </a:lnSpc>
              <a:spcBef>
                <a:spcPts val="0"/>
              </a:spcBef>
              <a:buClr>
                <a:srgbClr val="3BB0C9"/>
              </a:buClr>
              <a:buSzPct val="50000"/>
              <a:buFont typeface="Wingdings" charset="2"/>
              <a:buChar char=""/>
            </a:pPr>
            <a:r>
              <a:rPr lang="zh-TW" altLang="en-US" sz="1400" dirty="0">
                <a:solidFill>
                  <a:schemeClr val="tx1">
                    <a:lumMod val="50000"/>
                    <a:lumOff val="50000"/>
                  </a:schemeClr>
                </a:solidFill>
                <a:latin typeface="Arial"/>
                <a:cs typeface="Arial"/>
              </a:rPr>
              <a:t>我的</a:t>
            </a:r>
            <a:r>
              <a:rPr lang="en-US" sz="1400" dirty="0" err="1">
                <a:solidFill>
                  <a:schemeClr val="tx1">
                    <a:lumMod val="50000"/>
                    <a:lumOff val="50000"/>
                  </a:schemeClr>
                </a:solidFill>
                <a:latin typeface="Arial"/>
                <a:cs typeface="Arial"/>
              </a:rPr>
              <a:t>ageLOC</a:t>
            </a:r>
            <a:r>
              <a:rPr lang="en-US" sz="1400" dirty="0">
                <a:solidFill>
                  <a:schemeClr val="tx1">
                    <a:lumMod val="50000"/>
                    <a:lumOff val="50000"/>
                  </a:schemeClr>
                </a:solidFill>
                <a:latin typeface="Arial"/>
                <a:cs typeface="Arial"/>
              </a:rPr>
              <a:t> Me</a:t>
            </a:r>
            <a:r>
              <a:rPr lang="zh-TW" altLang="en-US" sz="1400" dirty="0">
                <a:solidFill>
                  <a:schemeClr val="tx1">
                    <a:lumMod val="50000"/>
                    <a:lumOff val="50000"/>
                  </a:schemeClr>
                </a:solidFill>
                <a:latin typeface="Arial"/>
                <a:cs typeface="Arial"/>
              </a:rPr>
              <a:t>肌膚護理系統非常驚人。它會學習我的肌膚護理程序、持續追蹤剩餘劑量，且附上方便的旅遊容器，讓我每天都能使用。若您想知道詳情，請傳訊息給我。</a:t>
            </a:r>
            <a:endParaRPr lang="en-US" sz="1400" dirty="0">
              <a:solidFill>
                <a:schemeClr val="tx1">
                  <a:lumMod val="50000"/>
                  <a:lumOff val="50000"/>
                </a:schemeClr>
              </a:solidFill>
              <a:latin typeface="Arial"/>
              <a:cs typeface="Arial"/>
            </a:endParaRPr>
          </a:p>
          <a:p>
            <a:pPr marL="173736" lvl="1"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p:txBody>
      </p:sp>
      <p:sp>
        <p:nvSpPr>
          <p:cNvPr id="7" name="Title 1"/>
          <p:cNvSpPr txBox="1">
            <a:spLocks/>
          </p:cNvSpPr>
          <p:nvPr/>
        </p:nvSpPr>
        <p:spPr>
          <a:xfrm>
            <a:off x="525637" y="229411"/>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2800" dirty="0">
                <a:solidFill>
                  <a:srgbClr val="8293CB"/>
                </a:solidFill>
                <a:latin typeface="Arial"/>
                <a:cs typeface="Arial"/>
              </a:rPr>
              <a:t>藉社群網絡分享</a:t>
            </a:r>
            <a:endParaRPr lang="en-US" sz="2800" dirty="0">
              <a:solidFill>
                <a:srgbClr val="8293CB"/>
              </a:solidFill>
              <a:latin typeface="Arial"/>
              <a:cs typeface="Arial"/>
            </a:endParaRPr>
          </a:p>
        </p:txBody>
      </p:sp>
      <p:sp>
        <p:nvSpPr>
          <p:cNvPr id="8" name="TextBox 7"/>
          <p:cNvSpPr txBox="1"/>
          <p:nvPr/>
        </p:nvSpPr>
        <p:spPr>
          <a:xfrm>
            <a:off x="525637" y="4271871"/>
            <a:ext cx="8255322" cy="400110"/>
          </a:xfrm>
          <a:prstGeom prst="rect">
            <a:avLst/>
          </a:prstGeom>
          <a:noFill/>
        </p:spPr>
        <p:txBody>
          <a:bodyPr wrap="square" rtlCol="0">
            <a:spAutoFit/>
          </a:bodyPr>
          <a:lstStyle/>
          <a:p>
            <a:r>
              <a:rPr lang="zh-TW" altLang="en-US" sz="1000" dirty="0">
                <a:solidFill>
                  <a:schemeClr val="tx1">
                    <a:lumMod val="50000"/>
                    <a:lumOff val="50000"/>
                  </a:schemeClr>
                </a:solidFill>
              </a:rPr>
              <a:t>所有的營銷材料（產品聲明、見證、社群媒體貼文</a:t>
            </a:r>
            <a:r>
              <a:rPr lang="en-US" altLang="zh-TW" sz="1000" dirty="0">
                <a:solidFill>
                  <a:schemeClr val="tx1">
                    <a:lumMod val="50000"/>
                    <a:lumOff val="50000"/>
                  </a:schemeClr>
                </a:solidFill>
              </a:rPr>
              <a:t>…</a:t>
            </a:r>
            <a:r>
              <a:rPr lang="zh-TW" altLang="en-US" sz="1000" dirty="0">
                <a:solidFill>
                  <a:schemeClr val="tx1">
                    <a:lumMod val="50000"/>
                    <a:lumOff val="50000"/>
                  </a:schemeClr>
                </a:solidFill>
              </a:rPr>
              <a:t>等。），皆需遵從</a:t>
            </a:r>
            <a:r>
              <a:rPr lang="zh-TW" altLang="zh-TW" sz="1000" dirty="0">
                <a:solidFill>
                  <a:schemeClr val="tx1">
                    <a:lumMod val="50000"/>
                    <a:lumOff val="50000"/>
                  </a:schemeClr>
                </a:solidFill>
              </a:rPr>
              <a:t>N</a:t>
            </a:r>
            <a:r>
              <a:rPr lang="en-US" altLang="zh-TW" sz="1000" dirty="0">
                <a:solidFill>
                  <a:schemeClr val="tx1">
                    <a:lumMod val="50000"/>
                    <a:lumOff val="50000"/>
                  </a:schemeClr>
                </a:solidFill>
              </a:rPr>
              <a:t>u</a:t>
            </a:r>
            <a:r>
              <a:rPr lang="zh-TW" altLang="en-US" sz="1000" dirty="0">
                <a:solidFill>
                  <a:schemeClr val="tx1">
                    <a:lumMod val="50000"/>
                    <a:lumOff val="50000"/>
                  </a:schemeClr>
                </a:solidFill>
              </a:rPr>
              <a:t> </a:t>
            </a:r>
            <a:r>
              <a:rPr lang="en-US" altLang="zh-TW" sz="1000" dirty="0">
                <a:solidFill>
                  <a:schemeClr val="tx1">
                    <a:lumMod val="50000"/>
                    <a:lumOff val="50000"/>
                  </a:schemeClr>
                </a:solidFill>
              </a:rPr>
              <a:t>Skin</a:t>
            </a:r>
            <a:r>
              <a:rPr lang="zh-TW" altLang="en-US" sz="1000" dirty="0">
                <a:solidFill>
                  <a:schemeClr val="tx1">
                    <a:lumMod val="50000"/>
                    <a:lumOff val="50000"/>
                  </a:schemeClr>
                </a:solidFill>
              </a:rPr>
              <a:t>的政策與程序－如何正確的創建您的個人故事，請至</a:t>
            </a:r>
            <a:r>
              <a:rPr lang="en-US" sz="1000" u="sng" dirty="0">
                <a:solidFill>
                  <a:schemeClr val="tx1">
                    <a:lumMod val="50000"/>
                    <a:lumOff val="50000"/>
                  </a:schemeClr>
                </a:solidFill>
                <a:hlinkClick r:id="rId3"/>
              </a:rPr>
              <a:t>https://www.nuskin.com/content/nuskin/en_US/corporate/regulatory_corner.html</a:t>
            </a:r>
            <a:r>
              <a:rPr lang="en-US" sz="1000" u="sng" dirty="0">
                <a:solidFill>
                  <a:schemeClr val="tx1">
                    <a:lumMod val="50000"/>
                    <a:lumOff val="50000"/>
                  </a:schemeClr>
                </a:solidFill>
              </a:rPr>
              <a:t> </a:t>
            </a:r>
            <a:r>
              <a:rPr lang="zh-TW" altLang="en-US" sz="1000" dirty="0">
                <a:solidFill>
                  <a:schemeClr val="tx1">
                    <a:lumMod val="50000"/>
                    <a:lumOff val="50000"/>
                  </a:schemeClr>
                </a:solidFill>
              </a:rPr>
              <a:t>查看</a:t>
            </a:r>
            <a:r>
              <a:rPr lang="en-US" sz="1000" dirty="0">
                <a:solidFill>
                  <a:schemeClr val="tx1">
                    <a:lumMod val="50000"/>
                    <a:lumOff val="50000"/>
                  </a:schemeClr>
                </a:solidFill>
              </a:rPr>
              <a:t>Nu Skin</a:t>
            </a:r>
            <a:r>
              <a:rPr lang="zh-TW" altLang="en-US" sz="1000" dirty="0">
                <a:solidFill>
                  <a:schemeClr val="tx1">
                    <a:lumMod val="50000"/>
                    <a:lumOff val="50000"/>
                  </a:schemeClr>
                </a:solidFill>
              </a:rPr>
              <a:t>產品分享指南。</a:t>
            </a:r>
            <a:endParaRPr lang="en-US" sz="1000" u="sng" dirty="0">
              <a:solidFill>
                <a:schemeClr val="tx1">
                  <a:lumMod val="50000"/>
                  <a:lumOff val="50000"/>
                </a:schemeClr>
              </a:solidFill>
              <a:latin typeface="Arial"/>
              <a:cs typeface="Arial"/>
            </a:endParaRPr>
          </a:p>
        </p:txBody>
      </p:sp>
      <p:sp>
        <p:nvSpPr>
          <p:cNvPr id="9" name="Rectangle 8"/>
          <p:cNvSpPr/>
          <p:nvPr/>
        </p:nvSpPr>
        <p:spPr>
          <a:xfrm>
            <a:off x="781844" y="1908974"/>
            <a:ext cx="5886291" cy="307777"/>
          </a:xfrm>
          <a:prstGeom prst="rect">
            <a:avLst/>
          </a:prstGeom>
        </p:spPr>
        <p:txBody>
          <a:bodyPr wrap="square">
            <a:spAutoFit/>
          </a:bodyPr>
          <a:lstStyle/>
          <a:p>
            <a:r>
              <a:rPr lang="zh-TW" altLang="en-US" sz="1400" dirty="0">
                <a:solidFill>
                  <a:srgbClr val="8293CB"/>
                </a:solidFill>
                <a:latin typeface="Arial"/>
                <a:sym typeface="Wingdings 2"/>
              </a:rPr>
              <a:t>或使用這些想法來創建您自己的貼文</a:t>
            </a:r>
            <a:endParaRPr lang="en-US" sz="1400" dirty="0">
              <a:solidFill>
                <a:srgbClr val="8293CB"/>
              </a:solidFill>
              <a:latin typeface="Arial"/>
            </a:endParaRPr>
          </a:p>
        </p:txBody>
      </p:sp>
    </p:spTree>
    <p:extLst>
      <p:ext uri="{BB962C8B-B14F-4D97-AF65-F5344CB8AC3E}">
        <p14:creationId xmlns:p14="http://schemas.microsoft.com/office/powerpoint/2010/main" val="1020129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eloc bespoke ring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95533" y="-964735"/>
            <a:ext cx="4997434" cy="4890348"/>
          </a:xfrm>
          <a:prstGeom prst="rect">
            <a:avLst/>
          </a:prstGeom>
        </p:spPr>
      </p:pic>
      <p:pic>
        <p:nvPicPr>
          <p:cNvPr id="5" name="Picture 4"/>
          <p:cNvPicPr>
            <a:picLocks noChangeAspect="1"/>
          </p:cNvPicPr>
          <p:nvPr/>
        </p:nvPicPr>
        <p:blipFill>
          <a:blip r:embed="rId3"/>
          <a:stretch>
            <a:fillRect/>
          </a:stretch>
        </p:blipFill>
        <p:spPr>
          <a:xfrm>
            <a:off x="8013279" y="4198831"/>
            <a:ext cx="879342" cy="703474"/>
          </a:xfrm>
          <a:prstGeom prst="rect">
            <a:avLst/>
          </a:prstGeom>
        </p:spPr>
      </p:pic>
      <p:sp>
        <p:nvSpPr>
          <p:cNvPr id="6" name="Title 1"/>
          <p:cNvSpPr txBox="1">
            <a:spLocks/>
          </p:cNvSpPr>
          <p:nvPr/>
        </p:nvSpPr>
        <p:spPr>
          <a:xfrm>
            <a:off x="309335" y="4657389"/>
            <a:ext cx="6123819" cy="3823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2000" dirty="0">
                <a:solidFill>
                  <a:srgbClr val="3BB0C9"/>
                </a:solidFill>
                <a:latin typeface="Arial"/>
                <a:cs typeface="Arial"/>
              </a:rPr>
              <a:t>產品分享指南</a:t>
            </a:r>
            <a:br>
              <a:rPr lang="en-US" sz="2000" dirty="0">
                <a:solidFill>
                  <a:srgbClr val="3BB0C9"/>
                </a:solidFill>
                <a:latin typeface="Arial"/>
                <a:cs typeface="Arial"/>
              </a:rPr>
            </a:br>
            <a:r>
              <a:rPr lang="en-US" sz="2000" dirty="0">
                <a:solidFill>
                  <a:srgbClr val="3BB0C9"/>
                </a:solidFill>
                <a:latin typeface="Arial"/>
                <a:cs typeface="Arial"/>
              </a:rPr>
              <a:t>    </a:t>
            </a:r>
          </a:p>
        </p:txBody>
      </p:sp>
      <p:pic>
        <p:nvPicPr>
          <p:cNvPr id="7" name="Picture 6"/>
          <p:cNvPicPr>
            <a:picLocks noChangeAspect="1"/>
          </p:cNvPicPr>
          <p:nvPr/>
        </p:nvPicPr>
        <p:blipFill>
          <a:blip r:embed="rId4"/>
          <a:stretch>
            <a:fillRect/>
          </a:stretch>
        </p:blipFill>
        <p:spPr>
          <a:xfrm>
            <a:off x="383347" y="2185920"/>
            <a:ext cx="4489086" cy="657637"/>
          </a:xfrm>
          <a:prstGeom prst="rect">
            <a:avLst/>
          </a:prstGeom>
        </p:spPr>
      </p:pic>
    </p:spTree>
    <p:extLst>
      <p:ext uri="{BB962C8B-B14F-4D97-AF65-F5344CB8AC3E}">
        <p14:creationId xmlns:p14="http://schemas.microsoft.com/office/powerpoint/2010/main" val="2429429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150200010_255 blank back.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Rectangle 2"/>
          <p:cNvSpPr/>
          <p:nvPr/>
        </p:nvSpPr>
        <p:spPr>
          <a:xfrm>
            <a:off x="420453" y="684713"/>
            <a:ext cx="8484939" cy="477031"/>
          </a:xfrm>
          <a:prstGeom prst="rect">
            <a:avLst/>
          </a:prstGeom>
        </p:spPr>
        <p:txBody>
          <a:bodyPr wrap="square" lIns="91418" tIns="45709" rIns="91418" bIns="45709">
            <a:spAutoFit/>
          </a:bodyPr>
          <a:lstStyle/>
          <a:p>
            <a:r>
              <a:rPr lang="zh-TW" altLang="en-US" sz="2500" dirty="0">
                <a:solidFill>
                  <a:srgbClr val="3BB0C9"/>
                </a:solidFill>
                <a:latin typeface="Arial"/>
                <a:cs typeface="Arial"/>
              </a:rPr>
              <a:t>重新定義肌膚護理的體驗</a:t>
            </a:r>
            <a:endParaRPr lang="en-US" sz="2500" dirty="0">
              <a:solidFill>
                <a:srgbClr val="3BB0C9"/>
              </a:solidFill>
              <a:latin typeface="Arial"/>
              <a:cs typeface="Arial"/>
            </a:endParaRPr>
          </a:p>
        </p:txBody>
      </p:sp>
      <p:sp>
        <p:nvSpPr>
          <p:cNvPr id="4" name="Content Placeholder 6"/>
          <p:cNvSpPr txBox="1">
            <a:spLocks/>
          </p:cNvSpPr>
          <p:nvPr/>
        </p:nvSpPr>
        <p:spPr>
          <a:xfrm>
            <a:off x="420454" y="1266863"/>
            <a:ext cx="7772969" cy="1546317"/>
          </a:xfrm>
          <a:prstGeom prst="rect">
            <a:avLst/>
          </a:prstGeom>
        </p:spPr>
        <p:txBody>
          <a:bodyPr vert="horz" lIns="91418" tIns="45709" rIns="91418" bIns="45709" rtlCol="0">
            <a:noAutofit/>
          </a:bodyPr>
          <a:lstStyle>
            <a:lvl1pPr marL="0" indent="-180000" algn="l" defTabSz="457200" rtl="0" eaLnBrk="1" latinLnBrk="0" hangingPunct="1">
              <a:spcBef>
                <a:spcPts val="0"/>
              </a:spcBef>
              <a:spcAft>
                <a:spcPts val="600"/>
              </a:spcAft>
              <a:buFont typeface="Arial"/>
              <a:buNone/>
              <a:defRPr sz="1400" b="0" i="0" kern="1200" baseline="0">
                <a:solidFill>
                  <a:schemeClr val="tx1"/>
                </a:solidFill>
                <a:latin typeface="Verlag Book"/>
                <a:ea typeface="+mn-ea"/>
                <a:cs typeface="Verlag Book"/>
              </a:defRPr>
            </a:lvl1pPr>
            <a:lvl2pPr marL="0" indent="-180000" algn="l" defTabSz="457200" rtl="0" eaLnBrk="1" latinLnBrk="0" hangingPunct="1">
              <a:spcBef>
                <a:spcPts val="0"/>
              </a:spcBef>
              <a:spcAft>
                <a:spcPts val="400"/>
              </a:spcAft>
              <a:buFont typeface="Arial"/>
              <a:buChar char="•"/>
              <a:defRPr sz="1400" b="0" i="0" kern="1200" baseline="0">
                <a:solidFill>
                  <a:schemeClr val="tx1"/>
                </a:solidFill>
                <a:latin typeface="Helvetica Neue LT Std 45 Light"/>
                <a:ea typeface="+mn-ea"/>
                <a:cs typeface="HelveticaNeueLT Std Lt"/>
              </a:defRPr>
            </a:lvl2pPr>
            <a:lvl3pPr marL="687388" indent="-3429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3pPr>
            <a:lvl4pPr marL="1138238" indent="-396875"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4pPr>
            <a:lvl5pPr marL="2057400" indent="-2286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2200" dirty="0">
                <a:solidFill>
                  <a:schemeClr val="tx1">
                    <a:lumMod val="50000"/>
                    <a:lumOff val="50000"/>
                  </a:schemeClr>
                </a:solidFill>
                <a:latin typeface="Arial"/>
                <a:cs typeface="Arial"/>
              </a:rPr>
              <a:t>Nu Skin</a:t>
            </a:r>
            <a:r>
              <a:rPr lang="zh-TW" altLang="en-US" sz="2200" dirty="0">
                <a:solidFill>
                  <a:schemeClr val="tx1">
                    <a:lumMod val="50000"/>
                    <a:lumOff val="50000"/>
                  </a:schemeClr>
                </a:solidFill>
                <a:latin typeface="Arial"/>
                <a:cs typeface="Arial"/>
              </a:rPr>
              <a:t>已經藉由</a:t>
            </a:r>
            <a:r>
              <a:rPr lang="en-US" sz="2200" dirty="0" err="1">
                <a:solidFill>
                  <a:schemeClr val="tx1">
                    <a:lumMod val="50000"/>
                    <a:lumOff val="50000"/>
                  </a:schemeClr>
                </a:solidFill>
                <a:latin typeface="Arial"/>
                <a:cs typeface="Arial"/>
              </a:rPr>
              <a:t>ageLOC</a:t>
            </a:r>
            <a:r>
              <a:rPr lang="en-US" sz="2200" dirty="0">
                <a:solidFill>
                  <a:schemeClr val="tx1">
                    <a:lumMod val="50000"/>
                    <a:lumOff val="50000"/>
                  </a:schemeClr>
                </a:solidFill>
                <a:latin typeface="Arial"/>
                <a:cs typeface="Arial"/>
              </a:rPr>
              <a:t> Me</a:t>
            </a:r>
            <a:r>
              <a:rPr lang="zh-TW" altLang="en-US" sz="2200" dirty="0">
                <a:solidFill>
                  <a:schemeClr val="tx1">
                    <a:lumMod val="50000"/>
                    <a:lumOff val="50000"/>
                  </a:schemeClr>
                </a:solidFill>
                <a:latin typeface="Arial"/>
                <a:cs typeface="Arial"/>
              </a:rPr>
              <a:t>重新定義肌膚護理－一個抗老的全新方法。有五個強效、尖端產品，以及一個智能傳輸裝置，</a:t>
            </a:r>
            <a:r>
              <a:rPr lang="en-US" sz="2200" dirty="0" err="1">
                <a:solidFill>
                  <a:schemeClr val="tx1">
                    <a:lumMod val="50000"/>
                    <a:lumOff val="50000"/>
                  </a:schemeClr>
                </a:solidFill>
                <a:latin typeface="Arial"/>
                <a:cs typeface="Arial"/>
              </a:rPr>
              <a:t>ageLOC</a:t>
            </a:r>
            <a:r>
              <a:rPr lang="en-US" sz="2200" dirty="0">
                <a:solidFill>
                  <a:schemeClr val="tx1">
                    <a:lumMod val="50000"/>
                    <a:lumOff val="50000"/>
                  </a:schemeClr>
                </a:solidFill>
                <a:latin typeface="Arial"/>
                <a:cs typeface="Arial"/>
              </a:rPr>
              <a:t> Me</a:t>
            </a:r>
            <a:r>
              <a:rPr lang="zh-TW" altLang="en-US" sz="2200" dirty="0">
                <a:solidFill>
                  <a:schemeClr val="tx1">
                    <a:lumMod val="50000"/>
                    <a:lumOff val="50000"/>
                  </a:schemeClr>
                </a:solidFill>
                <a:latin typeface="Arial"/>
                <a:cs typeface="Arial"/>
              </a:rPr>
              <a:t>是您前所未見、從未體驗過、或不曾想像過的抗老肌膚護理。</a:t>
            </a:r>
            <a:endParaRPr lang="en-US" sz="2200" dirty="0">
              <a:solidFill>
                <a:srgbClr val="595959"/>
              </a:solidFill>
              <a:latin typeface="Arial"/>
              <a:cs typeface="Arial"/>
            </a:endParaRPr>
          </a:p>
          <a:p>
            <a:pPr>
              <a:spcAft>
                <a:spcPts val="0"/>
              </a:spcAft>
            </a:pPr>
            <a:endParaRPr lang="en-US" sz="2200" dirty="0">
              <a:solidFill>
                <a:srgbClr val="595959"/>
              </a:solidFill>
              <a:latin typeface="Arial"/>
              <a:cs typeface="Arial"/>
            </a:endParaRPr>
          </a:p>
          <a:p>
            <a:pPr>
              <a:spcAft>
                <a:spcPts val="0"/>
              </a:spcAft>
            </a:pPr>
            <a:endParaRPr lang="en-US" sz="2200" dirty="0">
              <a:solidFill>
                <a:schemeClr val="tx1">
                  <a:lumMod val="65000"/>
                  <a:lumOff val="35000"/>
                </a:schemeClr>
              </a:solidFill>
              <a:latin typeface="Arial"/>
              <a:cs typeface="Arial"/>
            </a:endParaRPr>
          </a:p>
          <a:p>
            <a:pPr>
              <a:spcAft>
                <a:spcPts val="0"/>
              </a:spcAft>
            </a:pPr>
            <a:endParaRPr lang="en-US" sz="2200" dirty="0">
              <a:solidFill>
                <a:srgbClr val="595959"/>
              </a:solidFill>
              <a:latin typeface="Arial"/>
              <a:cs typeface="Arial"/>
            </a:endParaRPr>
          </a:p>
          <a:p>
            <a:endParaRPr lang="en-US" sz="2200" dirty="0">
              <a:solidFill>
                <a:srgbClr val="008AB0"/>
              </a:solidFill>
              <a:latin typeface="Arial"/>
              <a:cs typeface="Arial"/>
            </a:endParaRPr>
          </a:p>
        </p:txBody>
      </p:sp>
      <p:pic>
        <p:nvPicPr>
          <p:cNvPr id="5" name="Picture 4"/>
          <p:cNvPicPr>
            <a:picLocks noChangeAspect="1"/>
          </p:cNvPicPr>
          <p:nvPr/>
        </p:nvPicPr>
        <p:blipFill>
          <a:blip r:embed="rId4"/>
          <a:stretch>
            <a:fillRect/>
          </a:stretch>
        </p:blipFill>
        <p:spPr>
          <a:xfrm>
            <a:off x="451142" y="4048753"/>
            <a:ext cx="3075267" cy="450517"/>
          </a:xfrm>
          <a:prstGeom prst="rect">
            <a:avLst/>
          </a:prstGeom>
        </p:spPr>
      </p:pic>
      <p:sp>
        <p:nvSpPr>
          <p:cNvPr id="6" name="Content Placeholder 2"/>
          <p:cNvSpPr txBox="1">
            <a:spLocks/>
          </p:cNvSpPr>
          <p:nvPr/>
        </p:nvSpPr>
        <p:spPr>
          <a:xfrm>
            <a:off x="400549" y="4493597"/>
            <a:ext cx="6039953" cy="1269312"/>
          </a:xfrm>
          <a:prstGeom prst="rect">
            <a:avLst/>
          </a:prstGeom>
        </p:spPr>
        <p:txBody>
          <a:bodyPr lIns="91418" tIns="45709" rIns="91418" bIns="45709"/>
          <a:lstStyle>
            <a:lvl1pPr marL="306146" indent="-306146" algn="l" defTabSz="408194" rtl="0" eaLnBrk="1" latinLnBrk="0" hangingPunct="1">
              <a:spcBef>
                <a:spcPct val="20000"/>
              </a:spcBef>
              <a:buFont typeface="Arial"/>
              <a:buChar char="•"/>
              <a:defRPr sz="2900" b="0" i="0" kern="1200">
                <a:solidFill>
                  <a:schemeClr val="tx1">
                    <a:lumMod val="65000"/>
                    <a:lumOff val="35000"/>
                  </a:schemeClr>
                </a:solidFill>
                <a:latin typeface="Verlag Light"/>
                <a:ea typeface="+mn-ea"/>
                <a:cs typeface="Verlag Light"/>
              </a:defRPr>
            </a:lvl1pPr>
            <a:lvl2pPr marL="663315" indent="-255121" algn="l" defTabSz="408194" rtl="0" eaLnBrk="1" latinLnBrk="0" hangingPunct="1">
              <a:spcBef>
                <a:spcPct val="20000"/>
              </a:spcBef>
              <a:buFont typeface="Arial"/>
              <a:buChar char="–"/>
              <a:defRPr sz="2500" b="0" i="0" kern="1200">
                <a:solidFill>
                  <a:schemeClr val="tx1">
                    <a:lumMod val="65000"/>
                    <a:lumOff val="35000"/>
                  </a:schemeClr>
                </a:solidFill>
                <a:latin typeface="Verlag Light"/>
                <a:ea typeface="+mn-ea"/>
                <a:cs typeface="Verlag Light"/>
              </a:defRPr>
            </a:lvl2pPr>
            <a:lvl3pPr marL="1020485" indent="-204097" algn="l" defTabSz="408194" rtl="0" eaLnBrk="1" latinLnBrk="0" hangingPunct="1">
              <a:spcBef>
                <a:spcPct val="20000"/>
              </a:spcBef>
              <a:buFont typeface="Arial"/>
              <a:buChar char="•"/>
              <a:defRPr sz="2100" b="0" i="0" kern="1200">
                <a:solidFill>
                  <a:schemeClr val="tx1">
                    <a:lumMod val="65000"/>
                    <a:lumOff val="35000"/>
                  </a:schemeClr>
                </a:solidFill>
                <a:latin typeface="Verlag Light"/>
                <a:ea typeface="+mn-ea"/>
                <a:cs typeface="Verlag Light"/>
              </a:defRPr>
            </a:lvl3pPr>
            <a:lvl4pPr marL="1428679" indent="-204097" algn="l" defTabSz="408194" rtl="0" eaLnBrk="1" latinLnBrk="0" hangingPunct="1">
              <a:spcBef>
                <a:spcPct val="20000"/>
              </a:spcBef>
              <a:buFont typeface="Arial"/>
              <a:buChar char="–"/>
              <a:defRPr sz="1800" b="0" i="0" kern="1200">
                <a:solidFill>
                  <a:schemeClr val="tx1">
                    <a:lumMod val="65000"/>
                    <a:lumOff val="35000"/>
                  </a:schemeClr>
                </a:solidFill>
                <a:latin typeface="Verlag Light"/>
                <a:ea typeface="+mn-ea"/>
                <a:cs typeface="Verlag Light"/>
              </a:defRPr>
            </a:lvl4pPr>
            <a:lvl5pPr marL="1836873" indent="-204097" algn="l" defTabSz="408194" rtl="0" eaLnBrk="1" latinLnBrk="0" hangingPunct="1">
              <a:spcBef>
                <a:spcPct val="20000"/>
              </a:spcBef>
              <a:buFont typeface="Arial"/>
              <a:buChar char="»"/>
              <a:defRPr sz="1800" b="0" i="0" kern="1200">
                <a:solidFill>
                  <a:schemeClr val="tx1">
                    <a:lumMod val="65000"/>
                    <a:lumOff val="35000"/>
                  </a:schemeClr>
                </a:solidFill>
                <a:latin typeface="Verlag Light"/>
                <a:ea typeface="+mn-ea"/>
                <a:cs typeface="Verlag Light"/>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zh-TW" altLang="en-US" sz="2400" dirty="0">
                <a:solidFill>
                  <a:schemeClr val="tx1">
                    <a:lumMod val="50000"/>
                    <a:lumOff val="50000"/>
                  </a:schemeClr>
                </a:solidFill>
                <a:latin typeface="Arial"/>
                <a:cs typeface="Arial"/>
              </a:rPr>
              <a:t>每天都是有自信、美麗肌膚的一天。</a:t>
            </a:r>
            <a:endParaRPr lang="en-US" sz="2000" dirty="0">
              <a:solidFill>
                <a:srgbClr val="595959"/>
              </a:solidFill>
              <a:latin typeface="Arial"/>
              <a:cs typeface="Arial"/>
            </a:endParaRPr>
          </a:p>
          <a:p>
            <a:pPr marL="0" indent="0">
              <a:buNone/>
            </a:pPr>
            <a:endParaRPr lang="en-US" sz="1200" dirty="0">
              <a:solidFill>
                <a:srgbClr val="595959"/>
              </a:solidFill>
              <a:latin typeface="Arial"/>
              <a:cs typeface="Arial"/>
            </a:endParaRPr>
          </a:p>
        </p:txBody>
      </p:sp>
    </p:spTree>
    <p:extLst>
      <p:ext uri="{BB962C8B-B14F-4D97-AF65-F5344CB8AC3E}">
        <p14:creationId xmlns:p14="http://schemas.microsoft.com/office/powerpoint/2010/main" val="2496135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150200010_255 clon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1" cy="5227475"/>
          </a:xfrm>
          <a:prstGeom prst="rect">
            <a:avLst/>
          </a:prstGeom>
        </p:spPr>
      </p:pic>
      <p:sp>
        <p:nvSpPr>
          <p:cNvPr id="3" name="Title 1"/>
          <p:cNvSpPr txBox="1">
            <a:spLocks/>
          </p:cNvSpPr>
          <p:nvPr/>
        </p:nvSpPr>
        <p:spPr>
          <a:xfrm>
            <a:off x="362052" y="440050"/>
            <a:ext cx="7766050" cy="5141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500" dirty="0">
                <a:solidFill>
                  <a:srgbClr val="3BB0C9"/>
                </a:solidFill>
                <a:latin typeface="Arial"/>
                <a:cs typeface="Arial"/>
              </a:rPr>
              <a:t>AGELOC ME™ </a:t>
            </a:r>
            <a:r>
              <a:rPr lang="zh-TW" altLang="en-US" sz="2500" dirty="0">
                <a:solidFill>
                  <a:srgbClr val="3BB0C9"/>
                </a:solidFill>
                <a:latin typeface="Arial"/>
                <a:cs typeface="Arial"/>
              </a:rPr>
              <a:t>的介紹</a:t>
            </a:r>
            <a:endParaRPr lang="en-US" sz="2500" dirty="0">
              <a:solidFill>
                <a:srgbClr val="3BB0C9"/>
              </a:solidFill>
              <a:latin typeface="Arial"/>
              <a:cs typeface="Arial"/>
            </a:endParaRPr>
          </a:p>
        </p:txBody>
      </p:sp>
      <p:sp>
        <p:nvSpPr>
          <p:cNvPr id="5" name="TextBox 4"/>
          <p:cNvSpPr txBox="1"/>
          <p:nvPr/>
        </p:nvSpPr>
        <p:spPr>
          <a:xfrm>
            <a:off x="362051" y="1155022"/>
            <a:ext cx="4869862" cy="2308324"/>
          </a:xfrm>
          <a:prstGeom prst="rect">
            <a:avLst/>
          </a:prstGeom>
          <a:noFill/>
        </p:spPr>
        <p:txBody>
          <a:bodyPr wrap="square" rtlCol="0">
            <a:spAutoFit/>
          </a:bodyPr>
          <a:lstStyle/>
          <a:p>
            <a:r>
              <a:rPr lang="zh-TW" altLang="en-US" sz="1400" dirty="0">
                <a:solidFill>
                  <a:schemeClr val="tx1">
                    <a:lumMod val="50000"/>
                    <a:lumOff val="50000"/>
                  </a:schemeClr>
                </a:solidFill>
                <a:latin typeface="Arial"/>
                <a:cs typeface="Arial"/>
              </a:rPr>
              <a:t>在許多經歷大幅增長的不同產品類別中，</a:t>
            </a:r>
            <a:r>
              <a:rPr lang="en-US" sz="1400" dirty="0">
                <a:solidFill>
                  <a:schemeClr val="tx1">
                    <a:lumMod val="50000"/>
                    <a:lumOff val="50000"/>
                  </a:schemeClr>
                </a:solidFill>
                <a:latin typeface="Arial"/>
                <a:cs typeface="Arial"/>
              </a:rPr>
              <a:t>AGELOC ME </a:t>
            </a:r>
            <a:r>
              <a:rPr lang="zh-TW" altLang="en-US" sz="1400" dirty="0">
                <a:solidFill>
                  <a:schemeClr val="tx1">
                    <a:lumMod val="50000"/>
                    <a:lumOff val="50000"/>
                  </a:schemeClr>
                </a:solidFill>
                <a:latin typeface="Arial"/>
                <a:cs typeface="Arial"/>
              </a:rPr>
              <a:t>是領先潮流的熱門產品。</a:t>
            </a:r>
            <a:endParaRPr lang="en-US" altLang="zh-TW" sz="1400" dirty="0">
              <a:solidFill>
                <a:schemeClr val="tx1">
                  <a:lumMod val="50000"/>
                  <a:lumOff val="50000"/>
                </a:schemeClr>
              </a:solidFill>
              <a:latin typeface="Arial"/>
              <a:cs typeface="Arial"/>
            </a:endParaRPr>
          </a:p>
          <a:p>
            <a:endParaRPr lang="en-US" dirty="0">
              <a:solidFill>
                <a:schemeClr val="tx1">
                  <a:lumMod val="50000"/>
                  <a:lumOff val="50000"/>
                </a:schemeClr>
              </a:solidFill>
              <a:latin typeface="Arial"/>
              <a:cs typeface="Arial"/>
            </a:endParaRPr>
          </a:p>
          <a:p>
            <a:r>
              <a:rPr lang="en-US" sz="2000" dirty="0" err="1">
                <a:solidFill>
                  <a:schemeClr val="tx1">
                    <a:lumMod val="50000"/>
                    <a:lumOff val="50000"/>
                  </a:schemeClr>
                </a:solidFill>
                <a:latin typeface="Arial"/>
                <a:cs typeface="Arial"/>
              </a:rPr>
              <a:t>ageLOC</a:t>
            </a:r>
            <a:r>
              <a:rPr lang="en-US" sz="2000" dirty="0">
                <a:solidFill>
                  <a:schemeClr val="tx1">
                    <a:lumMod val="50000"/>
                    <a:lumOff val="50000"/>
                  </a:schemeClr>
                </a:solidFill>
                <a:latin typeface="Arial"/>
                <a:cs typeface="Arial"/>
              </a:rPr>
              <a:t> Me</a:t>
            </a:r>
            <a:r>
              <a:rPr lang="zh-TW" altLang="en-US" sz="2000" dirty="0">
                <a:solidFill>
                  <a:schemeClr val="tx1">
                    <a:lumMod val="50000"/>
                    <a:lumOff val="50000"/>
                  </a:schemeClr>
                </a:solidFill>
                <a:latin typeface="Arial"/>
                <a:cs typeface="Arial"/>
              </a:rPr>
              <a:t>以</a:t>
            </a:r>
            <a:r>
              <a:rPr lang="en-US" altLang="zh-TW" sz="2000" dirty="0">
                <a:solidFill>
                  <a:schemeClr val="tx1">
                    <a:lumMod val="50000"/>
                    <a:lumOff val="50000"/>
                  </a:schemeClr>
                </a:solidFill>
                <a:latin typeface="Arial"/>
                <a:cs typeface="Arial"/>
              </a:rPr>
              <a:t>30</a:t>
            </a:r>
            <a:r>
              <a:rPr lang="zh-TW" altLang="en-US" sz="2000" dirty="0">
                <a:solidFill>
                  <a:schemeClr val="tx1">
                    <a:lumMod val="50000"/>
                    <a:lumOff val="50000"/>
                  </a:schemeClr>
                </a:solidFill>
                <a:latin typeface="Arial"/>
                <a:cs typeface="Arial"/>
              </a:rPr>
              <a:t>多年的抗老化科技為基礎，為使用者提供了獨特且個人化的護膚體驗。這個獨家的智能產品，讓您的抗老化保養程序變得簡單又方便。</a:t>
            </a:r>
            <a:endParaRPr lang="en-US" sz="2000" dirty="0">
              <a:solidFill>
                <a:schemeClr val="tx1">
                  <a:lumMod val="50000"/>
                  <a:lumOff val="50000"/>
                </a:schemeClr>
              </a:solidFill>
              <a:latin typeface="Arial"/>
              <a:cs typeface="Arial"/>
            </a:endParaRPr>
          </a:p>
          <a:p>
            <a:endParaRPr lang="en-US"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943484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1.jpg"/>
          <p:cNvPicPr>
            <a:picLocks noChangeAspect="1"/>
          </p:cNvPicPr>
          <p:nvPr/>
        </p:nvPicPr>
        <p:blipFill rotWithShape="1">
          <a:blip r:embed="rId2" cstate="print">
            <a:extLst>
              <a:ext uri="{28A0092B-C50C-407E-A947-70E740481C1C}">
                <a14:useLocalDpi xmlns:a14="http://schemas.microsoft.com/office/drawing/2010/main"/>
              </a:ext>
            </a:extLst>
          </a:blip>
          <a:srcRect r="-540"/>
          <a:stretch/>
        </p:blipFill>
        <p:spPr>
          <a:xfrm>
            <a:off x="0" y="0"/>
            <a:ext cx="9230722" cy="5244353"/>
          </a:xfrm>
          <a:prstGeom prst="rect">
            <a:avLst/>
          </a:prstGeom>
          <a:noFill/>
          <a:ln>
            <a:noFill/>
          </a:ln>
        </p:spPr>
      </p:pic>
      <p:sp>
        <p:nvSpPr>
          <p:cNvPr id="3" name="Title 1"/>
          <p:cNvSpPr txBox="1">
            <a:spLocks/>
          </p:cNvSpPr>
          <p:nvPr/>
        </p:nvSpPr>
        <p:spPr>
          <a:xfrm>
            <a:off x="438158" y="1689445"/>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5000" dirty="0">
                <a:solidFill>
                  <a:schemeClr val="bg1"/>
                </a:solidFill>
                <a:latin typeface="Arial"/>
                <a:cs typeface="Arial"/>
              </a:rPr>
              <a:t>評論：潮流趨勢</a:t>
            </a:r>
            <a:endParaRPr lang="en-US" sz="5000" dirty="0">
              <a:solidFill>
                <a:schemeClr val="bg1"/>
              </a:solidFill>
              <a:latin typeface="Arial"/>
              <a:cs typeface="Arial"/>
            </a:endParaRPr>
          </a:p>
        </p:txBody>
      </p:sp>
      <p:sp>
        <p:nvSpPr>
          <p:cNvPr id="4" name="Title 1"/>
          <p:cNvSpPr txBox="1">
            <a:spLocks/>
          </p:cNvSpPr>
          <p:nvPr/>
        </p:nvSpPr>
        <p:spPr>
          <a:xfrm>
            <a:off x="461598" y="2366483"/>
            <a:ext cx="3689048" cy="11895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2000" dirty="0">
                <a:solidFill>
                  <a:srgbClr val="3BB0C9"/>
                </a:solidFill>
                <a:latin typeface="Arial"/>
                <a:cs typeface="Arial"/>
              </a:rPr>
              <a:t>為何選擇</a:t>
            </a:r>
            <a:r>
              <a:rPr lang="en-US" altLang="zh-TW" sz="2000" dirty="0">
                <a:solidFill>
                  <a:srgbClr val="3BB0C9"/>
                </a:solidFill>
                <a:latin typeface="Arial"/>
                <a:cs typeface="Arial"/>
              </a:rPr>
              <a:t> </a:t>
            </a:r>
            <a:r>
              <a:rPr lang="en-US" sz="2000" dirty="0">
                <a:solidFill>
                  <a:srgbClr val="3BB0C9"/>
                </a:solidFill>
                <a:latin typeface="Arial"/>
                <a:cs typeface="Arial"/>
              </a:rPr>
              <a:t>AGELOC ME</a:t>
            </a:r>
            <a:r>
              <a:rPr lang="zh-TW" altLang="en-US" sz="2000" dirty="0">
                <a:solidFill>
                  <a:srgbClr val="3BB0C9"/>
                </a:solidFill>
                <a:latin typeface="Arial"/>
                <a:cs typeface="Arial"/>
              </a:rPr>
              <a:t>？</a:t>
            </a:r>
            <a:r>
              <a:rPr lang="en-US" sz="2000" dirty="0">
                <a:solidFill>
                  <a:srgbClr val="3BB0C9"/>
                </a:solidFill>
                <a:latin typeface="Arial"/>
                <a:cs typeface="Arial"/>
              </a:rPr>
              <a:t>    </a:t>
            </a:r>
          </a:p>
        </p:txBody>
      </p:sp>
      <p:pic>
        <p:nvPicPr>
          <p:cNvPr id="5" name="Picture 4"/>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84933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931451" y="120420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評論：潮流趨勢</a:t>
            </a:r>
            <a:endParaRPr lang="en-US" sz="1300" dirty="0">
              <a:solidFill>
                <a:schemeClr val="bg1"/>
              </a:solidFill>
              <a:latin typeface="Arial"/>
              <a:cs typeface="Arial"/>
            </a:endParaRPr>
          </a:p>
        </p:txBody>
      </p:sp>
      <p:pic>
        <p:nvPicPr>
          <p:cNvPr id="4" name="Picture 3" descr="RM035399 young people.jpg"/>
          <p:cNvPicPr>
            <a:picLocks noChangeAspect="1"/>
          </p:cNvPicPr>
          <p:nvPr/>
        </p:nvPicPr>
        <p:blipFill rotWithShape="1">
          <a:blip r:embed="rId4" cstate="print">
            <a:extLst>
              <a:ext uri="{28A0092B-C50C-407E-A947-70E740481C1C}">
                <a14:useLocalDpi xmlns:a14="http://schemas.microsoft.com/office/drawing/2010/main"/>
              </a:ext>
            </a:extLst>
          </a:blip>
          <a:srcRect l="-4" t="-13454"/>
          <a:stretch/>
        </p:blipFill>
        <p:spPr>
          <a:xfrm>
            <a:off x="318247" y="691126"/>
            <a:ext cx="4604432" cy="4516805"/>
          </a:xfrm>
          <a:prstGeom prst="rect">
            <a:avLst/>
          </a:prstGeom>
        </p:spPr>
      </p:pic>
      <p:sp>
        <p:nvSpPr>
          <p:cNvPr id="5" name="TextBox 4"/>
          <p:cNvSpPr txBox="1"/>
          <p:nvPr/>
        </p:nvSpPr>
        <p:spPr>
          <a:xfrm>
            <a:off x="430439" y="850961"/>
            <a:ext cx="5277555" cy="646331"/>
          </a:xfrm>
          <a:prstGeom prst="rect">
            <a:avLst/>
          </a:prstGeom>
          <a:noFill/>
        </p:spPr>
        <p:txBody>
          <a:bodyPr wrap="square" rtlCol="0">
            <a:spAutoFit/>
          </a:bodyPr>
          <a:lstStyle/>
          <a:p>
            <a:r>
              <a:rPr lang="zh-TW" altLang="en-US" dirty="0">
                <a:solidFill>
                  <a:srgbClr val="7F7F7F"/>
                </a:solidFill>
                <a:latin typeface="Arial"/>
                <a:cs typeface="Arial"/>
              </a:rPr>
              <a:t>老化的人口持續增加，年輕人也想避免老化的早期徵狀。</a:t>
            </a:r>
            <a:endParaRPr lang="en-US" dirty="0">
              <a:solidFill>
                <a:srgbClr val="3BB0C9"/>
              </a:solidFill>
              <a:latin typeface="Arial"/>
              <a:cs typeface="Arial"/>
            </a:endParaRPr>
          </a:p>
        </p:txBody>
      </p:sp>
      <p:sp>
        <p:nvSpPr>
          <p:cNvPr id="6" name="Title 1"/>
          <p:cNvSpPr txBox="1">
            <a:spLocks/>
          </p:cNvSpPr>
          <p:nvPr/>
        </p:nvSpPr>
        <p:spPr>
          <a:xfrm>
            <a:off x="404519" y="176319"/>
            <a:ext cx="7940358" cy="7179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2800" dirty="0">
                <a:solidFill>
                  <a:srgbClr val="3BB0C9"/>
                </a:solidFill>
                <a:latin typeface="Arial"/>
                <a:cs typeface="Arial"/>
              </a:rPr>
              <a:t>抗老化產業正在增長中。</a:t>
            </a:r>
            <a:endParaRPr lang="en-US" sz="2800" dirty="0">
              <a:solidFill>
                <a:srgbClr val="3BB0C9"/>
              </a:solidFill>
              <a:latin typeface="Arial"/>
              <a:cs typeface="Arial"/>
            </a:endParaRPr>
          </a:p>
        </p:txBody>
      </p:sp>
      <p:sp>
        <p:nvSpPr>
          <p:cNvPr id="7" name="Rectangle 6"/>
          <p:cNvSpPr/>
          <p:nvPr/>
        </p:nvSpPr>
        <p:spPr>
          <a:xfrm>
            <a:off x="5794963" y="3194646"/>
            <a:ext cx="3273778" cy="523220"/>
          </a:xfrm>
          <a:prstGeom prst="rect">
            <a:avLst/>
          </a:prstGeom>
        </p:spPr>
        <p:txBody>
          <a:bodyPr wrap="square">
            <a:spAutoFit/>
          </a:bodyPr>
          <a:lstStyle/>
          <a:p>
            <a:r>
              <a:rPr lang="zh-TW" altLang="en-US" sz="1400" cap="all" dirty="0">
                <a:solidFill>
                  <a:srgbClr val="3BB0C9"/>
                </a:solidFill>
                <a:latin typeface="Arial"/>
                <a:cs typeface="Arial"/>
              </a:rPr>
              <a:t>全球抗老化的商品在</a:t>
            </a:r>
            <a:r>
              <a:rPr lang="en-US" altLang="zh-TW" sz="1400" cap="all" dirty="0">
                <a:solidFill>
                  <a:srgbClr val="3BB0C9"/>
                </a:solidFill>
                <a:latin typeface="Arial"/>
                <a:cs typeface="Arial"/>
              </a:rPr>
              <a:t>2018</a:t>
            </a:r>
            <a:r>
              <a:rPr lang="zh-TW" altLang="en-US" sz="1400" cap="all" dirty="0">
                <a:solidFill>
                  <a:srgbClr val="3BB0C9"/>
                </a:solidFill>
                <a:latin typeface="Arial"/>
                <a:cs typeface="Arial"/>
              </a:rPr>
              <a:t>年預估將達到</a:t>
            </a:r>
            <a:r>
              <a:rPr lang="en-US" altLang="zh-TW" sz="1400" cap="all" dirty="0">
                <a:solidFill>
                  <a:srgbClr val="3BB0C9"/>
                </a:solidFill>
                <a:latin typeface="Arial"/>
                <a:cs typeface="Arial"/>
              </a:rPr>
              <a:t>$3460 </a:t>
            </a:r>
            <a:r>
              <a:rPr lang="zh-TW" altLang="en-US" sz="1400" cap="all" dirty="0">
                <a:solidFill>
                  <a:srgbClr val="3BB0C9"/>
                </a:solidFill>
                <a:latin typeface="Arial"/>
                <a:cs typeface="Arial"/>
              </a:rPr>
              <a:t>億。</a:t>
            </a:r>
            <a:endParaRPr lang="en-US" sz="1400" cap="all" dirty="0">
              <a:solidFill>
                <a:srgbClr val="3BB0C9"/>
              </a:solidFill>
              <a:latin typeface="Arial"/>
              <a:cs typeface="Arial"/>
            </a:endParaRPr>
          </a:p>
        </p:txBody>
      </p:sp>
      <p:sp>
        <p:nvSpPr>
          <p:cNvPr id="8" name="TextBox 7"/>
          <p:cNvSpPr txBox="1"/>
          <p:nvPr/>
        </p:nvSpPr>
        <p:spPr>
          <a:xfrm>
            <a:off x="6885809" y="1226751"/>
            <a:ext cx="184666" cy="369332"/>
          </a:xfrm>
          <a:prstGeom prst="rect">
            <a:avLst/>
          </a:prstGeom>
          <a:noFill/>
        </p:spPr>
        <p:txBody>
          <a:bodyPr wrap="none" rtlCol="0">
            <a:spAutoFit/>
          </a:bodyPr>
          <a:lstStyle/>
          <a:p>
            <a:endParaRPr lang="en-US" dirty="0"/>
          </a:p>
        </p:txBody>
      </p:sp>
      <p:sp>
        <p:nvSpPr>
          <p:cNvPr id="9" name="TextBox 8"/>
          <p:cNvSpPr txBox="1"/>
          <p:nvPr/>
        </p:nvSpPr>
        <p:spPr>
          <a:xfrm>
            <a:off x="6764854" y="1935157"/>
            <a:ext cx="184666" cy="369332"/>
          </a:xfrm>
          <a:prstGeom prst="rect">
            <a:avLst/>
          </a:prstGeom>
          <a:noFill/>
        </p:spPr>
        <p:txBody>
          <a:bodyPr wrap="none" rtlCol="0">
            <a:spAutoFit/>
          </a:bodyPr>
          <a:lstStyle/>
          <a:p>
            <a:endParaRPr lang="en-US" dirty="0"/>
          </a:p>
        </p:txBody>
      </p:sp>
      <p:sp>
        <p:nvSpPr>
          <p:cNvPr id="13" name="TextBox 12"/>
          <p:cNvSpPr txBox="1"/>
          <p:nvPr/>
        </p:nvSpPr>
        <p:spPr>
          <a:xfrm>
            <a:off x="5785193" y="4656937"/>
            <a:ext cx="3743870" cy="461665"/>
          </a:xfrm>
          <a:prstGeom prst="rect">
            <a:avLst/>
          </a:prstGeom>
          <a:noFill/>
        </p:spPr>
        <p:txBody>
          <a:bodyPr wrap="square" rtlCol="0">
            <a:spAutoFit/>
          </a:bodyPr>
          <a:lstStyle/>
          <a:p>
            <a:r>
              <a:rPr lang="zh-TW" altLang="en-US" sz="800" dirty="0">
                <a:solidFill>
                  <a:prstClr val="black">
                    <a:lumMod val="50000"/>
                    <a:lumOff val="50000"/>
                  </a:prstClr>
                </a:solidFill>
                <a:latin typeface="Arial"/>
                <a:cs typeface="Arial"/>
              </a:rPr>
              <a:t>「抗老化商品與服務：全球市場」（</a:t>
            </a:r>
            <a:r>
              <a:rPr lang="en-US" sz="800" dirty="0">
                <a:solidFill>
                  <a:prstClr val="black">
                    <a:lumMod val="50000"/>
                    <a:lumOff val="50000"/>
                  </a:prstClr>
                </a:solidFill>
                <a:latin typeface="Arial"/>
                <a:cs typeface="Arial"/>
              </a:rPr>
              <a:t>ANTI-AGING PRODUCT AND SERVICES</a:t>
            </a:r>
            <a:r>
              <a:rPr lang="zh-TW" altLang="en-US" sz="800" dirty="0">
                <a:solidFill>
                  <a:prstClr val="black">
                    <a:lumMod val="50000"/>
                    <a:lumOff val="50000"/>
                  </a:prstClr>
                </a:solidFill>
                <a:latin typeface="Arial"/>
                <a:cs typeface="Arial"/>
              </a:rPr>
              <a:t>）</a:t>
            </a:r>
            <a:r>
              <a:rPr lang="en-US" sz="800" dirty="0">
                <a:solidFill>
                  <a:prstClr val="black">
                    <a:lumMod val="50000"/>
                    <a:lumOff val="50000"/>
                  </a:prstClr>
                </a:solidFill>
                <a:latin typeface="Arial"/>
                <a:cs typeface="Arial"/>
              </a:rPr>
              <a:t> BCC RESEARCH</a:t>
            </a:r>
            <a:r>
              <a:rPr lang="zh-TW" altLang="en-US" sz="800" dirty="0">
                <a:solidFill>
                  <a:prstClr val="black">
                    <a:lumMod val="50000"/>
                    <a:lumOff val="50000"/>
                  </a:prstClr>
                </a:solidFill>
                <a:latin typeface="Arial"/>
                <a:cs typeface="Arial"/>
              </a:rPr>
              <a:t>（</a:t>
            </a:r>
            <a:r>
              <a:rPr lang="en-US" altLang="zh-TW" sz="800" dirty="0">
                <a:solidFill>
                  <a:prstClr val="black">
                    <a:lumMod val="50000"/>
                    <a:lumOff val="50000"/>
                  </a:prstClr>
                </a:solidFill>
                <a:latin typeface="Arial"/>
                <a:cs typeface="Arial"/>
              </a:rPr>
              <a:t>BBC </a:t>
            </a:r>
            <a:r>
              <a:rPr lang="zh-TW" altLang="en-US" sz="800" dirty="0">
                <a:solidFill>
                  <a:prstClr val="black">
                    <a:lumMod val="50000"/>
                    <a:lumOff val="50000"/>
                  </a:prstClr>
                </a:solidFill>
                <a:latin typeface="Arial"/>
                <a:cs typeface="Arial"/>
              </a:rPr>
              <a:t>調查）</a:t>
            </a:r>
            <a:r>
              <a:rPr lang="en-US" sz="800" dirty="0">
                <a:solidFill>
                  <a:prstClr val="black">
                    <a:lumMod val="50000"/>
                    <a:lumOff val="50000"/>
                  </a:prstClr>
                </a:solidFill>
                <a:latin typeface="Arial"/>
                <a:cs typeface="Arial"/>
              </a:rPr>
              <a:t> </a:t>
            </a:r>
            <a:r>
              <a:rPr lang="zh-TW" altLang="en-US" sz="800" dirty="0">
                <a:solidFill>
                  <a:prstClr val="black">
                    <a:lumMod val="50000"/>
                    <a:lumOff val="50000"/>
                  </a:prstClr>
                </a:solidFill>
                <a:latin typeface="Arial"/>
                <a:cs typeface="Arial"/>
              </a:rPr>
              <a:t>，</a:t>
            </a:r>
            <a:r>
              <a:rPr lang="en-US" sz="800" dirty="0">
                <a:solidFill>
                  <a:prstClr val="black">
                    <a:lumMod val="50000"/>
                    <a:lumOff val="50000"/>
                  </a:prstClr>
                </a:solidFill>
                <a:latin typeface="Arial"/>
                <a:cs typeface="Arial"/>
              </a:rPr>
              <a:t>2013</a:t>
            </a:r>
            <a:r>
              <a:rPr lang="zh-TW" altLang="en-US" sz="800" dirty="0">
                <a:solidFill>
                  <a:prstClr val="black">
                    <a:lumMod val="50000"/>
                    <a:lumOff val="50000"/>
                  </a:prstClr>
                </a:solidFill>
                <a:latin typeface="Arial"/>
                <a:cs typeface="Arial"/>
              </a:rPr>
              <a:t> 年 </a:t>
            </a:r>
            <a:r>
              <a:rPr lang="en-US" altLang="zh-TW" sz="800" dirty="0">
                <a:solidFill>
                  <a:prstClr val="black">
                    <a:lumMod val="50000"/>
                    <a:lumOff val="50000"/>
                  </a:prstClr>
                </a:solidFill>
                <a:latin typeface="Arial"/>
                <a:cs typeface="Arial"/>
              </a:rPr>
              <a:t>8 </a:t>
            </a:r>
            <a:r>
              <a:rPr lang="zh-TW" altLang="en-US" sz="800" dirty="0">
                <a:solidFill>
                  <a:prstClr val="black">
                    <a:lumMod val="50000"/>
                    <a:lumOff val="50000"/>
                  </a:prstClr>
                </a:solidFill>
                <a:latin typeface="Arial"/>
                <a:cs typeface="Arial"/>
              </a:rPr>
              <a:t>月</a:t>
            </a:r>
            <a:endParaRPr lang="en-US" sz="800" dirty="0">
              <a:solidFill>
                <a:prstClr val="black">
                  <a:lumMod val="50000"/>
                  <a:lumOff val="50000"/>
                </a:prstClr>
              </a:solidFill>
              <a:latin typeface="Arial"/>
              <a:cs typeface="Arial"/>
            </a:endParaRPr>
          </a:p>
          <a:p>
            <a:endParaRPr lang="en-US" sz="800" dirty="0">
              <a:solidFill>
                <a:prstClr val="black">
                  <a:lumMod val="50000"/>
                  <a:lumOff val="50000"/>
                </a:prstClr>
              </a:solidFill>
              <a:latin typeface="Arial"/>
              <a:cs typeface="Arial"/>
            </a:endParaRPr>
          </a:p>
        </p:txBody>
      </p:sp>
      <p:pic>
        <p:nvPicPr>
          <p:cNvPr id="14" name="Picture 13"/>
          <p:cNvPicPr>
            <a:picLocks noChangeAspect="1"/>
          </p:cNvPicPr>
          <p:nvPr/>
        </p:nvPicPr>
        <p:blipFill>
          <a:blip r:embed="rId5"/>
          <a:stretch>
            <a:fillRect/>
          </a:stretch>
        </p:blipFill>
        <p:spPr>
          <a:xfrm>
            <a:off x="5895922" y="1050905"/>
            <a:ext cx="1979774" cy="2018092"/>
          </a:xfrm>
          <a:prstGeom prst="rect">
            <a:avLst/>
          </a:prstGeom>
        </p:spPr>
      </p:pic>
    </p:spTree>
    <p:extLst>
      <p:ext uri="{BB962C8B-B14F-4D97-AF65-F5344CB8AC3E}">
        <p14:creationId xmlns:p14="http://schemas.microsoft.com/office/powerpoint/2010/main" val="158020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32540 clone light.jpg"/>
          <p:cNvPicPr>
            <a:picLocks noChangeAspect="1"/>
          </p:cNvPicPr>
          <p:nvPr/>
        </p:nvPicPr>
        <p:blipFill rotWithShape="1">
          <a:blip r:embed="rId3" cstate="print">
            <a:extLst>
              <a:ext uri="{28A0092B-C50C-407E-A947-70E740481C1C}">
                <a14:useLocalDpi xmlns:a14="http://schemas.microsoft.com/office/drawing/2010/main"/>
              </a:ext>
            </a:extLst>
          </a:blip>
          <a:srcRect l="-611"/>
          <a:stretch/>
        </p:blipFill>
        <p:spPr>
          <a:xfrm>
            <a:off x="37628" y="-1"/>
            <a:ext cx="9144000" cy="5218011"/>
          </a:xfrm>
          <a:prstGeom prst="rect">
            <a:avLst/>
          </a:prstGeom>
        </p:spPr>
      </p:pic>
      <p:pic>
        <p:nvPicPr>
          <p:cNvPr id="2" name="Picture 1"/>
          <p:cNvPicPr>
            <a:picLocks noChangeAspect="1"/>
          </p:cNvPicPr>
          <p:nvPr/>
        </p:nvPicPr>
        <p:blipFill>
          <a:blip r:embed="rId4"/>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評論：潮流趨勢</a:t>
            </a:r>
            <a:endParaRPr lang="en-US" sz="1300" dirty="0">
              <a:solidFill>
                <a:schemeClr val="bg1"/>
              </a:solidFill>
              <a:latin typeface="Arial"/>
              <a:cs typeface="Arial"/>
            </a:endParaRPr>
          </a:p>
        </p:txBody>
      </p:sp>
      <p:sp>
        <p:nvSpPr>
          <p:cNvPr id="5" name="TextBox 4"/>
          <p:cNvSpPr txBox="1"/>
          <p:nvPr/>
        </p:nvSpPr>
        <p:spPr>
          <a:xfrm>
            <a:off x="9769231" y="1787769"/>
            <a:ext cx="184666" cy="369332"/>
          </a:xfrm>
          <a:prstGeom prst="rect">
            <a:avLst/>
          </a:prstGeom>
          <a:noFill/>
        </p:spPr>
        <p:txBody>
          <a:bodyPr wrap="none" rtlCol="0">
            <a:spAutoFit/>
          </a:bodyPr>
          <a:lstStyle/>
          <a:p>
            <a:endParaRPr lang="en-US" dirty="0"/>
          </a:p>
        </p:txBody>
      </p:sp>
      <p:sp>
        <p:nvSpPr>
          <p:cNvPr id="7" name="Content Placeholder 2"/>
          <p:cNvSpPr>
            <a:spLocks noGrp="1"/>
          </p:cNvSpPr>
          <p:nvPr>
            <p:ph idx="1"/>
          </p:nvPr>
        </p:nvSpPr>
        <p:spPr>
          <a:xfrm>
            <a:off x="507612" y="3778847"/>
            <a:ext cx="5061573" cy="1078918"/>
          </a:xfrm>
        </p:spPr>
        <p:txBody>
          <a:bodyPr>
            <a:normAutofit/>
          </a:bodyPr>
          <a:lstStyle/>
          <a:p>
            <a:pPr marL="0" indent="0">
              <a:lnSpc>
                <a:spcPts val="2400"/>
              </a:lnSpc>
              <a:buNone/>
            </a:pPr>
            <a:r>
              <a:rPr lang="zh-TW" altLang="en-US" sz="2200" dirty="0">
                <a:solidFill>
                  <a:srgbClr val="3BB0C9"/>
                </a:solidFill>
                <a:latin typeface="Arial"/>
                <a:cs typeface="Arial"/>
              </a:rPr>
              <a:t>肌膚護理的花費預估在</a:t>
            </a:r>
            <a:r>
              <a:rPr lang="en-US" altLang="zh-TW" sz="2200" dirty="0">
                <a:solidFill>
                  <a:srgbClr val="3BB0C9"/>
                </a:solidFill>
                <a:latin typeface="Arial"/>
                <a:cs typeface="Arial"/>
              </a:rPr>
              <a:t>2017 </a:t>
            </a:r>
            <a:r>
              <a:rPr lang="zh-TW" altLang="en-US" sz="2200" dirty="0">
                <a:solidFill>
                  <a:srgbClr val="3BB0C9"/>
                </a:solidFill>
                <a:latin typeface="Arial"/>
                <a:cs typeface="Arial"/>
              </a:rPr>
              <a:t>年前將達到</a:t>
            </a:r>
            <a:r>
              <a:rPr lang="en-US" altLang="zh-TW" sz="2200" dirty="0">
                <a:solidFill>
                  <a:srgbClr val="3BB0C9"/>
                </a:solidFill>
                <a:latin typeface="Arial"/>
                <a:cs typeface="Arial"/>
              </a:rPr>
              <a:t> $4050</a:t>
            </a:r>
            <a:r>
              <a:rPr lang="zh-TW" altLang="en-US" sz="2200" dirty="0">
                <a:solidFill>
                  <a:srgbClr val="3BB0C9"/>
                </a:solidFill>
                <a:latin typeface="Arial"/>
                <a:cs typeface="Arial"/>
              </a:rPr>
              <a:t> 億，在五年內的增長估計超過</a:t>
            </a:r>
            <a:r>
              <a:rPr lang="en-US" altLang="zh-TW" sz="2200" dirty="0">
                <a:solidFill>
                  <a:srgbClr val="3BB0C9"/>
                </a:solidFill>
                <a:latin typeface="Arial"/>
                <a:cs typeface="Arial"/>
              </a:rPr>
              <a:t> $ 550 </a:t>
            </a:r>
            <a:r>
              <a:rPr lang="zh-TW" altLang="en-US" sz="2200" dirty="0">
                <a:solidFill>
                  <a:srgbClr val="3BB0C9"/>
                </a:solidFill>
                <a:latin typeface="Arial"/>
                <a:cs typeface="Arial"/>
              </a:rPr>
              <a:t>億。</a:t>
            </a:r>
            <a:endParaRPr lang="en-US" sz="2200" dirty="0">
              <a:solidFill>
                <a:schemeClr val="accent5">
                  <a:lumMod val="75000"/>
                </a:schemeClr>
              </a:solidFill>
              <a:latin typeface="Arial"/>
              <a:cs typeface="Arial"/>
            </a:endParaRPr>
          </a:p>
        </p:txBody>
      </p:sp>
      <p:sp>
        <p:nvSpPr>
          <p:cNvPr id="8" name="TextBox 7"/>
          <p:cNvSpPr txBox="1"/>
          <p:nvPr/>
        </p:nvSpPr>
        <p:spPr>
          <a:xfrm>
            <a:off x="567516" y="4706187"/>
            <a:ext cx="5276866" cy="230832"/>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EUROMONITOR INTERNATIONAL</a:t>
            </a:r>
            <a:r>
              <a:rPr lang="zh-TW" altLang="en-US" sz="900" dirty="0">
                <a:solidFill>
                  <a:schemeClr val="tx1">
                    <a:lumMod val="50000"/>
                    <a:lumOff val="50000"/>
                  </a:schemeClr>
                </a:solidFill>
                <a:latin typeface="Arial"/>
                <a:cs typeface="Arial"/>
              </a:rPr>
              <a:t>，（歐睿國際）</a:t>
            </a:r>
            <a:r>
              <a:rPr lang="en-US" altLang="zh-TW" sz="900" dirty="0">
                <a:solidFill>
                  <a:schemeClr val="tx1">
                    <a:lumMod val="50000"/>
                    <a:lumOff val="50000"/>
                  </a:schemeClr>
                </a:solidFill>
                <a:latin typeface="Arial"/>
                <a:cs typeface="Arial"/>
              </a:rPr>
              <a:t>2</a:t>
            </a:r>
            <a:r>
              <a:rPr lang="en-US" sz="900" dirty="0">
                <a:solidFill>
                  <a:schemeClr val="tx1">
                    <a:lumMod val="50000"/>
                    <a:lumOff val="50000"/>
                  </a:schemeClr>
                </a:solidFill>
                <a:latin typeface="Arial"/>
                <a:cs typeface="Arial"/>
              </a:rPr>
              <a:t>014 </a:t>
            </a:r>
            <a:r>
              <a:rPr lang="zh-TW" altLang="en-US" sz="900" dirty="0">
                <a:solidFill>
                  <a:schemeClr val="tx1">
                    <a:lumMod val="50000"/>
                    <a:lumOff val="50000"/>
                  </a:schemeClr>
                </a:solidFill>
                <a:latin typeface="Arial"/>
                <a:cs typeface="Arial"/>
              </a:rPr>
              <a:t>七月</a:t>
            </a:r>
            <a:endParaRPr lang="en-US" sz="900" dirty="0">
              <a:solidFill>
                <a:schemeClr val="tx1">
                  <a:lumMod val="50000"/>
                  <a:lumOff val="50000"/>
                </a:schemeClr>
              </a:solidFill>
              <a:latin typeface="Arial"/>
              <a:cs typeface="Arial"/>
            </a:endParaRPr>
          </a:p>
        </p:txBody>
      </p:sp>
      <p:sp>
        <p:nvSpPr>
          <p:cNvPr id="9" name="Title 1"/>
          <p:cNvSpPr txBox="1">
            <a:spLocks/>
          </p:cNvSpPr>
          <p:nvPr/>
        </p:nvSpPr>
        <p:spPr>
          <a:xfrm>
            <a:off x="464493" y="158092"/>
            <a:ext cx="7905013" cy="7730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zh-TW" altLang="en-US" sz="3200" dirty="0">
                <a:solidFill>
                  <a:srgbClr val="3BB0C9"/>
                </a:solidFill>
                <a:latin typeface="Arial"/>
                <a:cs typeface="Arial"/>
              </a:rPr>
              <a:t>肌膚護理是一個快速增長的類目。</a:t>
            </a:r>
            <a:endParaRPr lang="en-US" sz="3200" dirty="0">
              <a:solidFill>
                <a:srgbClr val="3BB0C9"/>
              </a:solidFill>
              <a:latin typeface="Arial"/>
              <a:cs typeface="Arial"/>
            </a:endParaRPr>
          </a:p>
        </p:txBody>
      </p:sp>
      <p:pic>
        <p:nvPicPr>
          <p:cNvPr id="10" name="Picture 9"/>
          <p:cNvPicPr>
            <a:picLocks noChangeAspect="1"/>
          </p:cNvPicPr>
          <p:nvPr/>
        </p:nvPicPr>
        <p:blipFill>
          <a:blip r:embed="rId5"/>
          <a:stretch>
            <a:fillRect/>
          </a:stretch>
        </p:blipFill>
        <p:spPr>
          <a:xfrm>
            <a:off x="667870" y="1143205"/>
            <a:ext cx="3906392" cy="2794064"/>
          </a:xfrm>
          <a:prstGeom prst="rect">
            <a:avLst/>
          </a:prstGeom>
        </p:spPr>
      </p:pic>
    </p:spTree>
    <p:extLst>
      <p:ext uri="{BB962C8B-B14F-4D97-AF65-F5344CB8AC3E}">
        <p14:creationId xmlns:p14="http://schemas.microsoft.com/office/powerpoint/2010/main" val="312804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zh-TW" altLang="en-US" sz="1300" dirty="0">
                <a:solidFill>
                  <a:schemeClr val="bg1"/>
                </a:solidFill>
                <a:latin typeface="Arial"/>
                <a:cs typeface="Arial"/>
              </a:rPr>
              <a:t>評論：潮流趨勢</a:t>
            </a:r>
            <a:endParaRPr lang="en-US" sz="1300" dirty="0">
              <a:solidFill>
                <a:schemeClr val="bg1"/>
              </a:solidFill>
              <a:latin typeface="Arial"/>
              <a:cs typeface="Arial"/>
            </a:endParaRPr>
          </a:p>
        </p:txBody>
      </p:sp>
      <p:sp>
        <p:nvSpPr>
          <p:cNvPr id="4" name="Content Placeholder 2"/>
          <p:cNvSpPr>
            <a:spLocks noGrp="1"/>
          </p:cNvSpPr>
          <p:nvPr>
            <p:ph idx="1"/>
          </p:nvPr>
        </p:nvSpPr>
        <p:spPr>
          <a:xfrm>
            <a:off x="433039" y="3568111"/>
            <a:ext cx="6879762" cy="1304378"/>
          </a:xfrm>
        </p:spPr>
        <p:txBody>
          <a:bodyPr>
            <a:normAutofit/>
          </a:bodyPr>
          <a:lstStyle/>
          <a:p>
            <a:pPr marL="0" indent="0">
              <a:lnSpc>
                <a:spcPts val="2400"/>
              </a:lnSpc>
              <a:buNone/>
            </a:pPr>
            <a:r>
              <a:rPr lang="zh-TW" altLang="en-US" sz="2200" dirty="0">
                <a:solidFill>
                  <a:schemeClr val="tx1">
                    <a:lumMod val="50000"/>
                    <a:lumOff val="50000"/>
                  </a:schemeClr>
                </a:solidFill>
                <a:latin typeface="Arial"/>
                <a:cs typeface="Arial"/>
              </a:rPr>
              <a:t>顧客慢慢不再受傳統大量製造的產品所吸引。越來越多人開始尋找</a:t>
            </a:r>
            <a:r>
              <a:rPr lang="zh-TW" altLang="en-US" sz="2200" dirty="0">
                <a:solidFill>
                  <a:srgbClr val="3BB0C9"/>
                </a:solidFill>
                <a:latin typeface="Arial"/>
                <a:cs typeface="Arial"/>
              </a:rPr>
              <a:t>能滿足他們個人獨特需要的產品，並參與產品創新。</a:t>
            </a:r>
            <a:endParaRPr lang="en-US" sz="2200" dirty="0">
              <a:solidFill>
                <a:srgbClr val="3BB0C9"/>
              </a:solidFill>
              <a:latin typeface="Arial"/>
              <a:cs typeface="Arial"/>
            </a:endParaRPr>
          </a:p>
        </p:txBody>
      </p:sp>
      <p:sp>
        <p:nvSpPr>
          <p:cNvPr id="5" name="TextBox 4"/>
          <p:cNvSpPr txBox="1"/>
          <p:nvPr/>
        </p:nvSpPr>
        <p:spPr>
          <a:xfrm>
            <a:off x="461260" y="4663338"/>
            <a:ext cx="8351486" cy="369332"/>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“FIVE GAME-CHANGING CONSUMER TRENDS,” </a:t>
            </a:r>
            <a:r>
              <a:rPr lang="zh-TW" altLang="en-US" sz="900" dirty="0">
                <a:solidFill>
                  <a:schemeClr val="tx1">
                    <a:lumMod val="50000"/>
                    <a:lumOff val="50000"/>
                  </a:schemeClr>
                </a:solidFill>
                <a:latin typeface="Arial"/>
                <a:cs typeface="Arial"/>
              </a:rPr>
              <a:t>（五個消費者的重要趨勢）</a:t>
            </a:r>
            <a:r>
              <a:rPr lang="en-US" sz="900" dirty="0">
                <a:solidFill>
                  <a:schemeClr val="tx1">
                    <a:lumMod val="50000"/>
                    <a:lumOff val="50000"/>
                  </a:schemeClr>
                </a:solidFill>
                <a:latin typeface="Arial"/>
                <a:cs typeface="Arial"/>
              </a:rPr>
              <a:t>BUSINESS DEVELOPMENT BANK OF CANADA,</a:t>
            </a:r>
            <a:r>
              <a:rPr lang="zh-TW" altLang="en-US" sz="900" dirty="0">
                <a:solidFill>
                  <a:schemeClr val="tx1">
                    <a:lumMod val="50000"/>
                    <a:lumOff val="50000"/>
                  </a:schemeClr>
                </a:solidFill>
                <a:latin typeface="Arial"/>
                <a:cs typeface="Arial"/>
              </a:rPr>
              <a:t>（加拿大商業發展銀行）</a:t>
            </a:r>
            <a:r>
              <a:rPr lang="en-US" sz="900" dirty="0">
                <a:solidFill>
                  <a:schemeClr val="tx1">
                    <a:lumMod val="50000"/>
                    <a:lumOff val="50000"/>
                  </a:schemeClr>
                </a:solidFill>
                <a:latin typeface="Arial"/>
                <a:cs typeface="Arial"/>
              </a:rPr>
              <a:t> 2013</a:t>
            </a:r>
            <a:r>
              <a:rPr lang="zh-TW" altLang="en-US" sz="900" dirty="0">
                <a:solidFill>
                  <a:schemeClr val="tx1">
                    <a:lumMod val="50000"/>
                    <a:lumOff val="50000"/>
                  </a:schemeClr>
                </a:solidFill>
                <a:latin typeface="Arial"/>
                <a:cs typeface="Arial"/>
              </a:rPr>
              <a:t>年</a:t>
            </a:r>
            <a:endParaRPr lang="en-US" sz="900" dirty="0">
              <a:solidFill>
                <a:schemeClr val="tx1">
                  <a:lumMod val="50000"/>
                  <a:lumOff val="50000"/>
                </a:schemeClr>
              </a:solidFill>
              <a:latin typeface="Arial"/>
              <a:cs typeface="Arial"/>
            </a:endParaRPr>
          </a:p>
        </p:txBody>
      </p:sp>
      <p:sp>
        <p:nvSpPr>
          <p:cNvPr id="6" name="Title 1"/>
          <p:cNvSpPr txBox="1">
            <a:spLocks/>
          </p:cNvSpPr>
          <p:nvPr/>
        </p:nvSpPr>
        <p:spPr>
          <a:xfrm>
            <a:off x="461260" y="87751"/>
            <a:ext cx="9425925" cy="13764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2800" dirty="0">
                <a:solidFill>
                  <a:srgbClr val="3BB0C9"/>
                </a:solidFill>
                <a:latin typeface="Arial"/>
                <a:cs typeface="Arial"/>
              </a:rPr>
              <a:t>個人化商品愈來愈受歡迎。</a:t>
            </a:r>
            <a:endParaRPr lang="en-US" sz="2800" dirty="0">
              <a:solidFill>
                <a:srgbClr val="3BB0C9"/>
              </a:solidFill>
              <a:latin typeface="Arial"/>
              <a:cs typeface="Aria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r="34251"/>
          <a:stretch/>
        </p:blipFill>
        <p:spPr>
          <a:xfrm>
            <a:off x="1323642" y="1488898"/>
            <a:ext cx="3115043" cy="196111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65228"/>
          <a:stretch/>
        </p:blipFill>
        <p:spPr>
          <a:xfrm>
            <a:off x="7521234" y="1488898"/>
            <a:ext cx="1647426" cy="1961117"/>
          </a:xfrm>
          <a:prstGeom prst="rect">
            <a:avLst/>
          </a:prstGeom>
        </p:spPr>
      </p:pic>
    </p:spTree>
    <p:extLst>
      <p:ext uri="{BB962C8B-B14F-4D97-AF65-F5344CB8AC3E}">
        <p14:creationId xmlns:p14="http://schemas.microsoft.com/office/powerpoint/2010/main" val="616671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96A7C8-492E-45C2-BA54-E263547E25BA}">
  <ds:schemaRefs>
    <ds:schemaRef ds:uri="http://www.w3.org/XML/1998/namespace"/>
    <ds:schemaRef ds:uri="http://purl.org/dc/term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E9422C13-7EC1-4240-A79A-070F5FA3E6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808F281-2942-497F-A6B6-E5BC089107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6037</TotalTime>
  <Words>3005</Words>
  <Application>Microsoft Office PowerPoint</Application>
  <PresentationFormat>On-screen Show (16:9)</PresentationFormat>
  <Paragraphs>217</Paragraphs>
  <Slides>31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新細明體</vt:lpstr>
      <vt:lpstr>Arial</vt:lpstr>
      <vt:lpstr>Calibri</vt:lpstr>
      <vt:lpstr>Wingdings</vt:lpstr>
      <vt:lpstr>Wingdings 2</vt:lpstr>
      <vt:lpstr>Office Theme</vt:lpstr>
      <vt:lpstr>產品分享指南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產品分享指南    </dc:title>
  <dc:creator>Matt</dc:creator>
  <cp:lastModifiedBy>Yen Zheng</cp:lastModifiedBy>
  <cp:revision>124</cp:revision>
  <dcterms:created xsi:type="dcterms:W3CDTF">2015-05-29T19:45:34Z</dcterms:created>
  <dcterms:modified xsi:type="dcterms:W3CDTF">2016-11-30T21:17:37Z</dcterms:modified>
</cp:coreProperties>
</file>