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80" r:id="rId4"/>
    <p:sldId id="281" r:id="rId5"/>
    <p:sldId id="282" r:id="rId6"/>
    <p:sldId id="302" r:id="rId7"/>
    <p:sldId id="274" r:id="rId8"/>
    <p:sldId id="305" r:id="rId9"/>
    <p:sldId id="285" r:id="rId10"/>
    <p:sldId id="288" r:id="rId11"/>
    <p:sldId id="287" r:id="rId12"/>
    <p:sldId id="289" r:id="rId13"/>
    <p:sldId id="290" r:id="rId14"/>
    <p:sldId id="262" r:id="rId15"/>
    <p:sldId id="291" r:id="rId16"/>
    <p:sldId id="292" r:id="rId17"/>
    <p:sldId id="297" r:id="rId18"/>
    <p:sldId id="295" r:id="rId19"/>
    <p:sldId id="307" r:id="rId20"/>
    <p:sldId id="308" r:id="rId21"/>
    <p:sldId id="269" r:id="rId22"/>
  </p:sldIdLst>
  <p:sldSz cx="9144000" cy="5143500" type="screen16x9"/>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6ZcwMiSLcXnMye3P2AYwQ==" hashData="fufqcLEKrtjxV4WOQ2ojVzHTAWc="/>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CC3300"/>
    <a:srgbClr val="FFFFFF"/>
    <a:srgbClr val="CCFF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66359" autoAdjust="0"/>
  </p:normalViewPr>
  <p:slideViewPr>
    <p:cSldViewPr>
      <p:cViewPr>
        <p:scale>
          <a:sx n="100" d="100"/>
          <a:sy n="100" d="100"/>
        </p:scale>
        <p:origin x="-1944" y="-108"/>
      </p:cViewPr>
      <p:guideLst>
        <p:guide orient="horz" pos="1620"/>
        <p:guide pos="2880"/>
      </p:guideLst>
    </p:cSldViewPr>
  </p:slideViewPr>
  <p:notesTextViewPr>
    <p:cViewPr>
      <p:scale>
        <a:sx n="1" d="1"/>
        <a:sy n="1" d="1"/>
      </p:scale>
      <p:origin x="0" y="0"/>
    </p:cViewPr>
  </p:notesTextViewPr>
  <p:sorterViewPr>
    <p:cViewPr>
      <p:scale>
        <a:sx n="150" d="100"/>
        <a:sy n="150" d="100"/>
      </p:scale>
      <p:origin x="0" y="12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47E6C7A-F8B4-44E8-BB0C-01869ABC7126}" type="datetimeFigureOut">
              <a:rPr kumimoji="1" lang="ja-JP" altLang="en-US" smtClean="0"/>
              <a:t>2016/11/29</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55D8C8E-2C73-45DA-9F5E-61E3DF3D71FD}" type="slidenum">
              <a:rPr kumimoji="1" lang="ja-JP" altLang="en-US" smtClean="0"/>
              <a:t>‹#›</a:t>
            </a:fld>
            <a:endParaRPr kumimoji="1" lang="ja-JP" altLang="en-US"/>
          </a:p>
        </p:txBody>
      </p:sp>
    </p:spTree>
    <p:extLst>
      <p:ext uri="{BB962C8B-B14F-4D97-AF65-F5344CB8AC3E}">
        <p14:creationId xmlns:p14="http://schemas.microsoft.com/office/powerpoint/2010/main" val="3622876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ジェンロック ユーススパン　～いつまでも輝く力を～</a:t>
            </a: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a:t>
            </a:fld>
            <a:endParaRPr kumimoji="1" lang="ja-JP" altLang="en-US" dirty="0"/>
          </a:p>
        </p:txBody>
      </p:sp>
    </p:spTree>
    <p:extLst>
      <p:ext uri="{BB962C8B-B14F-4D97-AF65-F5344CB8AC3E}">
        <p14:creationId xmlns:p14="http://schemas.microsoft.com/office/powerpoint/2010/main" val="4240029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ea"/>
                <a:ea typeface="+mn-ea"/>
                <a:cs typeface="+mn-cs"/>
              </a:rPr>
              <a:t>健康寿命</a:t>
            </a:r>
            <a:r>
              <a:rPr kumimoji="1" lang="ja-JP" altLang="en-US" sz="1200" kern="1200" dirty="0" smtClean="0">
                <a:solidFill>
                  <a:schemeClr val="tx1"/>
                </a:solidFill>
                <a:effectLst/>
                <a:latin typeface="+mn-ea"/>
                <a:ea typeface="+mn-ea"/>
                <a:cs typeface="+mn-cs"/>
              </a:rPr>
              <a:t>のベースは、生活習慣にあります。</a:t>
            </a:r>
            <a:endParaRPr kumimoji="1" lang="en-US" altLang="ja-JP" sz="1200" kern="1200" dirty="0" smtClean="0">
              <a:solidFill>
                <a:schemeClr val="tx1"/>
              </a:solidFill>
              <a:effectLst/>
              <a:latin typeface="+mn-ea"/>
              <a:ea typeface="+mn-ea"/>
              <a:cs typeface="+mn-cs"/>
            </a:endParaRPr>
          </a:p>
          <a:p>
            <a:endParaRPr kumimoji="1" lang="en-US" altLang="ja-JP" sz="1200" kern="1200" dirty="0" smtClean="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ea"/>
                <a:ea typeface="+mn-ea"/>
                <a:cs typeface="+mn-cs"/>
              </a:rPr>
              <a:t>健康なカラダづくりのための</a:t>
            </a:r>
            <a:r>
              <a:rPr kumimoji="1" lang="en-US" altLang="ja-JP" sz="1200" kern="1200" dirty="0" smtClean="0">
                <a:solidFill>
                  <a:schemeClr val="tx1"/>
                </a:solidFill>
                <a:effectLst/>
                <a:latin typeface="+mn-ea"/>
                <a:ea typeface="+mn-ea"/>
                <a:cs typeface="+mn-cs"/>
              </a:rPr>
              <a:t>3</a:t>
            </a:r>
            <a:r>
              <a:rPr kumimoji="1" lang="ja-JP" altLang="en-US" sz="1200" kern="1200" dirty="0" smtClean="0">
                <a:solidFill>
                  <a:schemeClr val="tx1"/>
                </a:solidFill>
                <a:effectLst/>
                <a:latin typeface="+mn-ea"/>
                <a:ea typeface="+mn-ea"/>
                <a:cs typeface="+mn-cs"/>
              </a:rPr>
              <a:t>カ</a:t>
            </a:r>
            <a:r>
              <a:rPr kumimoji="1" lang="ja-JP" altLang="ja-JP" sz="1200" kern="1200" dirty="0" smtClean="0">
                <a:solidFill>
                  <a:schemeClr val="tx1"/>
                </a:solidFill>
                <a:effectLst/>
                <a:latin typeface="+mn-ea"/>
                <a:ea typeface="+mn-ea"/>
                <a:cs typeface="+mn-cs"/>
              </a:rPr>
              <a:t>条は</a:t>
            </a:r>
            <a:r>
              <a:rPr kumimoji="1" lang="ja-JP" altLang="en-US" sz="1200" kern="1200" dirty="0" smtClean="0">
                <a:solidFill>
                  <a:schemeClr val="tx1"/>
                </a:solidFill>
                <a:effectLst/>
                <a:latin typeface="+mn-ea"/>
                <a:ea typeface="+mn-ea"/>
                <a:cs typeface="+mn-cs"/>
              </a:rPr>
              <a:t>、</a:t>
            </a:r>
            <a:endParaRPr kumimoji="1" lang="ja-JP" altLang="ja-JP" sz="1200" kern="1200" dirty="0" smtClean="0">
              <a:solidFill>
                <a:schemeClr val="tx1"/>
              </a:solidFill>
              <a:effectLst/>
              <a:latin typeface="+mn-ea"/>
              <a:ea typeface="+mn-ea"/>
              <a:cs typeface="+mn-cs"/>
            </a:endParaRPr>
          </a:p>
          <a:p>
            <a:r>
              <a:rPr kumimoji="1" lang="ja-JP" altLang="ja-JP" sz="1200" kern="1200" dirty="0" smtClean="0">
                <a:solidFill>
                  <a:schemeClr val="tx1"/>
                </a:solidFill>
                <a:effectLst/>
                <a:latin typeface="+mn-ea"/>
                <a:ea typeface="+mn-ea"/>
                <a:cs typeface="+mn-cs"/>
              </a:rPr>
              <a:t>①バランスの</a:t>
            </a:r>
            <a:r>
              <a:rPr kumimoji="1" lang="ja-JP" altLang="en-US" sz="1200" kern="1200" dirty="0" smtClean="0">
                <a:solidFill>
                  <a:schemeClr val="tx1"/>
                </a:solidFill>
                <a:effectLst/>
                <a:latin typeface="+mn-ea"/>
                <a:ea typeface="+mn-ea"/>
                <a:cs typeface="+mn-cs"/>
              </a:rPr>
              <a:t>と</a:t>
            </a:r>
            <a:r>
              <a:rPr kumimoji="1" lang="ja-JP" altLang="ja-JP" sz="1200" kern="1200" dirty="0" smtClean="0">
                <a:solidFill>
                  <a:schemeClr val="tx1"/>
                </a:solidFill>
                <a:effectLst/>
                <a:latin typeface="+mn-ea"/>
                <a:ea typeface="+mn-ea"/>
                <a:cs typeface="+mn-cs"/>
              </a:rPr>
              <a:t>れた食生活</a:t>
            </a:r>
          </a:p>
          <a:p>
            <a:r>
              <a:rPr kumimoji="1" lang="ja-JP" altLang="ja-JP" sz="1200" kern="1200" dirty="0" smtClean="0">
                <a:solidFill>
                  <a:schemeClr val="tx1"/>
                </a:solidFill>
                <a:effectLst/>
                <a:latin typeface="+mn-ea"/>
                <a:ea typeface="+mn-ea"/>
                <a:cs typeface="+mn-cs"/>
              </a:rPr>
              <a:t>②適度な運動</a:t>
            </a:r>
          </a:p>
          <a:p>
            <a:r>
              <a:rPr kumimoji="1" lang="ja-JP" altLang="ja-JP" sz="1200" kern="1200" dirty="0" smtClean="0">
                <a:solidFill>
                  <a:schemeClr val="tx1"/>
                </a:solidFill>
                <a:effectLst/>
                <a:latin typeface="+mn-ea"/>
                <a:ea typeface="+mn-ea"/>
                <a:cs typeface="+mn-cs"/>
              </a:rPr>
              <a:t>③十分な休息（睡眠）</a:t>
            </a:r>
          </a:p>
          <a:p>
            <a:endParaRPr kumimoji="1" lang="en-US" altLang="ja-JP" sz="1200" kern="1200" dirty="0" smtClean="0">
              <a:solidFill>
                <a:schemeClr val="tx1"/>
              </a:solidFill>
              <a:effectLst/>
              <a:latin typeface="+mn-ea"/>
              <a:ea typeface="+mn-ea"/>
              <a:cs typeface="+mn-cs"/>
            </a:endParaRPr>
          </a:p>
          <a:p>
            <a:r>
              <a:rPr kumimoji="1" lang="ja-JP" altLang="ja-JP" sz="1200" kern="1200" dirty="0" smtClean="0">
                <a:solidFill>
                  <a:schemeClr val="tx1"/>
                </a:solidFill>
                <a:effectLst/>
                <a:latin typeface="+mn-ea"/>
                <a:ea typeface="+mn-ea"/>
                <a:cs typeface="+mn-cs"/>
              </a:rPr>
              <a:t>ずっとアクティブに、幸せな人生を過ごすためには、毎日の積み重ねが重要です。</a:t>
            </a:r>
          </a:p>
          <a:p>
            <a:pPr defTabSz="457200">
              <a:defRPr sz="1200"/>
            </a:pPr>
            <a:r>
              <a:rPr kumimoji="1" lang="ja-JP" altLang="en-US" sz="1200" kern="1200" dirty="0" smtClean="0">
                <a:solidFill>
                  <a:schemeClr val="tx1"/>
                </a:solidFill>
                <a:latin typeface="+mn-ea"/>
                <a:ea typeface="+mn-ea"/>
                <a:cs typeface="+mn-cs"/>
                <a:sym typeface="Helvetica"/>
              </a:rPr>
              <a:t>私たちのカラダは、食事からできています。健康寿命を延ばすためにも、食の「栄養バランス」が大切となってきます。</a:t>
            </a:r>
          </a:p>
          <a:p>
            <a:pPr defTabSz="457200">
              <a:defRPr sz="1200"/>
            </a:pPr>
            <a:r>
              <a:rPr kumimoji="1" lang="ja-JP" altLang="en-US" sz="1200" kern="1200" dirty="0" smtClean="0">
                <a:solidFill>
                  <a:schemeClr val="tx1"/>
                </a:solidFill>
                <a:latin typeface="+mn-ea"/>
                <a:ea typeface="+mn-ea"/>
                <a:cs typeface="+mn-cs"/>
                <a:sym typeface="Helvetica"/>
              </a:rPr>
              <a:t>炭水化物（糖質）・脂質・タンパク質の「</a:t>
            </a:r>
            <a:r>
              <a:rPr kumimoji="1" lang="en-US" altLang="ja-JP" sz="1200" kern="1200" dirty="0" smtClean="0">
                <a:solidFill>
                  <a:schemeClr val="tx1"/>
                </a:solidFill>
                <a:latin typeface="+mn-ea"/>
                <a:ea typeface="+mn-ea"/>
                <a:cs typeface="+mn-cs"/>
                <a:sym typeface="Helvetica"/>
              </a:rPr>
              <a:t>3</a:t>
            </a:r>
            <a:r>
              <a:rPr kumimoji="1" lang="ja-JP" altLang="en-US" sz="1200" kern="1200" dirty="0" smtClean="0">
                <a:solidFill>
                  <a:schemeClr val="tx1"/>
                </a:solidFill>
                <a:latin typeface="+mn-ea"/>
                <a:ea typeface="+mn-ea"/>
                <a:cs typeface="+mn-cs"/>
                <a:sym typeface="Helvetica"/>
              </a:rPr>
              <a:t>大栄養素」、そこにビタミン・ミネラルを加えたものが「</a:t>
            </a:r>
            <a:r>
              <a:rPr kumimoji="1" lang="en-US" altLang="ja-JP" sz="1200" kern="1200" dirty="0" smtClean="0">
                <a:solidFill>
                  <a:schemeClr val="tx1"/>
                </a:solidFill>
                <a:latin typeface="+mn-ea"/>
                <a:ea typeface="+mn-ea"/>
                <a:cs typeface="+mn-cs"/>
                <a:sym typeface="Helvetica"/>
              </a:rPr>
              <a:t>5</a:t>
            </a:r>
            <a:r>
              <a:rPr kumimoji="1" lang="ja-JP" altLang="en-US" sz="1200" kern="1200" dirty="0" smtClean="0">
                <a:solidFill>
                  <a:schemeClr val="tx1"/>
                </a:solidFill>
                <a:latin typeface="+mn-ea"/>
                <a:ea typeface="+mn-ea"/>
                <a:cs typeface="+mn-cs"/>
                <a:sym typeface="Helvetica"/>
              </a:rPr>
              <a:t>大栄養素」です。これらの栄養素を毎日バランスよく摂ることが、健康に過ごすための第一歩です。</a:t>
            </a:r>
          </a:p>
          <a:p>
            <a:pPr defTabSz="457200">
              <a:defRPr sz="1200"/>
            </a:pPr>
            <a:endParaRPr kumimoji="1" lang="ja-JP" altLang="en-US" sz="1200" kern="1200" dirty="0" smtClean="0">
              <a:solidFill>
                <a:schemeClr val="tx1"/>
              </a:solidFill>
              <a:latin typeface="+mn-ea"/>
              <a:ea typeface="+mn-ea"/>
              <a:cs typeface="+mn-cs"/>
              <a:sym typeface="Helvetica"/>
            </a:endParaRP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10</a:t>
            </a:fld>
            <a:endParaRPr kumimoji="1" lang="ja-JP" altLang="en-US" dirty="0"/>
          </a:p>
        </p:txBody>
      </p:sp>
    </p:spTree>
    <p:extLst>
      <p:ext uri="{BB962C8B-B14F-4D97-AF65-F5344CB8AC3E}">
        <p14:creationId xmlns:p14="http://schemas.microsoft.com/office/powerpoint/2010/main" val="44171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sz="1200"/>
            </a:pPr>
            <a:r>
              <a:rPr kumimoji="1" lang="ja-JP" altLang="en-US" sz="1200" kern="1200" dirty="0" smtClean="0">
                <a:solidFill>
                  <a:schemeClr val="tx1"/>
                </a:solidFill>
                <a:effectLst/>
                <a:latin typeface="+mn-ea"/>
                <a:ea typeface="+mn-ea"/>
                <a:cs typeface="+mn-cs"/>
              </a:rPr>
              <a:t>しかしながら、食生活の現状として、</a:t>
            </a:r>
            <a:r>
              <a:rPr kumimoji="1" lang="en-US" altLang="ja-JP" sz="1200" kern="1200" dirty="0" smtClean="0">
                <a:solidFill>
                  <a:schemeClr val="tx1"/>
                </a:solidFill>
                <a:effectLst/>
                <a:latin typeface="+mn-ea"/>
                <a:ea typeface="+mn-ea"/>
                <a:cs typeface="+mn-cs"/>
              </a:rPr>
              <a:t>5</a:t>
            </a:r>
            <a:r>
              <a:rPr kumimoji="1" lang="ja-JP" altLang="en-US" sz="1200" kern="1200" dirty="0" smtClean="0">
                <a:solidFill>
                  <a:schemeClr val="tx1"/>
                </a:solidFill>
                <a:effectLst/>
                <a:latin typeface="+mn-ea"/>
                <a:ea typeface="+mn-ea"/>
                <a:cs typeface="+mn-cs"/>
              </a:rPr>
              <a:t>大栄養素の摂取バランスが悪い人が増えていると言われていますので、食生活を見直しながらサプリメントなどをご活用いただくのもひとつの方法です。</a:t>
            </a:r>
          </a:p>
          <a:p>
            <a:pPr marL="0" marR="0" indent="0" algn="l" defTabSz="914400" rtl="0" eaLnBrk="1" fontAlgn="auto" latinLnBrk="0" hangingPunct="1">
              <a:lnSpc>
                <a:spcPct val="100000"/>
              </a:lnSpc>
              <a:spcBef>
                <a:spcPts val="0"/>
              </a:spcBef>
              <a:spcAft>
                <a:spcPts val="0"/>
              </a:spcAft>
              <a:buClrTx/>
              <a:buSzTx/>
              <a:buFontTx/>
              <a:buNone/>
              <a:tabLst/>
              <a:defRPr sz="1200"/>
            </a:pPr>
            <a:endParaRPr kumimoji="1" lang="en-US" altLang="ja-JP" sz="1200" kern="1200" dirty="0" smtClean="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11</a:t>
            </a:fld>
            <a:endParaRPr kumimoji="1" lang="ja-JP" altLang="en-US" dirty="0"/>
          </a:p>
        </p:txBody>
      </p:sp>
    </p:spTree>
    <p:extLst>
      <p:ext uri="{BB962C8B-B14F-4D97-AF65-F5344CB8AC3E}">
        <p14:creationId xmlns:p14="http://schemas.microsoft.com/office/powerpoint/2010/main" val="313597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200">
              <a:defRPr sz="1200">
                <a:latin typeface="+mj-lt"/>
                <a:ea typeface="+mj-ea"/>
                <a:cs typeface="+mj-cs"/>
                <a:sym typeface="Helvetica"/>
              </a:defRPr>
            </a:pPr>
            <a:r>
              <a:rPr kumimoji="1" lang="ja-JP" altLang="en-US" sz="1200" kern="1200" dirty="0" smtClean="0">
                <a:solidFill>
                  <a:schemeClr val="tx1"/>
                </a:solidFill>
                <a:latin typeface="+mn-ea"/>
                <a:ea typeface="+mn-ea"/>
                <a:cs typeface="+mn-cs"/>
                <a:sym typeface="Helvetica"/>
              </a:rPr>
              <a:t>「ユーススパン」とは寿命のなかで、より活動的で健康的、そしてアクティブに人生を楽しむことができる期間のことで、</a:t>
            </a:r>
            <a:r>
              <a:rPr kumimoji="1" lang="en-US" altLang="ja-JP" sz="1200" kern="1200" dirty="0" smtClean="0">
                <a:solidFill>
                  <a:schemeClr val="tx1"/>
                </a:solidFill>
                <a:latin typeface="+mn-ea"/>
                <a:ea typeface="+mn-ea"/>
                <a:cs typeface="+mn-cs"/>
                <a:sym typeface="Helvetica"/>
              </a:rPr>
              <a:t>Youth</a:t>
            </a:r>
            <a:r>
              <a:rPr kumimoji="1" lang="ja-JP" altLang="en-US" sz="1200" kern="1200" dirty="0" smtClean="0">
                <a:solidFill>
                  <a:schemeClr val="tx1"/>
                </a:solidFill>
                <a:latin typeface="+mn-ea"/>
                <a:ea typeface="+mn-ea"/>
                <a:cs typeface="+mn-cs"/>
                <a:sym typeface="Helvetica"/>
              </a:rPr>
              <a:t>（若さ）と</a:t>
            </a:r>
            <a:r>
              <a:rPr kumimoji="1" lang="en-US" altLang="ja-JP" sz="1200" kern="1200" dirty="0" smtClean="0">
                <a:solidFill>
                  <a:schemeClr val="tx1"/>
                </a:solidFill>
                <a:latin typeface="+mn-ea"/>
                <a:ea typeface="+mn-ea"/>
                <a:cs typeface="+mn-cs"/>
                <a:sym typeface="Helvetica"/>
              </a:rPr>
              <a:t>Span</a:t>
            </a:r>
            <a:r>
              <a:rPr kumimoji="1" lang="ja-JP" altLang="en-US" sz="1200" kern="1200" dirty="0" smtClean="0">
                <a:solidFill>
                  <a:schemeClr val="tx1"/>
                </a:solidFill>
                <a:latin typeface="+mn-ea"/>
                <a:ea typeface="+mn-ea"/>
                <a:cs typeface="+mn-cs"/>
                <a:sym typeface="Helvetica"/>
              </a:rPr>
              <a:t>（期間）を組み合わせた、ニュー スキンがつくった新しい考え方です。</a:t>
            </a:r>
          </a:p>
          <a:p>
            <a:pPr defTabSz="457200">
              <a:defRPr sz="1200">
                <a:latin typeface="+mj-lt"/>
                <a:ea typeface="+mj-ea"/>
                <a:cs typeface="+mj-cs"/>
                <a:sym typeface="Helvetica"/>
              </a:defRPr>
            </a:pPr>
            <a:endParaRPr kumimoji="1" lang="ja-JP" altLang="en-US" sz="1200" kern="1200" dirty="0" smtClean="0">
              <a:solidFill>
                <a:schemeClr val="tx1"/>
              </a:solidFill>
              <a:latin typeface="+mn-ea"/>
              <a:ea typeface="+mn-ea"/>
              <a:cs typeface="+mn-cs"/>
              <a:sym typeface="Helvetica"/>
            </a:endParaRPr>
          </a:p>
          <a:p>
            <a:pPr defTabSz="457200">
              <a:defRPr sz="1200">
                <a:latin typeface="+mj-lt"/>
                <a:ea typeface="+mj-ea"/>
                <a:cs typeface="+mj-cs"/>
                <a:sym typeface="Helvetica"/>
              </a:defRPr>
            </a:pPr>
            <a:r>
              <a:rPr kumimoji="1" lang="ja-JP" altLang="en-US" sz="1200" kern="1200" dirty="0" smtClean="0">
                <a:solidFill>
                  <a:schemeClr val="tx1"/>
                </a:solidFill>
                <a:latin typeface="+mn-ea"/>
                <a:ea typeface="+mn-ea"/>
                <a:cs typeface="+mn-cs"/>
                <a:sym typeface="Helvetica"/>
              </a:rPr>
              <a:t>新製品のジェンロック ユーススパンは、この健康寿命の一歩先をいく「ユーススパン」（若々しさの維持）に着目して開発された製品で、健康なだけではなく、アクティブに人生を生きる皆さんを応援するサプリメントです。</a:t>
            </a:r>
          </a:p>
          <a:p>
            <a:pPr defTabSz="457200">
              <a:defRPr sz="1200">
                <a:latin typeface="+mj-lt"/>
                <a:ea typeface="+mj-ea"/>
                <a:cs typeface="+mj-cs"/>
                <a:sym typeface="Helvetica"/>
              </a:defRPr>
            </a:pPr>
            <a:endParaRPr kumimoji="1" lang="ja-JP" altLang="en-US" sz="1200" kern="1200" dirty="0" smtClean="0">
              <a:solidFill>
                <a:schemeClr val="tx1"/>
              </a:solidFill>
              <a:latin typeface="+mn-ea"/>
              <a:ea typeface="+mn-ea"/>
              <a:cs typeface="+mn-cs"/>
              <a:sym typeface="Helvetica"/>
            </a:endParaRPr>
          </a:p>
          <a:p>
            <a:pPr defTabSz="457200">
              <a:defRPr sz="1200">
                <a:latin typeface="+mj-lt"/>
                <a:ea typeface="+mj-ea"/>
                <a:cs typeface="+mj-cs"/>
                <a:sym typeface="Helvetica"/>
              </a:defRPr>
            </a:pPr>
            <a:endParaRPr kumimoji="1" lang="en-US" altLang="ja-JP" sz="1200" kern="1200" dirty="0" smtClean="0">
              <a:solidFill>
                <a:schemeClr val="tx1"/>
              </a:solidFill>
              <a:latin typeface="+mn-ea"/>
              <a:ea typeface="+mn-ea"/>
              <a:cs typeface="+mn-cs"/>
              <a:sym typeface="Helvetica"/>
            </a:endParaRP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12</a:t>
            </a:fld>
            <a:endParaRPr kumimoji="1" lang="ja-JP" altLang="en-US"/>
          </a:p>
        </p:txBody>
      </p:sp>
    </p:spTree>
    <p:extLst>
      <p:ext uri="{BB962C8B-B14F-4D97-AF65-F5344CB8AC3E}">
        <p14:creationId xmlns:p14="http://schemas.microsoft.com/office/powerpoint/2010/main" val="138239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sz="1200"/>
            </a:pPr>
            <a:r>
              <a:rPr kumimoji="1" lang="ja-JP" altLang="en-US" sz="1200" kern="1200" dirty="0" smtClean="0">
                <a:solidFill>
                  <a:schemeClr val="tx1"/>
                </a:solidFill>
                <a:latin typeface="+mn-ea"/>
                <a:ea typeface="+mn-ea"/>
                <a:cs typeface="+mn-cs"/>
                <a:sym typeface="Helvetica"/>
              </a:rPr>
              <a:t>世界中の長寿食を知り尽くした叡智（えいち）の結晶、それが独自開発のジェンロック ブレンドです。</a:t>
            </a:r>
            <a:endParaRPr kumimoji="1" lang="en-US" altLang="ja-JP" sz="1200" kern="1200" dirty="0" smtClean="0">
              <a:solidFill>
                <a:schemeClr val="tx1"/>
              </a:solidFill>
              <a:latin typeface="+mn-ea"/>
              <a:ea typeface="+mn-ea"/>
              <a:cs typeface="+mn-cs"/>
              <a:sym typeface="Helvetica"/>
            </a:endParaRPr>
          </a:p>
          <a:p>
            <a:pPr defTabSz="457200">
              <a:defRPr sz="1200"/>
            </a:pPr>
            <a:endParaRPr kumimoji="1" lang="en-US" altLang="ja-JP" sz="1200" kern="1200" dirty="0" smtClean="0">
              <a:solidFill>
                <a:schemeClr val="tx1"/>
              </a:solidFill>
              <a:latin typeface="+mn-ea"/>
              <a:ea typeface="+mn-ea"/>
              <a:cs typeface="+mn-cs"/>
              <a:sym typeface="Helvetica"/>
            </a:endParaRPr>
          </a:p>
          <a:p>
            <a:pPr defTabSz="457200">
              <a:defRPr sz="1200"/>
            </a:pPr>
            <a:r>
              <a:rPr kumimoji="1" lang="ja-JP" altLang="en-US" sz="1200" kern="1200" dirty="0" smtClean="0">
                <a:solidFill>
                  <a:schemeClr val="tx1"/>
                </a:solidFill>
                <a:latin typeface="+mn-ea"/>
                <a:ea typeface="+mn-ea"/>
                <a:cs typeface="+mn-cs"/>
                <a:sym typeface="Helvetica"/>
              </a:rPr>
              <a:t>＜上＞</a:t>
            </a:r>
          </a:p>
          <a:p>
            <a:pPr marL="0" marR="0" indent="0" algn="l" defTabSz="457200" rtl="0" eaLnBrk="1" fontAlgn="auto" latinLnBrk="0" hangingPunct="1">
              <a:lnSpc>
                <a:spcPct val="100000"/>
              </a:lnSpc>
              <a:spcBef>
                <a:spcPts val="0"/>
              </a:spcBef>
              <a:spcAft>
                <a:spcPts val="0"/>
              </a:spcAft>
              <a:buClrTx/>
              <a:buSzTx/>
              <a:buFontTx/>
              <a:buNone/>
              <a:tabLst/>
              <a:defRPr sz="1200"/>
            </a:pPr>
            <a:r>
              <a:rPr kumimoji="1" lang="ja-JP" altLang="en-US" sz="1200" kern="1200" dirty="0" smtClean="0">
                <a:solidFill>
                  <a:schemeClr val="tx1"/>
                </a:solidFill>
                <a:latin typeface="+mn-ea"/>
                <a:ea typeface="+mn-ea"/>
                <a:cs typeface="+mn-cs"/>
                <a:sym typeface="Helvetica"/>
              </a:rPr>
              <a:t>コエンザイム</a:t>
            </a:r>
            <a:r>
              <a:rPr lang="en-US" altLang="ja-JP" dirty="0" smtClean="0">
                <a:latin typeface="+mn-ea"/>
                <a:ea typeface="+mn-ea"/>
              </a:rPr>
              <a:t>Q10</a:t>
            </a:r>
            <a:r>
              <a:rPr lang="ja-JP" altLang="en-US" dirty="0" err="1" smtClean="0">
                <a:latin typeface="+mn-ea"/>
                <a:ea typeface="+mn-ea"/>
              </a:rPr>
              <a:t>、</a:t>
            </a:r>
            <a:r>
              <a:rPr kumimoji="1" lang="ja-JP" altLang="en-US" sz="1200" kern="1200" dirty="0" smtClean="0">
                <a:solidFill>
                  <a:schemeClr val="tx1"/>
                </a:solidFill>
                <a:latin typeface="+mn-ea"/>
                <a:ea typeface="+mn-ea"/>
                <a:cs typeface="+mn-cs"/>
                <a:sym typeface="Helvetica"/>
              </a:rPr>
              <a:t>紫トウモロコシ、魚油、アルファリポ酸</a:t>
            </a:r>
          </a:p>
          <a:p>
            <a:pPr marL="0" marR="0" indent="0" algn="l" defTabSz="457200" rtl="0" eaLnBrk="1" fontAlgn="auto" latinLnBrk="0" hangingPunct="1">
              <a:lnSpc>
                <a:spcPct val="100000"/>
              </a:lnSpc>
              <a:spcBef>
                <a:spcPts val="0"/>
              </a:spcBef>
              <a:spcAft>
                <a:spcPts val="0"/>
              </a:spcAft>
              <a:buClrTx/>
              <a:buSzTx/>
              <a:buFontTx/>
              <a:buNone/>
              <a:tabLst/>
              <a:defRPr sz="1200"/>
            </a:pPr>
            <a:endParaRPr lang="en-US" altLang="ja-JP" dirty="0" smtClean="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sz="1200"/>
            </a:pPr>
            <a:r>
              <a:rPr lang="ja-JP" altLang="en-US" dirty="0" smtClean="0">
                <a:latin typeface="+mn-ea"/>
                <a:ea typeface="+mn-ea"/>
              </a:rPr>
              <a:t>＜中＞</a:t>
            </a:r>
            <a:endParaRPr lang="en-US" altLang="ja-JP" dirty="0" smtClean="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sz="1200"/>
            </a:pPr>
            <a:r>
              <a:rPr kumimoji="1" lang="ja-JP" altLang="en-US" sz="1200" kern="1200" dirty="0" smtClean="0">
                <a:solidFill>
                  <a:schemeClr val="tx1"/>
                </a:solidFill>
                <a:latin typeface="+mn-ea"/>
                <a:ea typeface="+mn-ea"/>
                <a:cs typeface="+mn-cs"/>
                <a:sym typeface="Helvetica"/>
              </a:rPr>
              <a:t>柑橘系バイオフラボノイド、リンゴンベリー（コケモモ）、トマトリコピン、リモネン</a:t>
            </a:r>
            <a:endParaRPr kumimoji="1" lang="en-US" altLang="ja-JP" sz="1200" kern="1200" dirty="0" smtClean="0">
              <a:solidFill>
                <a:schemeClr val="tx1"/>
              </a:solidFill>
              <a:latin typeface="+mn-ea"/>
              <a:ea typeface="+mn-ea"/>
              <a:cs typeface="+mn-cs"/>
              <a:sym typeface="Helvetica"/>
            </a:endParaRPr>
          </a:p>
          <a:p>
            <a:pPr marL="0" marR="0" indent="0" algn="l" defTabSz="457200" rtl="0" eaLnBrk="1" fontAlgn="auto" latinLnBrk="0" hangingPunct="1">
              <a:lnSpc>
                <a:spcPct val="100000"/>
              </a:lnSpc>
              <a:spcBef>
                <a:spcPts val="0"/>
              </a:spcBef>
              <a:spcAft>
                <a:spcPts val="0"/>
              </a:spcAft>
              <a:buClrTx/>
              <a:buSzTx/>
              <a:buFontTx/>
              <a:buNone/>
              <a:tabLst/>
              <a:defRPr sz="1200"/>
            </a:pPr>
            <a:endParaRPr kumimoji="1" lang="en-US" altLang="ja-JP" sz="1200" kern="1200" dirty="0" smtClean="0">
              <a:solidFill>
                <a:schemeClr val="tx1"/>
              </a:solidFill>
              <a:latin typeface="+mn-ea"/>
              <a:ea typeface="+mn-ea"/>
              <a:cs typeface="+mn-cs"/>
              <a:sym typeface="Helvetica"/>
            </a:endParaRPr>
          </a:p>
          <a:p>
            <a:pPr marL="0" marR="0" indent="0" algn="l" defTabSz="457200" rtl="0" eaLnBrk="1" fontAlgn="auto" latinLnBrk="0" hangingPunct="1">
              <a:lnSpc>
                <a:spcPct val="100000"/>
              </a:lnSpc>
              <a:spcBef>
                <a:spcPts val="0"/>
              </a:spcBef>
              <a:spcAft>
                <a:spcPts val="0"/>
              </a:spcAft>
              <a:buClrTx/>
              <a:buSzTx/>
              <a:buFontTx/>
              <a:buNone/>
              <a:tabLst/>
              <a:defRPr sz="1200"/>
            </a:pPr>
            <a:r>
              <a:rPr kumimoji="1" lang="ja-JP" altLang="en-US" sz="1200" kern="1200" dirty="0" smtClean="0">
                <a:solidFill>
                  <a:schemeClr val="tx1"/>
                </a:solidFill>
                <a:latin typeface="+mn-ea"/>
                <a:ea typeface="+mn-ea"/>
                <a:cs typeface="+mn-cs"/>
                <a:sym typeface="Helvetica"/>
              </a:rPr>
              <a:t>＜下＞</a:t>
            </a:r>
            <a:endParaRPr kumimoji="1" lang="en-US" altLang="ja-JP" sz="1200" kern="1200" dirty="0" smtClean="0">
              <a:solidFill>
                <a:schemeClr val="tx1"/>
              </a:solidFill>
              <a:latin typeface="+mn-ea"/>
              <a:ea typeface="+mn-ea"/>
              <a:cs typeface="+mn-cs"/>
              <a:sym typeface="Helvetica"/>
            </a:endParaRPr>
          </a:p>
          <a:p>
            <a:pPr marL="0" marR="0" indent="0" algn="l" defTabSz="457200" rtl="0" eaLnBrk="1" fontAlgn="auto" latinLnBrk="0" hangingPunct="1">
              <a:lnSpc>
                <a:spcPct val="100000"/>
              </a:lnSpc>
              <a:spcBef>
                <a:spcPts val="0"/>
              </a:spcBef>
              <a:spcAft>
                <a:spcPts val="0"/>
              </a:spcAft>
              <a:buClrTx/>
              <a:buSzTx/>
              <a:buFontTx/>
              <a:buNone/>
              <a:tabLst/>
              <a:defRPr sz="1200"/>
            </a:pPr>
            <a:r>
              <a:rPr kumimoji="1" lang="ja-JP" altLang="en-US" sz="1200" kern="1200" dirty="0" smtClean="0">
                <a:solidFill>
                  <a:schemeClr val="tx1"/>
                </a:solidFill>
                <a:latin typeface="+mn-ea"/>
                <a:ea typeface="+mn-ea"/>
                <a:cs typeface="+mn-cs"/>
                <a:sym typeface="Helvetica"/>
              </a:rPr>
              <a:t>アスタキサンチン、ローズマリー、クエルセチン、ビタミン</a:t>
            </a:r>
            <a:r>
              <a:rPr lang="en-US" altLang="ja-JP" dirty="0" smtClean="0">
                <a:latin typeface="+mn-ea"/>
                <a:ea typeface="+mn-ea"/>
              </a:rPr>
              <a:t>D</a:t>
            </a:r>
            <a:r>
              <a:rPr lang="ja-JP" altLang="en-US" dirty="0" smtClean="0">
                <a:latin typeface="+mn-ea"/>
                <a:ea typeface="+mn-ea"/>
              </a:rPr>
              <a:t> </a:t>
            </a:r>
            <a:endParaRPr kumimoji="1" lang="ja-JP" altLang="en-US" sz="1200" kern="1200" dirty="0" smtClean="0">
              <a:solidFill>
                <a:schemeClr val="tx1"/>
              </a:solidFill>
              <a:latin typeface="+mn-ea"/>
              <a:ea typeface="+mn-ea"/>
              <a:cs typeface="+mn-cs"/>
              <a:sym typeface="Helvetica"/>
            </a:endParaRPr>
          </a:p>
          <a:p>
            <a:pPr marL="0" marR="0" indent="0" algn="l" defTabSz="457200" rtl="0" eaLnBrk="1" fontAlgn="auto" latinLnBrk="0" hangingPunct="1">
              <a:lnSpc>
                <a:spcPct val="100000"/>
              </a:lnSpc>
              <a:spcBef>
                <a:spcPts val="0"/>
              </a:spcBef>
              <a:spcAft>
                <a:spcPts val="0"/>
              </a:spcAft>
              <a:buClrTx/>
              <a:buSzTx/>
              <a:buFontTx/>
              <a:buNone/>
              <a:tabLst/>
              <a:defRPr sz="1200"/>
            </a:pPr>
            <a:endParaRPr kumimoji="1" lang="ja-JP" altLang="en-US" sz="1200" kern="1200" dirty="0" smtClean="0">
              <a:solidFill>
                <a:schemeClr val="tx1"/>
              </a:solidFill>
              <a:latin typeface="+mn-lt"/>
              <a:ea typeface="+mn-ea"/>
              <a:cs typeface="+mn-cs"/>
              <a:sym typeface="Helvetica"/>
            </a:endParaRPr>
          </a:p>
          <a:p>
            <a:pPr defTabSz="457200">
              <a:defRPr sz="1200"/>
            </a:pPr>
            <a:endParaRPr lang="en-US" altLang="ja-JP" dirty="0" smtClean="0"/>
          </a:p>
          <a:p>
            <a:pPr defTabSz="457200">
              <a:defRPr sz="1200"/>
            </a:pPr>
            <a:endParaRPr lang="en-US" altLang="ja-JP" dirty="0" smtClean="0"/>
          </a:p>
        </p:txBody>
      </p:sp>
      <p:sp>
        <p:nvSpPr>
          <p:cNvPr id="4" name="Slide Number Placeholder 3"/>
          <p:cNvSpPr>
            <a:spLocks noGrp="1"/>
          </p:cNvSpPr>
          <p:nvPr>
            <p:ph type="sldNum" sz="quarter" idx="10"/>
          </p:nvPr>
        </p:nvSpPr>
        <p:spPr/>
        <p:txBody>
          <a:bodyPr/>
          <a:lstStyle/>
          <a:p>
            <a:fld id="{D9842995-B9FE-DF4E-9B8C-6B3CBC9A16CC}" type="slidenum">
              <a:rPr lang="en-US" smtClean="0"/>
              <a:t>13</a:t>
            </a:fld>
            <a:endParaRPr lang="en-US" dirty="0"/>
          </a:p>
        </p:txBody>
      </p:sp>
    </p:spTree>
    <p:extLst>
      <p:ext uri="{BB962C8B-B14F-4D97-AF65-F5344CB8AC3E}">
        <p14:creationId xmlns:p14="http://schemas.microsoft.com/office/powerpoint/2010/main" val="422596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まず、皆様に摂っていただきたいのは、基礎となる栄養素を補うためのサプリメントです。</a:t>
            </a:r>
          </a:p>
          <a:p>
            <a:r>
              <a:rPr kumimoji="1" lang="ja-JP" altLang="en-US" dirty="0" smtClean="0"/>
              <a:t>そのうえで、食生活や生活習慣などに合わせ、目的別のサプリメントを摂っていただきたいと思います。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14</a:t>
            </a:fld>
            <a:endParaRPr kumimoji="1" lang="ja-JP" altLang="en-US"/>
          </a:p>
        </p:txBody>
      </p:sp>
    </p:spTree>
    <p:extLst>
      <p:ext uri="{BB962C8B-B14F-4D97-AF65-F5344CB8AC3E}">
        <p14:creationId xmlns:p14="http://schemas.microsoft.com/office/powerpoint/2010/main" val="54235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200">
              <a:defRPr sz="1200"/>
            </a:pPr>
            <a:r>
              <a:rPr kumimoji="1" lang="ja-JP" altLang="en-US" sz="1200" kern="1200" dirty="0" smtClean="0">
                <a:solidFill>
                  <a:schemeClr val="tx1"/>
                </a:solidFill>
                <a:latin typeface="+mn-lt"/>
                <a:ea typeface="+mn-ea"/>
                <a:cs typeface="+mn-cs"/>
                <a:sym typeface="Helvetica"/>
              </a:rPr>
              <a:t>ファーマネックス内には、基礎となる栄養を補う「基礎栄養」カテゴリーと目的別の栄養を摂る「目的別栄養」カテゴリーがあり、「</a:t>
            </a:r>
            <a:r>
              <a:rPr kumimoji="1" lang="en-US" altLang="ja-JP" sz="1200" kern="1200" dirty="0" err="1" smtClean="0">
                <a:solidFill>
                  <a:schemeClr val="tx1"/>
                </a:solidFill>
                <a:latin typeface="+mn-lt"/>
                <a:ea typeface="+mn-ea"/>
                <a:cs typeface="+mn-cs"/>
                <a:sym typeface="Helvetica"/>
              </a:rPr>
              <a:t>genLOC</a:t>
            </a:r>
            <a:r>
              <a:rPr kumimoji="1" lang="ja-JP" altLang="en-US" sz="1200" kern="1200" dirty="0" smtClean="0">
                <a:solidFill>
                  <a:schemeClr val="tx1"/>
                </a:solidFill>
                <a:latin typeface="+mn-lt"/>
                <a:ea typeface="+mn-ea"/>
                <a:cs typeface="+mn-cs"/>
                <a:sym typeface="Helvetica"/>
              </a:rPr>
              <a:t>」カテゴリーにも基礎と目的別があります。</a:t>
            </a:r>
            <a:endParaRPr kumimoji="1" lang="en-US" altLang="ja-JP" sz="1200" kern="1200" dirty="0" smtClean="0">
              <a:solidFill>
                <a:schemeClr val="tx1"/>
              </a:solidFill>
              <a:latin typeface="+mn-lt"/>
              <a:ea typeface="+mn-ea"/>
              <a:cs typeface="+mn-cs"/>
              <a:sym typeface="Helvetica"/>
            </a:endParaRPr>
          </a:p>
          <a:p>
            <a:pPr defTabSz="457200">
              <a:defRPr sz="1200"/>
            </a:pPr>
            <a:endParaRPr kumimoji="1" lang="ja-JP" altLang="en-US" sz="1200" kern="1200" dirty="0" smtClean="0">
              <a:solidFill>
                <a:schemeClr val="tx1"/>
              </a:solidFill>
              <a:latin typeface="+mn-lt"/>
              <a:ea typeface="+mn-ea"/>
              <a:cs typeface="+mn-cs"/>
              <a:sym typeface="Helvetica"/>
            </a:endParaRPr>
          </a:p>
          <a:p>
            <a:pPr defTabSz="457200">
              <a:defRPr sz="1200"/>
            </a:pPr>
            <a:r>
              <a:rPr kumimoji="1" lang="ja-JP" altLang="en-US" sz="1200" kern="1200" dirty="0" smtClean="0">
                <a:solidFill>
                  <a:schemeClr val="tx1"/>
                </a:solidFill>
                <a:latin typeface="+mn-lt"/>
                <a:ea typeface="+mn-ea"/>
                <a:cs typeface="+mn-cs"/>
                <a:sym typeface="Helvetica"/>
              </a:rPr>
              <a:t>そして、この「</a:t>
            </a:r>
            <a:r>
              <a:rPr kumimoji="1" lang="en-US" altLang="ja-JP" sz="1200" kern="1200" dirty="0" err="1" smtClean="0">
                <a:solidFill>
                  <a:schemeClr val="tx1"/>
                </a:solidFill>
                <a:latin typeface="+mn-lt"/>
                <a:ea typeface="+mn-ea"/>
                <a:cs typeface="+mn-cs"/>
                <a:sym typeface="Helvetica"/>
              </a:rPr>
              <a:t>genLOC</a:t>
            </a:r>
            <a:r>
              <a:rPr kumimoji="1" lang="ja-JP" altLang="en-US" sz="1200" kern="1200" dirty="0" smtClean="0">
                <a:solidFill>
                  <a:schemeClr val="tx1"/>
                </a:solidFill>
                <a:latin typeface="+mn-lt"/>
                <a:ea typeface="+mn-ea"/>
                <a:cs typeface="+mn-cs"/>
                <a:sym typeface="Helvetica"/>
              </a:rPr>
              <a:t>」内の基礎として摂っていただくサプリメントがジェンロック ユーススパンになります。</a:t>
            </a:r>
            <a:r>
              <a:rPr kumimoji="1" lang="ja-JP" altLang="en-US" sz="1200" kern="1200" smtClean="0">
                <a:solidFill>
                  <a:schemeClr val="tx1"/>
                </a:solidFill>
                <a:latin typeface="+mn-lt"/>
                <a:ea typeface="+mn-ea"/>
                <a:cs typeface="+mn-cs"/>
                <a:sym typeface="Helvetica"/>
              </a:rPr>
              <a:t>さらに、目的別に、エネルギー</a:t>
            </a:r>
            <a:r>
              <a:rPr kumimoji="1" lang="ja-JP" altLang="en-US" sz="1200" kern="1200" dirty="0" smtClean="0">
                <a:solidFill>
                  <a:schemeClr val="tx1"/>
                </a:solidFill>
                <a:latin typeface="+mn-lt"/>
                <a:ea typeface="+mn-ea"/>
                <a:cs typeface="+mn-cs"/>
                <a:sym typeface="Helvetica"/>
              </a:rPr>
              <a:t>をチャージしたい方にはジェンロック アールスクエア、理想的な体型を目指す方にはジェンロック </a:t>
            </a:r>
            <a:r>
              <a:rPr kumimoji="1" lang="en-US" altLang="ja-JP" sz="1200" kern="1200" dirty="0" smtClean="0">
                <a:solidFill>
                  <a:schemeClr val="tx1"/>
                </a:solidFill>
                <a:latin typeface="+mn-lt"/>
                <a:ea typeface="+mn-ea"/>
                <a:cs typeface="+mn-cs"/>
                <a:sym typeface="Helvetica"/>
              </a:rPr>
              <a:t>TR90 </a:t>
            </a:r>
            <a:r>
              <a:rPr kumimoji="1" lang="ja-JP" altLang="en-US" sz="1200" kern="1200" dirty="0" smtClean="0">
                <a:solidFill>
                  <a:schemeClr val="tx1"/>
                </a:solidFill>
                <a:latin typeface="+mn-lt"/>
                <a:ea typeface="+mn-ea"/>
                <a:cs typeface="+mn-cs"/>
                <a:sym typeface="Helvetica"/>
              </a:rPr>
              <a:t>シリーズをオススメします。</a:t>
            </a:r>
          </a:p>
          <a:p>
            <a:pPr defTabSz="457200">
              <a:defRPr sz="1200"/>
            </a:pPr>
            <a:endParaRPr kumimoji="1" lang="ja-JP" altLang="en-US" sz="1200" kern="1200" dirty="0" smtClean="0">
              <a:solidFill>
                <a:schemeClr val="tx1"/>
              </a:solidFill>
              <a:latin typeface="+mn-lt"/>
              <a:ea typeface="+mn-ea"/>
              <a:cs typeface="+mn-cs"/>
              <a:sym typeface="Helvetic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15</a:t>
            </a:fld>
            <a:endParaRPr kumimoji="1" lang="ja-JP" altLang="en-US" dirty="0"/>
          </a:p>
        </p:txBody>
      </p:sp>
    </p:spTree>
    <p:extLst>
      <p:ext uri="{BB962C8B-B14F-4D97-AF65-F5344CB8AC3E}">
        <p14:creationId xmlns:p14="http://schemas.microsoft.com/office/powerpoint/2010/main" val="251072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mn-ea"/>
                <a:ea typeface="+mn-ea"/>
                <a:cs typeface="+mn-cs"/>
                <a:sym typeface="Helvetica"/>
              </a:rPr>
              <a:t>ジェンロック ユーススパンの発売について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16</a:t>
            </a:fld>
            <a:endParaRPr kumimoji="1" lang="ja-JP" altLang="en-US"/>
          </a:p>
        </p:txBody>
      </p:sp>
    </p:spTree>
    <p:extLst>
      <p:ext uri="{BB962C8B-B14F-4D97-AF65-F5344CB8AC3E}">
        <p14:creationId xmlns:p14="http://schemas.microsoft.com/office/powerpoint/2010/main" val="380176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smtClean="0">
                <a:solidFill>
                  <a:schemeClr val="tx1"/>
                </a:solidFill>
                <a:latin typeface="+mn-ea"/>
                <a:ea typeface="+mn-ea"/>
              </a:rPr>
              <a:t>ジェンロック ユーススパンは好評販売中です。</a:t>
            </a:r>
            <a:endParaRPr lang="en-US" altLang="ja-JP" sz="1200" b="0" dirty="0" smtClean="0">
              <a:solidFill>
                <a:schemeClr val="tx1"/>
              </a:solidFill>
              <a:latin typeface="+mn-ea"/>
              <a:ea typeface="+mn-ea"/>
            </a:endParaRPr>
          </a:p>
          <a:p>
            <a:endParaRPr lang="ja-JP" altLang="en-US" sz="1200" b="0" dirty="0" smtClean="0">
              <a:solidFill>
                <a:schemeClr val="tx1"/>
              </a:solidFill>
              <a:latin typeface="+mn-ea"/>
              <a:ea typeface="+mn-ea"/>
            </a:endParaRPr>
          </a:p>
          <a:p>
            <a:r>
              <a:rPr lang="ja-JP" altLang="en-US" sz="1200" b="0" dirty="0" smtClean="0">
                <a:solidFill>
                  <a:schemeClr val="tx1"/>
                </a:solidFill>
                <a:latin typeface="+mn-ea"/>
                <a:ea typeface="+mn-ea"/>
              </a:rPr>
              <a:t>卸売価格は、</a:t>
            </a:r>
            <a:r>
              <a:rPr lang="en-US" altLang="ja-JP" sz="1200" b="0" dirty="0" smtClean="0">
                <a:solidFill>
                  <a:schemeClr val="tx1"/>
                </a:solidFill>
                <a:latin typeface="+mn-ea"/>
                <a:ea typeface="+mn-ea"/>
              </a:rPr>
              <a:t>16,200</a:t>
            </a:r>
            <a:r>
              <a:rPr lang="ja-JP" altLang="en-US" sz="1200" b="0" dirty="0" smtClean="0">
                <a:solidFill>
                  <a:schemeClr val="tx1"/>
                </a:solidFill>
                <a:latin typeface="+mn-ea"/>
                <a:ea typeface="+mn-ea"/>
              </a:rPr>
              <a:t>円（税込）で、</a:t>
            </a:r>
            <a:r>
              <a:rPr lang="en-US" altLang="ja-JP" sz="1200" b="0" dirty="0" smtClean="0">
                <a:solidFill>
                  <a:schemeClr val="tx1"/>
                </a:solidFill>
                <a:latin typeface="+mn-ea"/>
                <a:ea typeface="+mn-ea"/>
              </a:rPr>
              <a:t>ADP</a:t>
            </a:r>
            <a:r>
              <a:rPr lang="ja-JP" altLang="en-US" sz="1200" b="0" dirty="0" smtClean="0">
                <a:solidFill>
                  <a:schemeClr val="tx1"/>
                </a:solidFill>
                <a:latin typeface="+mn-ea"/>
                <a:ea typeface="+mn-ea"/>
              </a:rPr>
              <a:t>割引が</a:t>
            </a:r>
            <a:r>
              <a:rPr lang="en-US" altLang="ja-JP" sz="1200" b="0" dirty="0" smtClean="0">
                <a:solidFill>
                  <a:schemeClr val="tx1"/>
                </a:solidFill>
                <a:latin typeface="+mn-ea"/>
                <a:ea typeface="+mn-ea"/>
              </a:rPr>
              <a:t>5</a:t>
            </a:r>
            <a:r>
              <a:rPr lang="ja-JP" altLang="en-US" sz="1200" b="0" dirty="0" smtClean="0">
                <a:solidFill>
                  <a:schemeClr val="tx1"/>
                </a:solidFill>
                <a:latin typeface="+mn-ea"/>
                <a:ea typeface="+mn-ea"/>
              </a:rPr>
              <a:t>％ですと</a:t>
            </a:r>
            <a:r>
              <a:rPr lang="en-US" altLang="ja-JP" sz="1200" b="0" dirty="0" smtClean="0">
                <a:solidFill>
                  <a:schemeClr val="tx1"/>
                </a:solidFill>
                <a:latin typeface="+mn-ea"/>
                <a:ea typeface="+mn-ea"/>
              </a:rPr>
              <a:t>15,390</a:t>
            </a:r>
            <a:r>
              <a:rPr lang="ja-JP" altLang="en-US" sz="1200" b="0" dirty="0" smtClean="0">
                <a:solidFill>
                  <a:schemeClr val="tx1"/>
                </a:solidFill>
                <a:latin typeface="+mn-ea"/>
                <a:ea typeface="+mn-ea"/>
              </a:rPr>
              <a:t>円（税込）、</a:t>
            </a:r>
            <a:r>
              <a:rPr lang="en-US" altLang="ja-JP" sz="1200" b="0" dirty="0" smtClean="0">
                <a:solidFill>
                  <a:schemeClr val="tx1"/>
                </a:solidFill>
                <a:latin typeface="+mn-ea"/>
                <a:ea typeface="+mn-ea"/>
              </a:rPr>
              <a:t>ADP</a:t>
            </a:r>
            <a:r>
              <a:rPr lang="ja-JP" altLang="en-US" sz="1200" b="0" dirty="0" smtClean="0">
                <a:solidFill>
                  <a:schemeClr val="tx1"/>
                </a:solidFill>
                <a:latin typeface="+mn-ea"/>
                <a:ea typeface="+mn-ea"/>
              </a:rPr>
              <a:t>割引が</a:t>
            </a:r>
            <a:r>
              <a:rPr lang="en-US" altLang="ja-JP" sz="1200" b="0" dirty="0" smtClean="0">
                <a:solidFill>
                  <a:schemeClr val="tx1"/>
                </a:solidFill>
                <a:latin typeface="+mn-ea"/>
                <a:ea typeface="+mn-ea"/>
              </a:rPr>
              <a:t>10</a:t>
            </a:r>
            <a:r>
              <a:rPr lang="ja-JP" altLang="en-US" sz="1200" b="0" dirty="0" smtClean="0">
                <a:solidFill>
                  <a:schemeClr val="tx1"/>
                </a:solidFill>
                <a:latin typeface="+mn-ea"/>
                <a:ea typeface="+mn-ea"/>
              </a:rPr>
              <a:t>％ですと</a:t>
            </a:r>
            <a:r>
              <a:rPr lang="en-US" altLang="ja-JP" sz="1200" b="0" dirty="0" smtClean="0">
                <a:solidFill>
                  <a:schemeClr val="tx1"/>
                </a:solidFill>
                <a:latin typeface="+mn-ea"/>
                <a:ea typeface="+mn-ea"/>
              </a:rPr>
              <a:t>14,580</a:t>
            </a:r>
            <a:r>
              <a:rPr lang="ja-JP" altLang="en-US" sz="1200" b="0" dirty="0" smtClean="0">
                <a:solidFill>
                  <a:schemeClr val="tx1"/>
                </a:solidFill>
                <a:latin typeface="+mn-ea"/>
                <a:ea typeface="+mn-ea"/>
              </a:rPr>
              <a:t>円（税込）となります。</a:t>
            </a:r>
          </a:p>
          <a:p>
            <a:endParaRPr lang="ja-JP" altLang="en-US" sz="1200" b="0" dirty="0" smtClean="0">
              <a:solidFill>
                <a:schemeClr val="tx1"/>
              </a:solidFill>
              <a:latin typeface="+mn-ea"/>
              <a:ea typeface="+mn-ea"/>
            </a:endParaRPr>
          </a:p>
          <a:p>
            <a:r>
              <a:rPr lang="ja-JP" altLang="en-US" sz="1200" b="0" dirty="0" smtClean="0">
                <a:solidFill>
                  <a:schemeClr val="tx1"/>
                </a:solidFill>
                <a:latin typeface="+mn-ea"/>
                <a:ea typeface="+mn-ea"/>
              </a:rPr>
              <a:t>■ジェンロック ユーススパン</a:t>
            </a:r>
          </a:p>
          <a:p>
            <a:r>
              <a:rPr lang="ja-JP" altLang="en-US" sz="1200" b="0" dirty="0" smtClean="0">
                <a:solidFill>
                  <a:schemeClr val="tx1"/>
                </a:solidFill>
                <a:latin typeface="+mn-ea"/>
                <a:ea typeface="+mn-ea"/>
              </a:rPr>
              <a:t>卸売価格 ： ￥</a:t>
            </a:r>
            <a:r>
              <a:rPr lang="en-US" altLang="ja-JP" sz="1200" b="0" dirty="0" smtClean="0">
                <a:solidFill>
                  <a:schemeClr val="tx1"/>
                </a:solidFill>
                <a:latin typeface="+mn-ea"/>
                <a:ea typeface="+mn-ea"/>
              </a:rPr>
              <a:t>16,200</a:t>
            </a:r>
            <a:r>
              <a:rPr lang="ja-JP" altLang="en-US" sz="1200" b="0" dirty="0" smtClean="0">
                <a:solidFill>
                  <a:schemeClr val="tx1"/>
                </a:solidFill>
                <a:latin typeface="+mn-ea"/>
                <a:ea typeface="+mn-ea"/>
              </a:rPr>
              <a:t>（税込）</a:t>
            </a:r>
          </a:p>
          <a:p>
            <a:r>
              <a:rPr lang="en-US" altLang="ja-JP" sz="1200" b="0" dirty="0" smtClean="0">
                <a:solidFill>
                  <a:schemeClr val="tx1"/>
                </a:solidFill>
                <a:latin typeface="+mn-ea"/>
                <a:ea typeface="+mn-ea"/>
              </a:rPr>
              <a:t>PSV </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125.00 / CSV </a:t>
            </a:r>
            <a:r>
              <a:rPr lang="ja-JP" altLang="en-US" sz="1200" b="0" dirty="0" smtClean="0">
                <a:solidFill>
                  <a:schemeClr val="tx1"/>
                </a:solidFill>
                <a:latin typeface="+mn-ea"/>
                <a:ea typeface="+mn-ea"/>
              </a:rPr>
              <a:t>： </a:t>
            </a:r>
            <a:r>
              <a:rPr lang="en-US" altLang="ja-JP" sz="1200" b="0" dirty="0" smtClean="0">
                <a:solidFill>
                  <a:schemeClr val="tx1"/>
                </a:solidFill>
                <a:latin typeface="+mn-ea"/>
                <a:ea typeface="+mn-ea"/>
              </a:rPr>
              <a:t>13,500</a:t>
            </a:r>
          </a:p>
          <a:p>
            <a:r>
              <a:rPr lang="ja-JP" altLang="en-US" sz="1200" b="0" dirty="0" smtClean="0">
                <a:solidFill>
                  <a:schemeClr val="tx1"/>
                </a:solidFill>
                <a:latin typeface="+mn-ea"/>
                <a:ea typeface="+mn-ea"/>
              </a:rPr>
              <a:t>製品コード ： </a:t>
            </a:r>
            <a:r>
              <a:rPr lang="en-US" altLang="ja-JP" sz="1200" b="0" dirty="0" smtClean="0">
                <a:solidFill>
                  <a:schemeClr val="tx1"/>
                </a:solidFill>
                <a:latin typeface="+mn-ea"/>
                <a:ea typeface="+mn-ea"/>
              </a:rPr>
              <a:t>03003763</a:t>
            </a:r>
          </a:p>
          <a:p>
            <a:r>
              <a:rPr lang="ja-JP" altLang="en-US" sz="1200" b="0" dirty="0" smtClean="0">
                <a:solidFill>
                  <a:schemeClr val="tx1"/>
                </a:solidFill>
                <a:latin typeface="+mn-ea"/>
                <a:ea typeface="+mn-ea"/>
              </a:rPr>
              <a:t>名称 ： 魚油含有加工食品</a:t>
            </a:r>
          </a:p>
          <a:p>
            <a:r>
              <a:rPr lang="ja-JP" altLang="en-US" sz="1200" b="0" dirty="0" smtClean="0">
                <a:solidFill>
                  <a:schemeClr val="tx1"/>
                </a:solidFill>
                <a:latin typeface="+mn-ea"/>
                <a:ea typeface="+mn-ea"/>
              </a:rPr>
              <a:t>内容量 ： </a:t>
            </a:r>
            <a:r>
              <a:rPr lang="en-US" altLang="ja-JP" sz="1200" b="0" dirty="0" smtClean="0">
                <a:solidFill>
                  <a:schemeClr val="tx1"/>
                </a:solidFill>
                <a:latin typeface="+mn-ea"/>
                <a:ea typeface="+mn-ea"/>
              </a:rPr>
              <a:t>111.6g </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465mg × 240</a:t>
            </a:r>
            <a:r>
              <a:rPr lang="ja-JP" altLang="en-US" sz="1200" b="0" dirty="0" smtClean="0">
                <a:solidFill>
                  <a:schemeClr val="tx1"/>
                </a:solidFill>
                <a:latin typeface="+mn-ea"/>
                <a:ea typeface="+mn-ea"/>
              </a:rPr>
              <a:t>カプセル）</a:t>
            </a:r>
          </a:p>
          <a:p>
            <a:r>
              <a:rPr lang="ja-JP" altLang="en-US" sz="1200" b="0" dirty="0" smtClean="0">
                <a:solidFill>
                  <a:schemeClr val="tx1"/>
                </a:solidFill>
                <a:latin typeface="+mn-ea"/>
                <a:ea typeface="+mn-ea"/>
              </a:rPr>
              <a:t>注文方法：公式ウェブサイト、モバイル アプリ、エクスペリエンス センター、電話、</a:t>
            </a:r>
            <a:r>
              <a:rPr lang="en-US" altLang="ja-JP" sz="1200" b="0" dirty="0" smtClean="0">
                <a:solidFill>
                  <a:schemeClr val="tx1"/>
                </a:solidFill>
                <a:latin typeface="+mn-ea"/>
                <a:ea typeface="+mn-ea"/>
              </a:rPr>
              <a:t>FAX </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ADP</a:t>
            </a:r>
            <a:r>
              <a:rPr lang="ja-JP" altLang="en-US" sz="1200" b="0" dirty="0" smtClean="0">
                <a:solidFill>
                  <a:schemeClr val="tx1"/>
                </a:solidFill>
                <a:latin typeface="+mn-ea"/>
                <a:ea typeface="+mn-ea"/>
              </a:rPr>
              <a:t>対象）</a:t>
            </a:r>
          </a:p>
          <a:p>
            <a:endParaRPr lang="ja-JP" altLang="en-US" sz="1200" b="0" dirty="0" smtClean="0">
              <a:solidFill>
                <a:schemeClr val="tx1"/>
              </a:solidFill>
              <a:latin typeface="+mn-ea"/>
              <a:ea typeface="+mn-ea"/>
            </a:endParaRPr>
          </a:p>
          <a:p>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ADP</a:t>
            </a:r>
            <a:r>
              <a:rPr lang="ja-JP" altLang="en-US" sz="1200" b="0" dirty="0" smtClean="0">
                <a:solidFill>
                  <a:schemeClr val="tx1"/>
                </a:solidFill>
                <a:latin typeface="+mn-ea"/>
                <a:ea typeface="+mn-ea"/>
              </a:rPr>
              <a:t>（オートマチッツク デリバリー プログラム）</a:t>
            </a:r>
          </a:p>
          <a:p>
            <a:r>
              <a:rPr lang="en-US" altLang="ja-JP" sz="1200" b="0" dirty="0" smtClean="0">
                <a:solidFill>
                  <a:schemeClr val="tx1"/>
                </a:solidFill>
                <a:latin typeface="+mn-ea"/>
                <a:ea typeface="+mn-ea"/>
              </a:rPr>
              <a:t>ADP5</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15,390</a:t>
            </a:r>
            <a:r>
              <a:rPr lang="ja-JP" altLang="en-US" sz="1200" b="0" dirty="0" smtClean="0">
                <a:solidFill>
                  <a:schemeClr val="tx1"/>
                </a:solidFill>
                <a:latin typeface="+mn-ea"/>
                <a:ea typeface="+mn-ea"/>
              </a:rPr>
              <a:t>（税込）　</a:t>
            </a:r>
            <a:r>
              <a:rPr lang="en-US" altLang="ja-JP" sz="1200" b="0" dirty="0" smtClean="0">
                <a:solidFill>
                  <a:schemeClr val="tx1"/>
                </a:solidFill>
                <a:latin typeface="+mn-ea"/>
                <a:ea typeface="+mn-ea"/>
              </a:rPr>
              <a:t>PV</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118.75</a:t>
            </a:r>
            <a:r>
              <a:rPr lang="ja-JP" altLang="en-US" sz="1200" b="0" dirty="0" smtClean="0">
                <a:solidFill>
                  <a:schemeClr val="tx1"/>
                </a:solidFill>
                <a:latin typeface="+mn-ea"/>
                <a:ea typeface="+mn-ea"/>
              </a:rPr>
              <a:t>　</a:t>
            </a:r>
            <a:r>
              <a:rPr lang="en-US" altLang="ja-JP" sz="1200" b="0" dirty="0" smtClean="0">
                <a:solidFill>
                  <a:schemeClr val="tx1"/>
                </a:solidFill>
                <a:latin typeface="+mn-ea"/>
                <a:ea typeface="+mn-ea"/>
              </a:rPr>
              <a:t>CSV</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12,825.00</a:t>
            </a:r>
          </a:p>
          <a:p>
            <a:r>
              <a:rPr lang="en-US" altLang="ja-JP" sz="1200" b="0" dirty="0" smtClean="0">
                <a:solidFill>
                  <a:schemeClr val="tx1"/>
                </a:solidFill>
                <a:latin typeface="+mn-ea"/>
                <a:ea typeface="+mn-ea"/>
              </a:rPr>
              <a:t>ADP10%</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14,580</a:t>
            </a:r>
            <a:r>
              <a:rPr lang="ja-JP" altLang="en-US" sz="1200" b="0" dirty="0" smtClean="0">
                <a:solidFill>
                  <a:schemeClr val="tx1"/>
                </a:solidFill>
                <a:latin typeface="+mn-ea"/>
                <a:ea typeface="+mn-ea"/>
              </a:rPr>
              <a:t>（税込）　</a:t>
            </a:r>
            <a:r>
              <a:rPr lang="en-US" altLang="ja-JP" sz="1200" b="0" dirty="0" smtClean="0">
                <a:solidFill>
                  <a:schemeClr val="tx1"/>
                </a:solidFill>
                <a:latin typeface="+mn-ea"/>
                <a:ea typeface="+mn-ea"/>
              </a:rPr>
              <a:t>PV</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112.50</a:t>
            </a:r>
            <a:r>
              <a:rPr lang="ja-JP" altLang="en-US" sz="1200" b="0" dirty="0" smtClean="0">
                <a:solidFill>
                  <a:schemeClr val="tx1"/>
                </a:solidFill>
                <a:latin typeface="+mn-ea"/>
                <a:ea typeface="+mn-ea"/>
              </a:rPr>
              <a:t>　</a:t>
            </a:r>
            <a:r>
              <a:rPr lang="en-US" altLang="ja-JP" sz="1200" b="0" dirty="0" smtClean="0">
                <a:solidFill>
                  <a:schemeClr val="tx1"/>
                </a:solidFill>
                <a:latin typeface="+mn-ea"/>
                <a:ea typeface="+mn-ea"/>
              </a:rPr>
              <a:t>CSV</a:t>
            </a:r>
            <a:r>
              <a:rPr lang="ja-JP" altLang="en-US" sz="1200" b="0" dirty="0" smtClean="0">
                <a:solidFill>
                  <a:schemeClr val="tx1"/>
                </a:solidFill>
                <a:latin typeface="+mn-ea"/>
                <a:ea typeface="+mn-ea"/>
              </a:rPr>
              <a:t>：</a:t>
            </a:r>
            <a:r>
              <a:rPr lang="en-US" altLang="ja-JP" sz="1200" b="0" dirty="0" smtClean="0">
                <a:solidFill>
                  <a:schemeClr val="tx1"/>
                </a:solidFill>
                <a:latin typeface="+mn-ea"/>
                <a:ea typeface="+mn-ea"/>
              </a:rPr>
              <a:t>12,150.00</a:t>
            </a:r>
          </a:p>
          <a:p>
            <a:endParaRPr lang="en-US" altLang="ja-JP" sz="1200" b="0" dirty="0" smtClean="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17</a:t>
            </a:fld>
            <a:endParaRPr kumimoji="1" lang="ja-JP" altLang="en-US"/>
          </a:p>
        </p:txBody>
      </p:sp>
    </p:spTree>
    <p:extLst>
      <p:ext uri="{BB962C8B-B14F-4D97-AF65-F5344CB8AC3E}">
        <p14:creationId xmlns:p14="http://schemas.microsoft.com/office/powerpoint/2010/main" val="1289997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ea"/>
                <a:ea typeface="+mn-ea"/>
                <a:cs typeface="+mn-cs"/>
                <a:sym typeface="Helvetica"/>
              </a:rPr>
              <a:t>ジェンロック ユーススパン</a:t>
            </a:r>
            <a:r>
              <a:rPr kumimoji="1" lang="en-US" altLang="ja-JP" sz="1200" kern="1200" dirty="0" smtClean="0">
                <a:solidFill>
                  <a:schemeClr val="tx1"/>
                </a:solidFill>
                <a:latin typeface="+mn-ea"/>
                <a:ea typeface="+mn-ea"/>
                <a:cs typeface="+mn-cs"/>
                <a:sym typeface="Helvetica"/>
              </a:rPr>
              <a:t>®</a:t>
            </a:r>
            <a:r>
              <a:rPr kumimoji="1" lang="ja-JP" altLang="en-US" sz="1200" kern="1200" dirty="0" smtClean="0">
                <a:solidFill>
                  <a:schemeClr val="tx1"/>
                </a:solidFill>
                <a:latin typeface="+mn-ea"/>
                <a:ea typeface="+mn-ea"/>
                <a:cs typeface="+mn-cs"/>
                <a:sym typeface="Helvetica"/>
              </a:rPr>
              <a:t>とのオススメの組み合わせを期間限定で、</a:t>
            </a:r>
            <a:r>
              <a:rPr kumimoji="1" lang="en-US" altLang="ja-JP" sz="1200" kern="1200" dirty="0" err="1" smtClean="0">
                <a:solidFill>
                  <a:schemeClr val="tx1"/>
                </a:solidFill>
                <a:latin typeface="+mn-ea"/>
                <a:ea typeface="+mn-ea"/>
                <a:cs typeface="+mn-cs"/>
                <a:sym typeface="Helvetica"/>
              </a:rPr>
              <a:t>reDESIGN</a:t>
            </a:r>
            <a:r>
              <a:rPr kumimoji="1" lang="en-US" altLang="ja-JP" sz="1200" kern="1200" dirty="0" smtClean="0">
                <a:solidFill>
                  <a:schemeClr val="tx1"/>
                </a:solidFill>
                <a:latin typeface="+mn-ea"/>
                <a:ea typeface="+mn-ea"/>
                <a:cs typeface="+mn-cs"/>
                <a:sym typeface="Helvetica"/>
              </a:rPr>
              <a:t> </a:t>
            </a:r>
            <a:r>
              <a:rPr kumimoji="1" lang="ja-JP" altLang="en-US" sz="1200" kern="1200" dirty="0" smtClean="0">
                <a:solidFill>
                  <a:schemeClr val="tx1"/>
                </a:solidFill>
                <a:latin typeface="+mn-ea"/>
                <a:ea typeface="+mn-ea"/>
                <a:cs typeface="+mn-cs"/>
                <a:sym typeface="Helvetica"/>
              </a:rPr>
              <a:t>シリーズに登場します。</a:t>
            </a:r>
            <a:endParaRPr kumimoji="1" lang="en-US" altLang="ja-JP" sz="1200" kern="1200" dirty="0" smtClean="0">
              <a:solidFill>
                <a:schemeClr val="tx1"/>
              </a:solidFill>
              <a:latin typeface="+mn-ea"/>
              <a:ea typeface="+mn-ea"/>
              <a:cs typeface="+mn-cs"/>
              <a:sym typeface="Helvetica"/>
            </a:endParaRPr>
          </a:p>
          <a:p>
            <a:r>
              <a:rPr kumimoji="1" lang="ja-JP" altLang="en-US" sz="1200" kern="1200" dirty="0" smtClean="0">
                <a:solidFill>
                  <a:schemeClr val="tx1"/>
                </a:solidFill>
                <a:latin typeface="+mn-ea"/>
                <a:ea typeface="+mn-ea"/>
                <a:cs typeface="+mn-cs"/>
                <a:sym typeface="Helvetica"/>
              </a:rPr>
              <a:t>販売期間は、</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a:t>
            </a:r>
            <a:r>
              <a:rPr kumimoji="1" lang="en-US" altLang="ja-JP" sz="1200" kern="1200" dirty="0" smtClean="0">
                <a:solidFill>
                  <a:schemeClr val="tx1"/>
                </a:solidFill>
                <a:effectLst/>
                <a:latin typeface="+mn-lt"/>
                <a:ea typeface="+mn-ea"/>
                <a:cs typeface="+mn-cs"/>
              </a:rPr>
              <a:t>2017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月</a:t>
            </a:r>
            <a:r>
              <a:rPr kumimoji="1" lang="ja-JP" altLang="en-US" sz="1200" kern="1200" dirty="0" smtClean="0">
                <a:solidFill>
                  <a:schemeClr val="tx1"/>
                </a:solidFill>
                <a:effectLst/>
                <a:latin typeface="+mn-lt"/>
                <a:ea typeface="+mn-ea"/>
                <a:cs typeface="+mn-cs"/>
              </a:rPr>
              <a:t>までとなっています。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latin typeface="+mn-ea"/>
              <a:ea typeface="+mn-ea"/>
              <a:cs typeface="+mn-cs"/>
              <a:sym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reDESIGN</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ユースフル ヘルス　スターター パッケージ</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単品総価格より　</a:t>
            </a:r>
            <a:r>
              <a:rPr kumimoji="1" lang="en-US" altLang="ja-JP" sz="1200" kern="1200" dirty="0" smtClean="0">
                <a:solidFill>
                  <a:schemeClr val="tx1"/>
                </a:solidFill>
                <a:effectLst/>
                <a:latin typeface="+mn-lt"/>
                <a:ea typeface="+mn-ea"/>
                <a:cs typeface="+mn-cs"/>
              </a:rPr>
              <a:t>\3,183</a:t>
            </a:r>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お得</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sym typeface="Helvetica"/>
              </a:rPr>
              <a:t>ジェンロック ユーススパンと基礎栄養の摂れるライフパックに加えて良質なタンパク質をプラス。さらに</a:t>
            </a:r>
            <a:r>
              <a:rPr kumimoji="1" lang="en-US" altLang="ja-JP" sz="1200" kern="1200" dirty="0" smtClean="0">
                <a:solidFill>
                  <a:schemeClr val="tx1"/>
                </a:solidFill>
                <a:latin typeface="+mn-ea"/>
                <a:ea typeface="+mn-ea"/>
                <a:cs typeface="+mn-cs"/>
                <a:sym typeface="Helvetica"/>
              </a:rPr>
              <a:t>g3</a:t>
            </a:r>
            <a:r>
              <a:rPr kumimoji="1" lang="ja-JP" altLang="en-US" sz="1200" kern="1200" dirty="0" smtClean="0">
                <a:solidFill>
                  <a:schemeClr val="tx1"/>
                </a:solidFill>
                <a:latin typeface="+mn-ea"/>
                <a:ea typeface="+mn-ea"/>
                <a:cs typeface="+mn-cs"/>
                <a:sym typeface="Helvetica"/>
              </a:rPr>
              <a:t>をプラスして栄養素を効率良く摂取</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製品コード：</a:t>
            </a:r>
            <a:r>
              <a:rPr kumimoji="1" lang="en-US" altLang="ja-JP" sz="1200" kern="1200" dirty="0" smtClean="0">
                <a:solidFill>
                  <a:schemeClr val="tx1"/>
                </a:solidFill>
                <a:effectLst/>
                <a:latin typeface="+mn-lt"/>
                <a:ea typeface="+mn-ea"/>
                <a:cs typeface="+mn-cs"/>
              </a:rPr>
              <a:t>03136546</a:t>
            </a:r>
          </a:p>
          <a:p>
            <a:r>
              <a:rPr kumimoji="1" lang="ja-JP" altLang="ja-JP" sz="1200" kern="1200" dirty="0" smtClean="0">
                <a:solidFill>
                  <a:schemeClr val="tx1"/>
                </a:solidFill>
                <a:effectLst/>
                <a:latin typeface="+mn-lt"/>
                <a:ea typeface="+mn-ea"/>
                <a:cs typeface="+mn-cs"/>
              </a:rPr>
              <a:t>卸売価格：￥</a:t>
            </a:r>
            <a:r>
              <a:rPr kumimoji="1" lang="en-US" altLang="ja-JP" sz="1200" kern="1200" dirty="0" smtClean="0">
                <a:solidFill>
                  <a:schemeClr val="tx1"/>
                </a:solidFill>
                <a:effectLst/>
                <a:latin typeface="+mn-lt"/>
                <a:ea typeface="+mn-ea"/>
                <a:cs typeface="+mn-cs"/>
              </a:rPr>
              <a:t>28,645</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221.00/ CSV</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23,871</a:t>
            </a:r>
            <a:endParaRPr kumimoji="1" lang="ja-JP" altLang="ja-JP" sz="1200" kern="1200" dirty="0" smtClean="0">
              <a:solidFill>
                <a:schemeClr val="tx1"/>
              </a:solidFill>
              <a:effectLst/>
              <a:latin typeface="+mn-lt"/>
              <a:ea typeface="+mn-ea"/>
              <a:cs typeface="+mn-cs"/>
            </a:endParaRPr>
          </a:p>
          <a:p>
            <a:r>
              <a:rPr lang="ja-JP" altLang="en-US" dirty="0" smtClean="0"/>
              <a:t>内容量 ： </a:t>
            </a:r>
            <a:r>
              <a:rPr kumimoji="1" lang="ja-JP" altLang="ja-JP" sz="1200" kern="1200" dirty="0" smtClean="0">
                <a:solidFill>
                  <a:schemeClr val="tx1"/>
                </a:solidFill>
                <a:effectLst/>
                <a:latin typeface="+mn-lt"/>
                <a:ea typeface="+mn-ea"/>
                <a:cs typeface="+mn-cs"/>
              </a:rPr>
              <a:t>ジェンロック </a:t>
            </a:r>
            <a:r>
              <a:rPr kumimoji="1" lang="ja-JP" altLang="en-US" sz="1200" kern="1200" dirty="0" smtClean="0">
                <a:solidFill>
                  <a:schemeClr val="tx1"/>
                </a:solidFill>
                <a:effectLst/>
                <a:latin typeface="+mn-lt"/>
                <a:ea typeface="+mn-ea"/>
                <a:cs typeface="+mn-cs"/>
              </a:rPr>
              <a:t>ユーススパン</a:t>
            </a:r>
            <a:r>
              <a:rPr kumimoji="1" lang="en-US" altLang="ja-JP" sz="1200" kern="1200" dirty="0" smtClean="0">
                <a:solidFill>
                  <a:schemeClr val="tx1"/>
                </a:solidFill>
                <a:effectLst/>
                <a:latin typeface="+mn-lt"/>
                <a:ea typeface="+mn-ea"/>
                <a:cs typeface="+mn-cs"/>
              </a:rPr>
              <a:t>® × 1</a:t>
            </a:r>
            <a:r>
              <a:rPr kumimoji="1" lang="ja-JP" altLang="ja-JP" sz="1200" kern="1200" dirty="0" smtClean="0">
                <a:solidFill>
                  <a:schemeClr val="tx1"/>
                </a:solidFill>
                <a:effectLst/>
                <a:latin typeface="+mn-lt"/>
                <a:ea typeface="+mn-ea"/>
                <a:cs typeface="+mn-cs"/>
              </a:rPr>
              <a:t>本</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ライフパック</a:t>
            </a:r>
            <a:r>
              <a:rPr kumimoji="1" lang="en-US" altLang="ja-JP" sz="1200" kern="1200" baseline="0" dirty="0" smtClean="0">
                <a:solidFill>
                  <a:schemeClr val="tx1"/>
                </a:solidFill>
                <a:effectLst/>
                <a:latin typeface="+mn-lt"/>
                <a:ea typeface="+mn-ea"/>
                <a:cs typeface="+mn-cs"/>
              </a:rPr>
              <a:t> × </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箱</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ジェンロック</a:t>
            </a:r>
            <a:r>
              <a:rPr kumimoji="1" lang="en-US" altLang="ja-JP" sz="1200" kern="1200" dirty="0" smtClean="0">
                <a:solidFill>
                  <a:schemeClr val="tx1"/>
                </a:solidFill>
                <a:effectLst/>
                <a:latin typeface="+mn-lt"/>
                <a:ea typeface="+mn-ea"/>
                <a:cs typeface="+mn-cs"/>
              </a:rPr>
              <a:t> TR90</a:t>
            </a:r>
            <a:r>
              <a:rPr kumimoji="1" lang="ja-JP" altLang="ja-JP" sz="1200" kern="1200" dirty="0" smtClean="0">
                <a:solidFill>
                  <a:schemeClr val="tx1"/>
                </a:solidFill>
                <a:effectLst/>
                <a:latin typeface="+mn-lt"/>
                <a:ea typeface="+mn-ea"/>
                <a:cs typeface="+mn-cs"/>
              </a:rPr>
              <a:t>シェイク（チョコレート味）</a:t>
            </a:r>
            <a:r>
              <a:rPr kumimoji="1" lang="en-US" altLang="ja-JP" sz="1200" kern="1200" baseline="0" dirty="0" smtClean="0">
                <a:solidFill>
                  <a:schemeClr val="tx1"/>
                </a:solidFill>
                <a:effectLst/>
                <a:latin typeface="+mn-lt"/>
                <a:ea typeface="+mn-ea"/>
                <a:cs typeface="+mn-cs"/>
              </a:rPr>
              <a:t> × </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箱</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g3 × 1</a:t>
            </a:r>
            <a:r>
              <a:rPr kumimoji="1" lang="ja-JP" altLang="ja-JP" sz="1200" kern="1200" dirty="0" smtClean="0">
                <a:solidFill>
                  <a:schemeClr val="tx1"/>
                </a:solidFill>
                <a:effectLst/>
                <a:latin typeface="+mn-lt"/>
                <a:ea typeface="+mn-ea"/>
                <a:cs typeface="+mn-cs"/>
              </a:rPr>
              <a:t>本</a:t>
            </a:r>
          </a:p>
        </p:txBody>
      </p:sp>
      <p:sp>
        <p:nvSpPr>
          <p:cNvPr id="4" name="スライド番号プレースホルダー 3"/>
          <p:cNvSpPr>
            <a:spLocks noGrp="1"/>
          </p:cNvSpPr>
          <p:nvPr>
            <p:ph type="sldNum" sz="quarter" idx="10"/>
          </p:nvPr>
        </p:nvSpPr>
        <p:spPr/>
        <p:txBody>
          <a:bodyPr/>
          <a:lstStyle/>
          <a:p>
            <a:fld id="{D55D8C8E-2C73-45DA-9F5E-61E3DF3D71FD}"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3914937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err="1" smtClean="0">
                <a:solidFill>
                  <a:schemeClr val="tx1"/>
                </a:solidFill>
                <a:effectLst/>
                <a:latin typeface="+mn-lt"/>
                <a:ea typeface="+mn-ea"/>
                <a:cs typeface="+mn-cs"/>
              </a:rPr>
              <a:t>reDESIGN</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ユースフル ヘルス　スターター パッケージ</a:t>
            </a:r>
            <a:r>
              <a:rPr kumimoji="1" lang="ja-JP" altLang="en-US" sz="1200" kern="1200" dirty="0" smtClean="0">
                <a:solidFill>
                  <a:schemeClr val="tx1"/>
                </a:solidFill>
                <a:effectLst/>
                <a:latin typeface="+mn-lt"/>
                <a:ea typeface="+mn-ea"/>
                <a:cs typeface="+mn-cs"/>
              </a:rPr>
              <a:t>に加えて</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種類のパッケージをご用意しました。</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latin typeface="+mn-ea"/>
              <a:ea typeface="+mn-ea"/>
              <a:cs typeface="+mn-cs"/>
              <a:sym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reDESIGN</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ユーススフル　ヘルス　パッケージ（グッド）</a:t>
            </a:r>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sym typeface="Helvetica"/>
              </a:rPr>
              <a:t>ジェンロック </a:t>
            </a:r>
            <a:r>
              <a:rPr kumimoji="1" lang="ja-JP" altLang="en-US" sz="1200" kern="1200" dirty="0" smtClean="0">
                <a:solidFill>
                  <a:schemeClr val="tx1"/>
                </a:solidFill>
                <a:latin typeface="+mn-ea"/>
                <a:ea typeface="+mn-ea"/>
                <a:cs typeface="+mn-cs"/>
                <a:sym typeface="Helvetica"/>
              </a:rPr>
              <a:t>ユーススパンと基礎栄養を毎日プラするライフパック</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ADP</a:t>
            </a:r>
            <a:r>
              <a:rPr kumimoji="1" lang="ja-JP" altLang="ja-JP" sz="1200" kern="1200" dirty="0" smtClean="0">
                <a:solidFill>
                  <a:schemeClr val="tx1"/>
                </a:solidFill>
                <a:effectLst/>
                <a:latin typeface="+mn-lt"/>
                <a:ea typeface="+mn-ea"/>
                <a:cs typeface="+mn-cs"/>
              </a:rPr>
              <a:t>専用コード：</a:t>
            </a:r>
            <a:r>
              <a:rPr kumimoji="1" lang="en-US" altLang="ja-JP" sz="1200" kern="1200" dirty="0" smtClean="0">
                <a:solidFill>
                  <a:schemeClr val="tx1"/>
                </a:solidFill>
                <a:effectLst/>
                <a:latin typeface="+mn-lt"/>
                <a:ea typeface="+mn-ea"/>
                <a:cs typeface="+mn-cs"/>
              </a:rPr>
              <a:t>03136547</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24,224</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186.90</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CSV 20,187</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22,949</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177.05</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CSV 19,124</a:t>
            </a:r>
            <a:endParaRPr kumimoji="1" lang="ja-JP" altLang="ja-JP" sz="1200" kern="1200" dirty="0" smtClean="0">
              <a:solidFill>
                <a:schemeClr val="tx1"/>
              </a:solidFill>
              <a:effectLst/>
              <a:latin typeface="+mn-lt"/>
              <a:ea typeface="+mn-ea"/>
              <a:cs typeface="+mn-cs"/>
            </a:endParaRPr>
          </a:p>
          <a:p>
            <a:r>
              <a:rPr lang="ja-JP" altLang="en-US" dirty="0" smtClean="0"/>
              <a:t>内容量 ：</a:t>
            </a:r>
            <a:r>
              <a:rPr kumimoji="1" lang="ja-JP" altLang="ja-JP" sz="1200" kern="1200" dirty="0" smtClean="0">
                <a:solidFill>
                  <a:schemeClr val="tx1"/>
                </a:solidFill>
                <a:effectLst/>
                <a:latin typeface="+mn-lt"/>
                <a:ea typeface="+mn-ea"/>
                <a:cs typeface="+mn-cs"/>
              </a:rPr>
              <a:t>ジェンロック </a:t>
            </a:r>
            <a:r>
              <a:rPr kumimoji="1" lang="ja-JP" altLang="en-US" sz="1200" kern="1200" dirty="0" smtClean="0">
                <a:solidFill>
                  <a:schemeClr val="tx1"/>
                </a:solidFill>
                <a:effectLst/>
                <a:latin typeface="+mn-lt"/>
                <a:ea typeface="+mn-ea"/>
                <a:cs typeface="+mn-cs"/>
              </a:rPr>
              <a:t>ユーススパン</a:t>
            </a:r>
            <a:r>
              <a:rPr kumimoji="1" lang="en-US" altLang="ja-JP" sz="1200" kern="1200" dirty="0" smtClean="0">
                <a:solidFill>
                  <a:schemeClr val="tx1"/>
                </a:solidFill>
                <a:effectLst/>
                <a:latin typeface="+mn-lt"/>
                <a:ea typeface="+mn-ea"/>
                <a:cs typeface="+mn-cs"/>
              </a:rPr>
              <a:t>® × 1</a:t>
            </a:r>
            <a:r>
              <a:rPr kumimoji="1" lang="ja-JP" altLang="ja-JP" sz="1200" kern="1200" dirty="0" smtClean="0">
                <a:solidFill>
                  <a:schemeClr val="tx1"/>
                </a:solidFill>
                <a:effectLst/>
                <a:latin typeface="+mn-lt"/>
                <a:ea typeface="+mn-ea"/>
                <a:cs typeface="+mn-cs"/>
              </a:rPr>
              <a:t>本</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ライフパック</a:t>
            </a:r>
            <a:r>
              <a:rPr kumimoji="1" lang="en-US" altLang="ja-JP" sz="1200" kern="1200" baseline="0" dirty="0" smtClean="0">
                <a:solidFill>
                  <a:schemeClr val="tx1"/>
                </a:solidFill>
                <a:effectLst/>
                <a:latin typeface="+mn-lt"/>
                <a:ea typeface="+mn-ea"/>
                <a:cs typeface="+mn-cs"/>
              </a:rPr>
              <a:t> ×2</a:t>
            </a:r>
            <a:r>
              <a:rPr kumimoji="1" lang="ja-JP" altLang="ja-JP" sz="1200" kern="1200" dirty="0" smtClean="0">
                <a:solidFill>
                  <a:schemeClr val="tx1"/>
                </a:solidFill>
                <a:effectLst/>
                <a:latin typeface="+mn-lt"/>
                <a:ea typeface="+mn-ea"/>
                <a:cs typeface="+mn-cs"/>
              </a:rPr>
              <a:t>箱</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reDESIGN</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ユーススフル　ヘルス　パッケージ（ベター）</a:t>
            </a:r>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sym typeface="Helvetica"/>
              </a:rPr>
              <a:t>ジェンロック </a:t>
            </a:r>
            <a:r>
              <a:rPr kumimoji="1" lang="ja-JP" altLang="en-US" sz="1200" kern="1200" dirty="0" smtClean="0">
                <a:solidFill>
                  <a:schemeClr val="tx1"/>
                </a:solidFill>
                <a:latin typeface="+mn-ea"/>
                <a:ea typeface="+mn-ea"/>
                <a:cs typeface="+mn-cs"/>
                <a:sym typeface="Helvetica"/>
              </a:rPr>
              <a:t>ユーススパンと基礎栄養に加え、オメガ</a:t>
            </a:r>
            <a:r>
              <a:rPr kumimoji="1" lang="en-US" altLang="ja-JP" sz="1200" kern="1200" dirty="0" smtClean="0">
                <a:solidFill>
                  <a:schemeClr val="tx1"/>
                </a:solidFill>
                <a:latin typeface="+mn-ea"/>
                <a:ea typeface="+mn-ea"/>
                <a:cs typeface="+mn-cs"/>
                <a:sym typeface="Helvetica"/>
              </a:rPr>
              <a:t>3</a:t>
            </a:r>
            <a:r>
              <a:rPr kumimoji="1" lang="ja-JP" altLang="en-US" sz="1200" kern="1200" dirty="0" smtClean="0">
                <a:solidFill>
                  <a:schemeClr val="tx1"/>
                </a:solidFill>
                <a:latin typeface="+mn-ea"/>
                <a:ea typeface="+mn-ea"/>
                <a:cs typeface="+mn-cs"/>
                <a:sym typeface="Helvetica"/>
              </a:rPr>
              <a:t>系脂肪酸やナノ化されたコエンザイム</a:t>
            </a:r>
            <a:r>
              <a:rPr kumimoji="1" lang="en-US" altLang="ja-JP" sz="1200" kern="1200" dirty="0" smtClean="0">
                <a:solidFill>
                  <a:schemeClr val="tx1"/>
                </a:solidFill>
                <a:latin typeface="+mn-ea"/>
                <a:ea typeface="+mn-ea"/>
                <a:cs typeface="+mn-cs"/>
                <a:sym typeface="Helvetica"/>
              </a:rPr>
              <a:t>Q10</a:t>
            </a:r>
            <a:r>
              <a:rPr kumimoji="1" lang="ja-JP" altLang="en-US" sz="1200" kern="1200" dirty="0" err="1" smtClean="0">
                <a:solidFill>
                  <a:schemeClr val="tx1"/>
                </a:solidFill>
                <a:latin typeface="+mn-ea"/>
                <a:ea typeface="+mn-ea"/>
                <a:cs typeface="+mn-cs"/>
                <a:sym typeface="Helvetica"/>
              </a:rPr>
              <a:t>、</a:t>
            </a:r>
            <a:r>
              <a:rPr kumimoji="1" lang="en-US" altLang="ja-JP" sz="1200" kern="1200" dirty="0" smtClean="0">
                <a:solidFill>
                  <a:schemeClr val="tx1"/>
                </a:solidFill>
                <a:latin typeface="+mn-ea"/>
                <a:ea typeface="+mn-ea"/>
                <a:cs typeface="+mn-cs"/>
                <a:sym typeface="Helvetica"/>
              </a:rPr>
              <a:t>α‐</a:t>
            </a:r>
            <a:r>
              <a:rPr kumimoji="1" lang="ja-JP" altLang="en-US" sz="1200" kern="1200" dirty="0" smtClean="0">
                <a:solidFill>
                  <a:schemeClr val="tx1"/>
                </a:solidFill>
                <a:latin typeface="+mn-ea"/>
                <a:ea typeface="+mn-ea"/>
                <a:cs typeface="+mn-cs"/>
                <a:sym typeface="Helvetica"/>
              </a:rPr>
              <a:t>リポ酸などをプラスしたライフパック ナノ </a:t>
            </a:r>
            <a:r>
              <a:rPr kumimoji="1" lang="en-US" altLang="ja-JP" sz="1200" kern="1200" dirty="0" smtClean="0">
                <a:solidFill>
                  <a:schemeClr val="tx1"/>
                </a:solidFill>
                <a:latin typeface="+mn-ea"/>
                <a:ea typeface="+mn-ea"/>
                <a:cs typeface="+mn-cs"/>
                <a:sym typeface="Helvetica"/>
              </a:rPr>
              <a:t>EX</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ADP</a:t>
            </a:r>
            <a:r>
              <a:rPr kumimoji="1" lang="ja-JP" altLang="ja-JP" sz="1200" kern="1200" dirty="0" smtClean="0">
                <a:solidFill>
                  <a:schemeClr val="tx1"/>
                </a:solidFill>
                <a:effectLst/>
                <a:latin typeface="+mn-lt"/>
                <a:ea typeface="+mn-ea"/>
                <a:cs typeface="+mn-cs"/>
              </a:rPr>
              <a:t>専用コード：</a:t>
            </a:r>
            <a:r>
              <a:rPr kumimoji="1" lang="en-US" altLang="ja-JP" sz="1200" kern="1200" dirty="0" smtClean="0">
                <a:solidFill>
                  <a:schemeClr val="tx1"/>
                </a:solidFill>
                <a:effectLst/>
                <a:latin typeface="+mn-lt"/>
                <a:ea typeface="+mn-ea"/>
                <a:cs typeface="+mn-cs"/>
              </a:rPr>
              <a:t>03136548</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31,847</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245.70</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CSV 26,539</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30,171</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232.80</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CSV 25,142</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内容量 ：</a:t>
            </a:r>
            <a:r>
              <a:rPr kumimoji="1" lang="ja-JP" altLang="ja-JP" sz="1200" kern="1200" dirty="0" smtClean="0">
                <a:solidFill>
                  <a:schemeClr val="tx1"/>
                </a:solidFill>
                <a:effectLst/>
                <a:latin typeface="+mn-lt"/>
                <a:ea typeface="+mn-ea"/>
                <a:cs typeface="+mn-cs"/>
              </a:rPr>
              <a:t>ジェンロック </a:t>
            </a:r>
            <a:r>
              <a:rPr kumimoji="1" lang="ja-JP" altLang="en-US" sz="1200" kern="1200" dirty="0" smtClean="0">
                <a:solidFill>
                  <a:schemeClr val="tx1"/>
                </a:solidFill>
                <a:effectLst/>
                <a:latin typeface="+mn-lt"/>
                <a:ea typeface="+mn-ea"/>
                <a:cs typeface="+mn-cs"/>
              </a:rPr>
              <a:t>ユーススパン</a:t>
            </a:r>
            <a:r>
              <a:rPr kumimoji="1" lang="en-US" altLang="ja-JP" sz="1200" kern="1200" dirty="0" smtClean="0">
                <a:solidFill>
                  <a:schemeClr val="tx1"/>
                </a:solidFill>
                <a:effectLst/>
                <a:latin typeface="+mn-lt"/>
                <a:ea typeface="+mn-ea"/>
                <a:cs typeface="+mn-cs"/>
              </a:rPr>
              <a:t>® × 1</a:t>
            </a:r>
            <a:r>
              <a:rPr kumimoji="1" lang="ja-JP" altLang="ja-JP" sz="1200" kern="1200" dirty="0" smtClean="0">
                <a:solidFill>
                  <a:schemeClr val="tx1"/>
                </a:solidFill>
                <a:effectLst/>
                <a:latin typeface="+mn-lt"/>
                <a:ea typeface="+mn-ea"/>
                <a:cs typeface="+mn-cs"/>
              </a:rPr>
              <a:t>本</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ライフパック ナノ</a:t>
            </a:r>
            <a:r>
              <a:rPr kumimoji="1" lang="en-US" altLang="ja-JP" sz="1200" kern="1200" dirty="0" smtClean="0">
                <a:solidFill>
                  <a:schemeClr val="tx1"/>
                </a:solidFill>
                <a:effectLst/>
                <a:latin typeface="+mn-lt"/>
                <a:ea typeface="+mn-ea"/>
                <a:cs typeface="+mn-cs"/>
              </a:rPr>
              <a:t> EX</a:t>
            </a:r>
            <a:r>
              <a:rPr kumimoji="1" lang="en-US" altLang="ja-JP" sz="1200" kern="1200" baseline="0" dirty="0" smtClean="0">
                <a:solidFill>
                  <a:schemeClr val="tx1"/>
                </a:solidFill>
                <a:effectLst/>
                <a:latin typeface="+mn-lt"/>
                <a:ea typeface="+mn-ea"/>
                <a:cs typeface="+mn-cs"/>
              </a:rPr>
              <a:t> × </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箱</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reDESIGN</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ユーススフル　ヘルス　パッケージ（ベスト）</a:t>
            </a:r>
            <a:r>
              <a:rPr kumimoji="1" lang="ja-JP" altLang="en-US" sz="1200" kern="1200" dirty="0" smtClean="0">
                <a:solidFill>
                  <a:schemeClr val="tx1"/>
                </a:solidFill>
                <a:effectLst/>
                <a:latin typeface="+mn-lt"/>
                <a:ea typeface="+mn-ea"/>
                <a:cs typeface="+mn-cs"/>
              </a:rPr>
              <a:t>　</a:t>
            </a:r>
            <a:endParaRPr kumimoji="1" lang="en-US" altLang="ja-JP"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mtClean="0">
                <a:solidFill>
                  <a:schemeClr val="tx1"/>
                </a:solidFill>
                <a:latin typeface="+mn-ea"/>
                <a:ea typeface="+mn-ea"/>
                <a:cs typeface="+mn-cs"/>
                <a:sym typeface="Helvetica"/>
              </a:rPr>
              <a:t>ジェンロック </a:t>
            </a:r>
            <a:r>
              <a:rPr kumimoji="1" lang="ja-JP" altLang="en-US" sz="1200" kern="1200" dirty="0" smtClean="0">
                <a:solidFill>
                  <a:schemeClr val="tx1"/>
                </a:solidFill>
                <a:latin typeface="+mn-ea"/>
                <a:ea typeface="+mn-ea"/>
                <a:cs typeface="+mn-cs"/>
                <a:sym typeface="Helvetica"/>
              </a:rPr>
              <a:t>ユーススパンと基礎栄養の摂れるライフパックに加えて良質なタンパク質をプラス</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ADP</a:t>
            </a:r>
            <a:r>
              <a:rPr kumimoji="1" lang="ja-JP" altLang="ja-JP" sz="1200" kern="1200" dirty="0" smtClean="0">
                <a:solidFill>
                  <a:schemeClr val="tx1"/>
                </a:solidFill>
                <a:effectLst/>
                <a:latin typeface="+mn-lt"/>
                <a:ea typeface="+mn-ea"/>
                <a:cs typeface="+mn-cs"/>
              </a:rPr>
              <a:t>専用コード：</a:t>
            </a:r>
            <a:r>
              <a:rPr kumimoji="1" lang="en-US" altLang="ja-JP" sz="1200" kern="1200" dirty="0" smtClean="0">
                <a:solidFill>
                  <a:schemeClr val="tx1"/>
                </a:solidFill>
                <a:effectLst/>
                <a:latin typeface="+mn-lt"/>
                <a:ea typeface="+mn-ea"/>
                <a:cs typeface="+mn-cs"/>
              </a:rPr>
              <a:t>03136549</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33,778</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260.60</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CSV 28,148</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32,000</a:t>
            </a:r>
            <a:r>
              <a:rPr kumimoji="1" lang="ja-JP" altLang="ja-JP" sz="1200" kern="1200" dirty="0" smtClean="0">
                <a:solidFill>
                  <a:schemeClr val="tx1"/>
                </a:solidFill>
                <a:effectLst/>
                <a:latin typeface="+mn-lt"/>
                <a:ea typeface="+mn-ea"/>
                <a:cs typeface="+mn-cs"/>
              </a:rPr>
              <a:t>（税込）</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PSV 246.90</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CSV 26,666</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内容量 ：</a:t>
            </a:r>
            <a:r>
              <a:rPr kumimoji="1" lang="ja-JP" altLang="ja-JP" sz="1200" kern="1200" dirty="0" smtClean="0">
                <a:solidFill>
                  <a:schemeClr val="tx1"/>
                </a:solidFill>
                <a:effectLst/>
                <a:latin typeface="+mn-lt"/>
                <a:ea typeface="+mn-ea"/>
                <a:cs typeface="+mn-cs"/>
              </a:rPr>
              <a:t>ジェンロック </a:t>
            </a:r>
            <a:r>
              <a:rPr kumimoji="1" lang="ja-JP" altLang="en-US" sz="1200" kern="1200" dirty="0" smtClean="0">
                <a:solidFill>
                  <a:schemeClr val="tx1"/>
                </a:solidFill>
                <a:effectLst/>
                <a:latin typeface="+mn-lt"/>
                <a:ea typeface="+mn-ea"/>
                <a:cs typeface="+mn-cs"/>
              </a:rPr>
              <a:t>ユーススパン</a:t>
            </a:r>
            <a:r>
              <a:rPr kumimoji="1" lang="en-US" altLang="ja-JP" sz="1200" kern="1200" dirty="0" smtClean="0">
                <a:solidFill>
                  <a:schemeClr val="tx1"/>
                </a:solidFill>
                <a:effectLst/>
                <a:latin typeface="+mn-lt"/>
                <a:ea typeface="+mn-ea"/>
                <a:cs typeface="+mn-cs"/>
              </a:rPr>
              <a:t>® × 1</a:t>
            </a:r>
            <a:r>
              <a:rPr kumimoji="1" lang="ja-JP" altLang="ja-JP" sz="1200" kern="1200" dirty="0" smtClean="0">
                <a:solidFill>
                  <a:schemeClr val="tx1"/>
                </a:solidFill>
                <a:effectLst/>
                <a:latin typeface="+mn-lt"/>
                <a:ea typeface="+mn-ea"/>
                <a:cs typeface="+mn-cs"/>
              </a:rPr>
              <a:t>本</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ライフパック</a:t>
            </a:r>
            <a:r>
              <a:rPr kumimoji="1" lang="en-US" altLang="ja-JP" sz="1200" kern="1200" baseline="0" dirty="0" smtClean="0">
                <a:solidFill>
                  <a:schemeClr val="tx1"/>
                </a:solidFill>
                <a:effectLst/>
                <a:latin typeface="+mn-lt"/>
                <a:ea typeface="+mn-ea"/>
                <a:cs typeface="+mn-cs"/>
              </a:rPr>
              <a:t> ×2</a:t>
            </a:r>
            <a:r>
              <a:rPr kumimoji="1" lang="ja-JP" altLang="ja-JP" sz="1200" kern="1200" dirty="0" smtClean="0">
                <a:solidFill>
                  <a:schemeClr val="tx1"/>
                </a:solidFill>
                <a:effectLst/>
                <a:latin typeface="+mn-lt"/>
                <a:ea typeface="+mn-ea"/>
                <a:cs typeface="+mn-cs"/>
              </a:rPr>
              <a:t>箱</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ジェンロック</a:t>
            </a:r>
            <a:r>
              <a:rPr kumimoji="1" lang="en-US" altLang="ja-JP" sz="1200" kern="1200" dirty="0" smtClean="0">
                <a:solidFill>
                  <a:schemeClr val="tx1"/>
                </a:solidFill>
                <a:effectLst/>
                <a:latin typeface="+mn-lt"/>
                <a:ea typeface="+mn-ea"/>
                <a:cs typeface="+mn-cs"/>
              </a:rPr>
              <a:t> TR90</a:t>
            </a:r>
            <a:r>
              <a:rPr kumimoji="1" lang="ja-JP" altLang="ja-JP" sz="1200" kern="1200" dirty="0" smtClean="0">
                <a:solidFill>
                  <a:schemeClr val="tx1"/>
                </a:solidFill>
                <a:effectLst/>
                <a:latin typeface="+mn-lt"/>
                <a:ea typeface="+mn-ea"/>
                <a:cs typeface="+mn-cs"/>
              </a:rPr>
              <a:t>シェイク（チョコレート味）</a:t>
            </a:r>
            <a:r>
              <a:rPr kumimoji="1" lang="en-US" altLang="ja-JP" sz="1200" kern="1200" baseline="0" dirty="0" smtClean="0">
                <a:solidFill>
                  <a:schemeClr val="tx1"/>
                </a:solidFill>
                <a:effectLst/>
                <a:latin typeface="+mn-lt"/>
                <a:ea typeface="+mn-ea"/>
                <a:cs typeface="+mn-cs"/>
              </a:rPr>
              <a:t> ×</a:t>
            </a:r>
            <a:r>
              <a:rPr kumimoji="1" lang="ja-JP" altLang="en-US"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箱</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ジェンロック</a:t>
            </a:r>
            <a:r>
              <a:rPr kumimoji="1" lang="en-US" altLang="ja-JP" sz="1200" kern="1200" dirty="0" smtClean="0">
                <a:solidFill>
                  <a:schemeClr val="tx1"/>
                </a:solidFill>
                <a:effectLst/>
                <a:latin typeface="+mn-lt"/>
                <a:ea typeface="+mn-ea"/>
                <a:cs typeface="+mn-cs"/>
              </a:rPr>
              <a:t> TR90</a:t>
            </a:r>
            <a:r>
              <a:rPr kumimoji="1" lang="ja-JP" altLang="ja-JP" sz="1200" kern="1200" dirty="0" smtClean="0">
                <a:solidFill>
                  <a:schemeClr val="tx1"/>
                </a:solidFill>
                <a:effectLst/>
                <a:latin typeface="+mn-lt"/>
                <a:ea typeface="+mn-ea"/>
                <a:cs typeface="+mn-cs"/>
              </a:rPr>
              <a:t>シェイク（バニラ味）</a:t>
            </a:r>
            <a:r>
              <a:rPr kumimoji="1" lang="en-US" altLang="ja-JP" sz="1200" kern="1200" dirty="0" smtClean="0">
                <a:solidFill>
                  <a:schemeClr val="tx1"/>
                </a:solidFill>
                <a:effectLst/>
                <a:latin typeface="+mn-lt"/>
                <a:ea typeface="+mn-ea"/>
                <a:cs typeface="+mn-cs"/>
              </a:rPr>
              <a:t> × 1</a:t>
            </a:r>
            <a:r>
              <a:rPr kumimoji="1" lang="ja-JP" altLang="ja-JP" sz="1200" kern="1200" dirty="0" smtClean="0">
                <a:solidFill>
                  <a:schemeClr val="tx1"/>
                </a:solidFill>
                <a:effectLst/>
                <a:latin typeface="+mn-lt"/>
                <a:ea typeface="+mn-ea"/>
                <a:cs typeface="+mn-cs"/>
              </a:rPr>
              <a:t>箱</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sym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sym typeface="Helvetica"/>
              </a:rPr>
              <a:t>通常で購入するよりもお得なセットとなっておりますので、ぜひ定期購入、</a:t>
            </a:r>
            <a:r>
              <a:rPr kumimoji="1" lang="en-US" altLang="ja-JP" sz="1200" kern="1200" dirty="0" smtClean="0">
                <a:solidFill>
                  <a:schemeClr val="tx1"/>
                </a:solidFill>
                <a:latin typeface="+mn-ea"/>
                <a:ea typeface="+mn-ea"/>
                <a:cs typeface="+mn-cs"/>
                <a:sym typeface="Helvetica"/>
              </a:rPr>
              <a:t>ADP</a:t>
            </a:r>
            <a:r>
              <a:rPr kumimoji="1" lang="ja-JP" altLang="en-US" sz="1200" kern="1200" dirty="0" smtClean="0">
                <a:solidFill>
                  <a:schemeClr val="tx1"/>
                </a:solidFill>
                <a:latin typeface="+mn-ea"/>
                <a:ea typeface="+mn-ea"/>
                <a:cs typeface="+mn-cs"/>
                <a:sym typeface="Helvetica"/>
              </a:rPr>
              <a:t>にご登録いただきたいと思います。</a:t>
            </a:r>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endParaRPr kumimoji="1" lang="en-US" altLang="ja-JP" sz="1200" kern="1200" dirty="0" smtClean="0">
              <a:solidFill>
                <a:schemeClr val="tx1"/>
              </a:solidFill>
              <a:latin typeface="+mn-ea"/>
              <a:ea typeface="+mn-ea"/>
              <a:cs typeface="+mn-cs"/>
              <a:sym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sym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sym typeface="Helvetica"/>
            </a:endParaRPr>
          </a:p>
        </p:txBody>
      </p:sp>
      <p:sp>
        <p:nvSpPr>
          <p:cNvPr id="4" name="スライド番号プレースホルダー 3"/>
          <p:cNvSpPr>
            <a:spLocks noGrp="1"/>
          </p:cNvSpPr>
          <p:nvPr>
            <p:ph type="sldNum" sz="quarter" idx="10"/>
          </p:nvPr>
        </p:nvSpPr>
        <p:spPr/>
        <p:txBody>
          <a:bodyPr/>
          <a:lstStyle/>
          <a:p>
            <a:fld id="{D55D8C8E-2C73-45DA-9F5E-61E3DF3D71F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391493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人の身体が生まれながらにしてもつ奇跡。</a:t>
            </a:r>
            <a:endParaRPr kumimoji="1" lang="en-US" altLang="ja-JP" dirty="0" smtClean="0"/>
          </a:p>
          <a:p>
            <a:r>
              <a:rPr kumimoji="1" lang="ja-JP" altLang="en-US" dirty="0" smtClean="0"/>
              <a:t>それは、変化し続け、回復する力。</a:t>
            </a:r>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2</a:t>
            </a:fld>
            <a:endParaRPr kumimoji="1" lang="ja-JP" altLang="en-US" dirty="0"/>
          </a:p>
        </p:txBody>
      </p:sp>
    </p:spTree>
    <p:extLst>
      <p:ext uri="{BB962C8B-B14F-4D97-AF65-F5344CB8AC3E}">
        <p14:creationId xmlns:p14="http://schemas.microsoft.com/office/powerpoint/2010/main" val="23090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l"/>
            <a:r>
              <a:rPr lang="ja-JP" altLang="en-US" dirty="0" smtClean="0"/>
              <a:t>「ユーススパン」とは寿命のなかで、より活動的で健康的、そしてアクティブに人生を楽しむことができる期間のことで、ニュー スキンがつくった新しい考え方です。</a:t>
            </a:r>
          </a:p>
          <a:p>
            <a:pPr algn="l"/>
            <a:r>
              <a:rPr lang="ja-JP" altLang="en-US" dirty="0" smtClean="0"/>
              <a:t>「ジェンロック ユーススパン」が、皆様の活動的で健康的、そしてアクティブに人生を楽しむことができる期間「ユーススパン」を維持します。</a:t>
            </a:r>
          </a:p>
          <a:p>
            <a:pPr algn="l"/>
            <a:endParaRPr lang="ja-JP" altLang="en-US" dirty="0" smtClean="0"/>
          </a:p>
          <a:p>
            <a:pPr algn="l"/>
            <a:r>
              <a:rPr lang="ja-JP" altLang="en-US" dirty="0" smtClean="0"/>
              <a:t>ジェンロック ユーススパンは、ニュースキン史上、最も先進的なサプリメントです。</a:t>
            </a:r>
          </a:p>
          <a:p>
            <a:pPr algn="l"/>
            <a:r>
              <a:rPr lang="ja-JP" altLang="en-US" dirty="0" smtClean="0"/>
              <a:t>いつもでも輝き続けるために、ぜひ一度お試しください。</a:t>
            </a:r>
          </a:p>
          <a:p>
            <a:pPr algn="l"/>
            <a:endParaRPr lang="en-US" dirty="0"/>
          </a:p>
        </p:txBody>
      </p:sp>
      <p:sp>
        <p:nvSpPr>
          <p:cNvPr id="4" name="Slide Number Placeholder 3"/>
          <p:cNvSpPr>
            <a:spLocks noGrp="1"/>
          </p:cNvSpPr>
          <p:nvPr>
            <p:ph type="sldNum" sz="quarter" idx="10"/>
          </p:nvPr>
        </p:nvSpPr>
        <p:spPr/>
        <p:txBody>
          <a:bodyPr/>
          <a:lstStyle/>
          <a:p>
            <a:fld id="{7D4010EB-5B55-7F48-84FE-20DE3454D65F}" type="slidenum">
              <a:rPr lang="en-US" smtClean="0"/>
              <a:pPr/>
              <a:t>20</a:t>
            </a:fld>
            <a:endParaRPr lang="en-US"/>
          </a:p>
        </p:txBody>
      </p:sp>
    </p:spTree>
    <p:extLst>
      <p:ext uri="{BB962C8B-B14F-4D97-AF65-F5344CB8AC3E}">
        <p14:creationId xmlns:p14="http://schemas.microsoft.com/office/powerpoint/2010/main" val="492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私たちには若々しく生きる力が備わっている。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3</a:t>
            </a:fld>
            <a:endParaRPr kumimoji="1" lang="ja-JP" altLang="en-US" dirty="0"/>
          </a:p>
        </p:txBody>
      </p:sp>
    </p:spTree>
    <p:extLst>
      <p:ext uri="{BB962C8B-B14F-4D97-AF65-F5344CB8AC3E}">
        <p14:creationId xmlns:p14="http://schemas.microsoft.com/office/powerpoint/2010/main" val="383511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しかし、歳を重ねるにつれ、内と外からさまざまな刺激を受け続け、本来備わっている、若々しさを保つための力が衰えてくるのです。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4</a:t>
            </a:fld>
            <a:endParaRPr kumimoji="1" lang="ja-JP" altLang="en-US" dirty="0"/>
          </a:p>
        </p:txBody>
      </p:sp>
    </p:spTree>
    <p:extLst>
      <p:ext uri="{BB962C8B-B14F-4D97-AF65-F5344CB8AC3E}">
        <p14:creationId xmlns:p14="http://schemas.microsoft.com/office/powerpoint/2010/main" val="35049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200">
              <a:defRPr sz="1200"/>
            </a:pPr>
            <a:r>
              <a:rPr kumimoji="1" lang="ja-JP" altLang="en-US" sz="1200" kern="1200" dirty="0" smtClean="0">
                <a:solidFill>
                  <a:schemeClr val="tx1"/>
                </a:solidFill>
                <a:latin typeface="+mn-ea"/>
                <a:ea typeface="+mn-ea"/>
                <a:cs typeface="+mn-cs"/>
                <a:sym typeface="Helvetica"/>
              </a:rPr>
              <a:t>私たちの身の回りにはさまざまな外的・内的要因が存在しています。</a:t>
            </a:r>
          </a:p>
          <a:p>
            <a:pPr defTabSz="457200">
              <a:defRPr sz="1200"/>
            </a:pPr>
            <a:endParaRPr kumimoji="1" lang="ja-JP" altLang="en-US" sz="1200" kern="1200" dirty="0" smtClean="0">
              <a:solidFill>
                <a:schemeClr val="tx1"/>
              </a:solidFill>
              <a:latin typeface="+mn-ea"/>
              <a:ea typeface="+mn-ea"/>
              <a:cs typeface="+mn-cs"/>
              <a:sym typeface="Helvetica"/>
            </a:endParaRPr>
          </a:p>
          <a:p>
            <a:pPr defTabSz="457200">
              <a:defRPr sz="1200"/>
            </a:pPr>
            <a:r>
              <a:rPr kumimoji="1" lang="ja-JP" altLang="en-US" sz="1200" kern="1200" dirty="0" smtClean="0">
                <a:solidFill>
                  <a:schemeClr val="tx1"/>
                </a:solidFill>
                <a:latin typeface="+mn-ea"/>
                <a:ea typeface="+mn-ea"/>
                <a:cs typeface="+mn-cs"/>
                <a:sym typeface="Helvetica"/>
              </a:rPr>
              <a:t>そしてその要因は、私たちの身近でありふれているものばかりです。外からの刺激だけではなく、生活習慣そのものも大きな影響を及ぼしています。</a:t>
            </a:r>
          </a:p>
          <a:p>
            <a:pPr defTabSz="457200">
              <a:defRPr sz="1200"/>
            </a:pPr>
            <a:endParaRPr kumimoji="1" lang="ja-JP" altLang="en-US" sz="1200" kern="1200" dirty="0" smtClean="0">
              <a:solidFill>
                <a:schemeClr val="tx1"/>
              </a:solidFill>
              <a:latin typeface="+mn-ea"/>
              <a:ea typeface="+mn-ea"/>
              <a:cs typeface="+mn-cs"/>
              <a:sym typeface="Helvetica"/>
            </a:endParaRP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5</a:t>
            </a:fld>
            <a:endParaRPr kumimoji="1" lang="ja-JP" altLang="en-US"/>
          </a:p>
        </p:txBody>
      </p:sp>
    </p:spTree>
    <p:extLst>
      <p:ext uri="{BB962C8B-B14F-4D97-AF65-F5344CB8AC3E}">
        <p14:creationId xmlns:p14="http://schemas.microsoft.com/office/powerpoint/2010/main" val="308337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xfrm>
            <a:off x="101600" y="752475"/>
            <a:ext cx="6692900" cy="3765550"/>
          </a:xfrm>
          <a:ln/>
        </p:spPr>
      </p:sp>
      <p:sp>
        <p:nvSpPr>
          <p:cNvPr id="3686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n-ea"/>
                <a:ea typeface="+mn-ea"/>
              </a:rPr>
              <a:t>30</a:t>
            </a:r>
            <a:r>
              <a:rPr kumimoji="1" lang="ja-JP" altLang="en-US" dirty="0" smtClean="0">
                <a:latin typeface="+mn-ea"/>
                <a:ea typeface="+mn-ea"/>
              </a:rPr>
              <a:t>年以上に及ぶ研究が、独自のサイエンスによるアプローチを生み出し、今までにないものとなっている。</a:t>
            </a:r>
            <a:endParaRPr lang="en-US" dirty="0">
              <a:latin typeface="+mn-ea"/>
              <a:ea typeface="+mn-ea"/>
            </a:endParaRPr>
          </a:p>
        </p:txBody>
      </p:sp>
      <p:sp>
        <p:nvSpPr>
          <p:cNvPr id="33795" name="Slide Number Placeholder 3"/>
          <p:cNvSpPr>
            <a:spLocks noGrp="1"/>
          </p:cNvSpPr>
          <p:nvPr>
            <p:ph type="sldNum" sz="quarter" idx="4294967295"/>
          </p:nvPr>
        </p:nvSpPr>
        <p:spPr bwMode="auto">
          <a:xfrm>
            <a:off x="3907607" y="9535708"/>
            <a:ext cx="2989390" cy="501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00"/>
                </a:solidFill>
                <a:latin typeface="Gill Sans" charset="0"/>
                <a:ea typeface="ヒラギノ角ゴ ProN W3" charset="0"/>
                <a:cs typeface="ヒラギノ角ゴ ProN W3" charset="0"/>
                <a:sym typeface="Gill Sans" charset="0"/>
              </a:defRPr>
            </a:lvl1pPr>
            <a:lvl2pPr marL="751414" indent="-289006" eaLnBrk="0" hangingPunct="0">
              <a:defRPr sz="3600">
                <a:solidFill>
                  <a:srgbClr val="000000"/>
                </a:solidFill>
                <a:latin typeface="Gill Sans" charset="0"/>
                <a:ea typeface="ヒラギノ角ゴ ProN W3" charset="0"/>
                <a:cs typeface="ヒラギノ角ゴ ProN W3" charset="0"/>
                <a:sym typeface="Gill Sans" charset="0"/>
              </a:defRPr>
            </a:lvl2pPr>
            <a:lvl3pPr marL="1156022" indent="-231205" eaLnBrk="0" hangingPunct="0">
              <a:defRPr sz="3600">
                <a:solidFill>
                  <a:srgbClr val="000000"/>
                </a:solidFill>
                <a:latin typeface="Gill Sans" charset="0"/>
                <a:ea typeface="ヒラギノ角ゴ ProN W3" charset="0"/>
                <a:cs typeface="ヒラギノ角ゴ ProN W3" charset="0"/>
                <a:sym typeface="Gill Sans" charset="0"/>
              </a:defRPr>
            </a:lvl3pPr>
            <a:lvl4pPr marL="1618431" indent="-231205" eaLnBrk="0" hangingPunct="0">
              <a:defRPr sz="3600">
                <a:solidFill>
                  <a:srgbClr val="000000"/>
                </a:solidFill>
                <a:latin typeface="Gill Sans" charset="0"/>
                <a:ea typeface="ヒラギノ角ゴ ProN W3" charset="0"/>
                <a:cs typeface="ヒラギノ角ゴ ProN W3" charset="0"/>
                <a:sym typeface="Gill Sans" charset="0"/>
              </a:defRPr>
            </a:lvl4pPr>
            <a:lvl5pPr marL="2080841" indent="-231205" eaLnBrk="0" hangingPunct="0">
              <a:defRPr sz="3600">
                <a:solidFill>
                  <a:srgbClr val="000000"/>
                </a:solidFill>
                <a:latin typeface="Gill Sans" charset="0"/>
                <a:ea typeface="ヒラギノ角ゴ ProN W3" charset="0"/>
                <a:cs typeface="ヒラギノ角ゴ ProN W3" charset="0"/>
                <a:sym typeface="Gill Sans" charset="0"/>
              </a:defRPr>
            </a:lvl5pPr>
            <a:lvl6pPr marL="2543248" indent="-231205" algn="ctr" eaLnBrk="0" fontAlgn="base" hangingPunct="0">
              <a:spcBef>
                <a:spcPct val="0"/>
              </a:spcBef>
              <a:spcAft>
                <a:spcPct val="0"/>
              </a:spcAft>
              <a:defRPr sz="3600">
                <a:solidFill>
                  <a:srgbClr val="000000"/>
                </a:solidFill>
                <a:latin typeface="Gill Sans" charset="0"/>
                <a:ea typeface="ヒラギノ角ゴ ProN W3" charset="0"/>
                <a:cs typeface="ヒラギノ角ゴ ProN W3" charset="0"/>
                <a:sym typeface="Gill Sans" charset="0"/>
              </a:defRPr>
            </a:lvl6pPr>
            <a:lvl7pPr marL="3005657" indent="-231205" algn="ctr" eaLnBrk="0" fontAlgn="base" hangingPunct="0">
              <a:spcBef>
                <a:spcPct val="0"/>
              </a:spcBef>
              <a:spcAft>
                <a:spcPct val="0"/>
              </a:spcAft>
              <a:defRPr sz="3600">
                <a:solidFill>
                  <a:srgbClr val="000000"/>
                </a:solidFill>
                <a:latin typeface="Gill Sans" charset="0"/>
                <a:ea typeface="ヒラギノ角ゴ ProN W3" charset="0"/>
                <a:cs typeface="ヒラギノ角ゴ ProN W3" charset="0"/>
                <a:sym typeface="Gill Sans" charset="0"/>
              </a:defRPr>
            </a:lvl7pPr>
            <a:lvl8pPr marL="3468066" indent="-231205" algn="ctr" eaLnBrk="0" fontAlgn="base" hangingPunct="0">
              <a:spcBef>
                <a:spcPct val="0"/>
              </a:spcBef>
              <a:spcAft>
                <a:spcPct val="0"/>
              </a:spcAft>
              <a:defRPr sz="3600">
                <a:solidFill>
                  <a:srgbClr val="000000"/>
                </a:solidFill>
                <a:latin typeface="Gill Sans" charset="0"/>
                <a:ea typeface="ヒラギノ角ゴ ProN W3" charset="0"/>
                <a:cs typeface="ヒラギノ角ゴ ProN W3" charset="0"/>
                <a:sym typeface="Gill Sans" charset="0"/>
              </a:defRPr>
            </a:lvl8pPr>
            <a:lvl9pPr marL="3930475" indent="-231205" algn="ctr" eaLnBrk="0" fontAlgn="base" hangingPunct="0">
              <a:spcBef>
                <a:spcPct val="0"/>
              </a:spcBef>
              <a:spcAft>
                <a:spcPct val="0"/>
              </a:spcAft>
              <a:defRPr sz="3600">
                <a:solidFill>
                  <a:srgbClr val="000000"/>
                </a:solidFill>
                <a:latin typeface="Gill Sans" charset="0"/>
                <a:ea typeface="ヒラギノ角ゴ ProN W3" charset="0"/>
                <a:cs typeface="ヒラギノ角ゴ ProN W3" charset="0"/>
                <a:sym typeface="Gill Sans" charset="0"/>
              </a:defRPr>
            </a:lvl9pPr>
          </a:lstStyle>
          <a:p>
            <a:pPr eaLnBrk="1" hangingPunct="1"/>
            <a:fld id="{2C2802CC-A398-0241-992D-A28C3808F735}" type="slidenum">
              <a:rPr lang="en-US" sz="1200">
                <a:solidFill>
                  <a:schemeClr val="tx1"/>
                </a:solidFill>
                <a:latin typeface="Calibri" charset="0"/>
                <a:ea typeface="ＭＳ Ｐゴシック" charset="0"/>
                <a:cs typeface="ＭＳ Ｐゴシック" charset="0"/>
              </a:rPr>
              <a:pPr eaLnBrk="1" hangingPunct="1"/>
              <a:t>6</a:t>
            </a:fld>
            <a:endParaRPr lang="en-US" sz="1200" dirty="0">
              <a:solidFill>
                <a:schemeClr val="tx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4880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200">
              <a:defRPr sz="1200"/>
            </a:pPr>
            <a:r>
              <a:rPr kumimoji="1" lang="ja-JP" altLang="en-US" dirty="0" smtClean="0"/>
              <a:t>ジェンロック ユーススパンは、</a:t>
            </a:r>
            <a:r>
              <a:rPr kumimoji="1" lang="ja-JP" altLang="en-US" sz="1200" kern="1200" dirty="0" smtClean="0">
                <a:solidFill>
                  <a:schemeClr val="tx1"/>
                </a:solidFill>
                <a:latin typeface="+mn-ea"/>
                <a:ea typeface="+mn-ea"/>
                <a:cs typeface="+mn-cs"/>
                <a:sym typeface="Helvetica"/>
              </a:rPr>
              <a:t>世界中の健康長寿食の研究がベースになっています。</a:t>
            </a:r>
            <a:endParaRPr kumimoji="1" lang="en-US" altLang="ja-JP" sz="1200" kern="1200" dirty="0" smtClean="0">
              <a:solidFill>
                <a:schemeClr val="tx1"/>
              </a:solidFill>
              <a:latin typeface="+mn-ea"/>
              <a:ea typeface="+mn-ea"/>
              <a:cs typeface="+mn-cs"/>
              <a:sym typeface="Helvetica"/>
            </a:endParaRPr>
          </a:p>
          <a:p>
            <a:pPr defTabSz="457200">
              <a:defRPr sz="1200"/>
            </a:pPr>
            <a:endParaRPr kumimoji="1" lang="ja-JP" altLang="en-US" sz="1200" kern="1200" dirty="0" smtClean="0">
              <a:solidFill>
                <a:schemeClr val="tx1"/>
              </a:solidFill>
              <a:latin typeface="+mn-ea"/>
              <a:ea typeface="+mn-ea"/>
              <a:cs typeface="+mn-cs"/>
              <a:sym typeface="Helvetic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7</a:t>
            </a:fld>
            <a:endParaRPr kumimoji="1" lang="ja-JP" altLang="en-US"/>
          </a:p>
        </p:txBody>
      </p:sp>
    </p:spTree>
    <p:extLst>
      <p:ext uri="{BB962C8B-B14F-4D97-AF65-F5344CB8AC3E}">
        <p14:creationId xmlns:p14="http://schemas.microsoft.com/office/powerpoint/2010/main" val="76385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200">
              <a:defRPr sz="1200">
                <a:solidFill>
                  <a:srgbClr val="595959"/>
                </a:solidFill>
                <a:latin typeface="Verlag Book"/>
                <a:ea typeface="Verlag Book"/>
                <a:cs typeface="Verlag Book"/>
                <a:sym typeface="Verlag Book"/>
              </a:defRPr>
            </a:pPr>
            <a:r>
              <a:rPr kumimoji="1" lang="ja-JP" altLang="en-US" sz="1200" kern="1200" dirty="0" smtClean="0">
                <a:solidFill>
                  <a:srgbClr val="595959"/>
                </a:solidFill>
                <a:latin typeface="+mn-lt"/>
                <a:ea typeface="+mn-ea"/>
                <a:cs typeface="+mn-cs"/>
                <a:sym typeface="Helvetica"/>
              </a:rPr>
              <a:t>身体に必要としているものを与える。</a:t>
            </a:r>
            <a:endParaRPr kumimoji="1" lang="en-US" altLang="ja-JP" sz="1200" kern="1200" dirty="0" smtClean="0">
              <a:solidFill>
                <a:srgbClr val="595959"/>
              </a:solidFill>
              <a:latin typeface="+mn-lt"/>
              <a:ea typeface="+mn-ea"/>
              <a:cs typeface="+mn-cs"/>
              <a:sym typeface="Helvetica"/>
            </a:endParaRPr>
          </a:p>
          <a:p>
            <a:pPr defTabSz="457200">
              <a:defRPr sz="1200">
                <a:solidFill>
                  <a:srgbClr val="595959"/>
                </a:solidFill>
                <a:latin typeface="Verlag Book"/>
                <a:ea typeface="Verlag Book"/>
                <a:cs typeface="Verlag Book"/>
                <a:sym typeface="Verlag Book"/>
              </a:defRPr>
            </a:pPr>
            <a:r>
              <a:rPr kumimoji="1" lang="ja-JP" altLang="en-US" sz="1200" kern="1200" dirty="0" smtClean="0">
                <a:solidFill>
                  <a:srgbClr val="595959"/>
                </a:solidFill>
                <a:latin typeface="+mn-lt"/>
                <a:ea typeface="+mn-ea"/>
                <a:cs typeface="+mn-cs"/>
                <a:sym typeface="Helvetica"/>
              </a:rPr>
              <a:t>そして、本来、備わっている力を、発揮させる。</a:t>
            </a:r>
            <a:endParaRPr kumimoji="1" lang="en-US" altLang="ja-JP" sz="1200" kern="1200" dirty="0" smtClean="0">
              <a:solidFill>
                <a:srgbClr val="595959"/>
              </a:solidFill>
              <a:latin typeface="+mn-lt"/>
              <a:ea typeface="+mn-ea"/>
              <a:cs typeface="+mn-cs"/>
              <a:sym typeface="Helvetica"/>
            </a:endParaRPr>
          </a:p>
          <a:p>
            <a:pPr defTabSz="457200">
              <a:defRPr sz="1200">
                <a:solidFill>
                  <a:srgbClr val="595959"/>
                </a:solidFill>
                <a:latin typeface="Verlag Book"/>
                <a:ea typeface="Verlag Book"/>
                <a:cs typeface="Verlag Book"/>
                <a:sym typeface="Verlag Book"/>
              </a:defRPr>
            </a:pPr>
            <a:r>
              <a:rPr kumimoji="1" lang="ja-JP" altLang="en-US" sz="1200" kern="1200" dirty="0" smtClean="0">
                <a:solidFill>
                  <a:srgbClr val="595959"/>
                </a:solidFill>
                <a:latin typeface="+mn-lt"/>
                <a:ea typeface="+mn-ea"/>
                <a:cs typeface="+mn-cs"/>
                <a:sym typeface="Helvetica"/>
              </a:rPr>
              <a:t>若々しくあり続けること。</a:t>
            </a:r>
            <a:endParaRPr kumimoji="1" lang="ja-JP" altLang="en-US" sz="1200" kern="1200" dirty="0">
              <a:solidFill>
                <a:srgbClr val="595959"/>
              </a:solidFill>
              <a:latin typeface="+mn-lt"/>
              <a:ea typeface="+mn-ea"/>
              <a:cs typeface="+mn-cs"/>
              <a:sym typeface="Helvetica"/>
            </a:endParaRPr>
          </a:p>
        </p:txBody>
      </p:sp>
      <p:sp>
        <p:nvSpPr>
          <p:cNvPr id="4" name="スライド番号プレースホルダー 3"/>
          <p:cNvSpPr>
            <a:spLocks noGrp="1"/>
          </p:cNvSpPr>
          <p:nvPr>
            <p:ph type="sldNum" sz="quarter" idx="10"/>
          </p:nvPr>
        </p:nvSpPr>
        <p:spPr/>
        <p:txBody>
          <a:bodyPr/>
          <a:lstStyle/>
          <a:p>
            <a:fld id="{D55D8C8E-2C73-45DA-9F5E-61E3DF3D71FD}" type="slidenum">
              <a:rPr kumimoji="1" lang="ja-JP" altLang="en-US" smtClean="0"/>
              <a:t>8</a:t>
            </a:fld>
            <a:endParaRPr kumimoji="1" lang="ja-JP" altLang="en-US" dirty="0"/>
          </a:p>
        </p:txBody>
      </p:sp>
    </p:spTree>
    <p:extLst>
      <p:ext uri="{BB962C8B-B14F-4D97-AF65-F5344CB8AC3E}">
        <p14:creationId xmlns:p14="http://schemas.microsoft.com/office/powerpoint/2010/main" val="73012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200">
              <a:defRPr sz="1200"/>
            </a:pPr>
            <a:r>
              <a:rPr kumimoji="1" lang="ja-JP" altLang="en-US" sz="1200" kern="1200" dirty="0" smtClean="0">
                <a:solidFill>
                  <a:schemeClr val="tx1"/>
                </a:solidFill>
                <a:latin typeface="+mn-lt"/>
                <a:ea typeface="+mn-ea"/>
                <a:cs typeface="+mn-cs"/>
                <a:sym typeface="Helvetica"/>
              </a:rPr>
              <a:t>健康寿命とは、健康に問題なく日常生活を送れる期間のことです。</a:t>
            </a:r>
          </a:p>
          <a:p>
            <a:pPr defTabSz="457200">
              <a:defRPr sz="1200"/>
            </a:pPr>
            <a:endParaRPr kumimoji="1" lang="ja-JP" altLang="en-US" sz="1200" kern="1200" dirty="0" smtClean="0">
              <a:solidFill>
                <a:schemeClr val="tx1"/>
              </a:solidFill>
              <a:latin typeface="+mn-lt"/>
              <a:ea typeface="+mn-ea"/>
              <a:cs typeface="+mn-cs"/>
              <a:sym typeface="Helvetica"/>
            </a:endParaRPr>
          </a:p>
          <a:p>
            <a:pPr defTabSz="457200">
              <a:defRPr sz="1200"/>
            </a:pPr>
            <a:r>
              <a:rPr kumimoji="1" lang="ja-JP" altLang="en-US" sz="1200" kern="1200" dirty="0" smtClean="0">
                <a:solidFill>
                  <a:schemeClr val="tx1"/>
                </a:solidFill>
                <a:latin typeface="+mn-lt"/>
                <a:ea typeface="+mn-ea"/>
                <a:cs typeface="+mn-cs"/>
                <a:sym typeface="Helvetica"/>
              </a:rPr>
              <a:t>平均寿命と健康寿命との差が要介護期間となりますが、その差は男性で約</a:t>
            </a:r>
            <a:r>
              <a:rPr kumimoji="1" lang="en-US" altLang="ja-JP" sz="1200" kern="1200" dirty="0" smtClean="0">
                <a:solidFill>
                  <a:schemeClr val="tx1"/>
                </a:solidFill>
                <a:latin typeface="+mn-lt"/>
                <a:ea typeface="+mn-ea"/>
                <a:cs typeface="+mn-cs"/>
                <a:sym typeface="Helvetica"/>
              </a:rPr>
              <a:t>10</a:t>
            </a:r>
            <a:r>
              <a:rPr kumimoji="1" lang="ja-JP" altLang="en-US" sz="1200" kern="1200" dirty="0" smtClean="0">
                <a:solidFill>
                  <a:schemeClr val="tx1"/>
                </a:solidFill>
                <a:latin typeface="+mn-lt"/>
                <a:ea typeface="+mn-ea"/>
                <a:cs typeface="+mn-cs"/>
                <a:sym typeface="Helvetica"/>
              </a:rPr>
              <a:t>年、女性で約</a:t>
            </a:r>
            <a:r>
              <a:rPr kumimoji="1" lang="en-US" altLang="ja-JP" sz="1200" kern="1200" dirty="0" smtClean="0">
                <a:solidFill>
                  <a:schemeClr val="tx1"/>
                </a:solidFill>
                <a:latin typeface="+mn-lt"/>
                <a:ea typeface="+mn-ea"/>
                <a:cs typeface="+mn-cs"/>
                <a:sym typeface="Helvetica"/>
              </a:rPr>
              <a:t>13</a:t>
            </a:r>
            <a:r>
              <a:rPr kumimoji="1" lang="ja-JP" altLang="en-US" sz="1200" kern="1200" dirty="0" smtClean="0">
                <a:solidFill>
                  <a:schemeClr val="tx1"/>
                </a:solidFill>
                <a:latin typeface="+mn-lt"/>
                <a:ea typeface="+mn-ea"/>
                <a:cs typeface="+mn-cs"/>
                <a:sym typeface="Helvetica"/>
              </a:rPr>
              <a:t>年。つまりこれほど長い間、病気に悩み、介護を受けながら生きなくてはならない可能性があるのです。</a:t>
            </a:r>
          </a:p>
          <a:p>
            <a:pPr defTabSz="457200">
              <a:defRPr sz="1200"/>
            </a:pPr>
            <a:r>
              <a:rPr kumimoji="1" lang="ja-JP" altLang="en-US" sz="1200" kern="1200" dirty="0" smtClean="0">
                <a:solidFill>
                  <a:schemeClr val="tx1"/>
                </a:solidFill>
                <a:latin typeface="+mn-lt"/>
                <a:ea typeface="+mn-ea"/>
                <a:cs typeface="+mn-cs"/>
                <a:sym typeface="Helvetica"/>
              </a:rPr>
              <a:t>ちなみに、現在、</a:t>
            </a:r>
            <a:r>
              <a:rPr kumimoji="1" lang="en-US" altLang="ja-JP" sz="1200" kern="1200" dirty="0" smtClean="0">
                <a:solidFill>
                  <a:schemeClr val="tx1"/>
                </a:solidFill>
                <a:latin typeface="+mn-lt"/>
                <a:ea typeface="+mn-ea"/>
                <a:cs typeface="+mn-cs"/>
                <a:sym typeface="Helvetica"/>
              </a:rPr>
              <a:t>5</a:t>
            </a:r>
            <a:r>
              <a:rPr kumimoji="1" lang="ja-JP" altLang="en-US" sz="1200" kern="1200" dirty="0" smtClean="0">
                <a:solidFill>
                  <a:schemeClr val="tx1"/>
                </a:solidFill>
                <a:latin typeface="+mn-lt"/>
                <a:ea typeface="+mn-ea"/>
                <a:cs typeface="+mn-cs"/>
                <a:sym typeface="Helvetica"/>
              </a:rPr>
              <a:t>人に１人は介護が必要だと言われています。また、介護費用の自己負担額を月々</a:t>
            </a:r>
            <a:r>
              <a:rPr kumimoji="1" lang="en-US" altLang="ja-JP" sz="1200" kern="1200" dirty="0" smtClean="0">
                <a:solidFill>
                  <a:schemeClr val="tx1"/>
                </a:solidFill>
                <a:latin typeface="+mn-lt"/>
                <a:ea typeface="+mn-ea"/>
                <a:cs typeface="+mn-cs"/>
                <a:sym typeface="Helvetica"/>
              </a:rPr>
              <a:t>5</a:t>
            </a:r>
            <a:r>
              <a:rPr kumimoji="1" lang="ja-JP" altLang="en-US" sz="1200" kern="1200" dirty="0" smtClean="0">
                <a:solidFill>
                  <a:schemeClr val="tx1"/>
                </a:solidFill>
                <a:latin typeface="+mn-lt"/>
                <a:ea typeface="+mn-ea"/>
                <a:cs typeface="+mn-cs"/>
                <a:sym typeface="Helvetica"/>
              </a:rPr>
              <a:t>万円で計算してみると、女性の場合は約</a:t>
            </a:r>
            <a:r>
              <a:rPr kumimoji="1" lang="en-US" altLang="ja-JP" sz="1200" kern="1200" dirty="0" smtClean="0">
                <a:solidFill>
                  <a:schemeClr val="tx1"/>
                </a:solidFill>
                <a:latin typeface="+mn-lt"/>
                <a:ea typeface="+mn-ea"/>
                <a:cs typeface="+mn-cs"/>
                <a:sym typeface="Helvetica"/>
              </a:rPr>
              <a:t>13</a:t>
            </a:r>
            <a:r>
              <a:rPr kumimoji="1" lang="ja-JP" altLang="en-US" sz="1200" kern="1200" dirty="0" smtClean="0">
                <a:solidFill>
                  <a:schemeClr val="tx1"/>
                </a:solidFill>
                <a:latin typeface="+mn-lt"/>
                <a:ea typeface="+mn-ea"/>
                <a:cs typeface="+mn-cs"/>
                <a:sym typeface="Helvetica"/>
              </a:rPr>
              <a:t>年の期間で、最低で約</a:t>
            </a:r>
            <a:r>
              <a:rPr kumimoji="1" lang="en-US" altLang="ja-JP" sz="1200" kern="1200" dirty="0" smtClean="0">
                <a:solidFill>
                  <a:schemeClr val="tx1"/>
                </a:solidFill>
                <a:latin typeface="+mn-lt"/>
                <a:ea typeface="+mn-ea"/>
                <a:cs typeface="+mn-cs"/>
                <a:sym typeface="Helvetica"/>
              </a:rPr>
              <a:t>800</a:t>
            </a:r>
            <a:r>
              <a:rPr kumimoji="1" lang="ja-JP" altLang="en-US" sz="1200" kern="1200" dirty="0" smtClean="0">
                <a:solidFill>
                  <a:schemeClr val="tx1"/>
                </a:solidFill>
                <a:latin typeface="+mn-lt"/>
                <a:ea typeface="+mn-ea"/>
                <a:cs typeface="+mn-cs"/>
                <a:sym typeface="Helvetica"/>
              </a:rPr>
              <a:t>万円が必要となります。</a:t>
            </a:r>
          </a:p>
          <a:p>
            <a:pPr defTabSz="457200">
              <a:defRPr sz="1200"/>
            </a:pPr>
            <a:endParaRPr kumimoji="1" lang="ja-JP" altLang="en-US" sz="1200" kern="1200" dirty="0" smtClean="0">
              <a:solidFill>
                <a:schemeClr val="tx1"/>
              </a:solidFill>
              <a:latin typeface="+mn-lt"/>
              <a:ea typeface="+mn-ea"/>
              <a:cs typeface="+mn-cs"/>
              <a:sym typeface="Helvetica"/>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C3BAF85-4C9D-4982-9C88-7A4E8A8C404B}" type="slidenum">
              <a:rPr kumimoji="1" lang="ja-JP" altLang="en-US" smtClean="0"/>
              <a:t>9</a:t>
            </a:fld>
            <a:endParaRPr kumimoji="1" lang="ja-JP" altLang="en-US" dirty="0"/>
          </a:p>
        </p:txBody>
      </p:sp>
    </p:spTree>
    <p:extLst>
      <p:ext uri="{BB962C8B-B14F-4D97-AF65-F5344CB8AC3E}">
        <p14:creationId xmlns:p14="http://schemas.microsoft.com/office/powerpoint/2010/main" val="2495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96719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183618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4781"/>
            <a:ext cx="2057400" cy="32908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54781"/>
            <a:ext cx="6019800" cy="32908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138669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5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9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39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425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99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534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518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46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2097963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39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585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28C91-278C-6441-A932-65843140617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860D1-D56F-4046-8B32-6AC2E9D19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032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6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158171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45255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278128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311185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200650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347573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D8A7DE7-011C-4844-ACEC-57C4B03BC7A9}" type="datetimeFigureOut">
              <a:rPr kumimoji="1" lang="ja-JP" altLang="en-US" smtClean="0"/>
              <a:t>2016/11/29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100954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8A7DE7-011C-4844-ACEC-57C4B03BC7A9}" type="datetimeFigureOut">
              <a:rPr kumimoji="1" lang="ja-JP" altLang="en-US" smtClean="0"/>
              <a:t>2016/11/29</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431E4A-59DB-4B31-A744-50B39E87BAED}" type="slidenum">
              <a:rPr kumimoji="1" lang="ja-JP" altLang="en-US" smtClean="0"/>
              <a:t>‹#›</a:t>
            </a:fld>
            <a:endParaRPr kumimoji="1" lang="ja-JP" altLang="en-US"/>
          </a:p>
        </p:txBody>
      </p:sp>
    </p:spTree>
    <p:extLst>
      <p:ext uri="{BB962C8B-B14F-4D97-AF65-F5344CB8AC3E}">
        <p14:creationId xmlns:p14="http://schemas.microsoft.com/office/powerpoint/2010/main" val="381206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028C91-278C-6441-A932-65843140617C}" type="datetimeFigureOut">
              <a:rPr kumimoji="0" lang="en-US" smtClean="0">
                <a:solidFill>
                  <a:prstClr val="black">
                    <a:tint val="75000"/>
                  </a:prstClr>
                </a:solidFill>
              </a:rPr>
              <a:pPr defTabSz="457200"/>
              <a:t>11/29/2016</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35860D1-D56F-4046-8B32-6AC2E9D1950A}" type="slidenum">
              <a:rPr kumimoji="0" lang="en-US" smtClean="0">
                <a:solidFill>
                  <a:prstClr val="black">
                    <a:tint val="75000"/>
                  </a:prstClr>
                </a:solidFill>
              </a:rPr>
              <a:pPr defTabSz="457200"/>
              <a:t>‹#›</a:t>
            </a:fld>
            <a:endParaRPr kumimoji="0" lang="en-US">
              <a:solidFill>
                <a:prstClr val="black">
                  <a:tint val="75000"/>
                </a:prstClr>
              </a:solidFill>
            </a:endParaRPr>
          </a:p>
        </p:txBody>
      </p:sp>
    </p:spTree>
    <p:extLst>
      <p:ext uri="{BB962C8B-B14F-4D97-AF65-F5344CB8AC3E}">
        <p14:creationId xmlns:p14="http://schemas.microsoft.com/office/powerpoint/2010/main" val="2185978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40.gif"/><Relationship Id="rId13" Type="http://schemas.openxmlformats.org/officeDocument/2006/relationships/image" Target="../media/image45.png"/><Relationship Id="rId3" Type="http://schemas.openxmlformats.org/officeDocument/2006/relationships/image" Target="../media/image35.gif"/><Relationship Id="rId7" Type="http://schemas.openxmlformats.org/officeDocument/2006/relationships/image" Target="../media/image39.gif"/><Relationship Id="rId12" Type="http://schemas.openxmlformats.org/officeDocument/2006/relationships/image" Target="../media/image44.png"/><Relationship Id="rId2" Type="http://schemas.openxmlformats.org/officeDocument/2006/relationships/notesSlide" Target="../notesSlides/notesSlide14.xml"/><Relationship Id="rId16"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38.gif"/><Relationship Id="rId11" Type="http://schemas.openxmlformats.org/officeDocument/2006/relationships/image" Target="../media/image43.gif"/><Relationship Id="rId5" Type="http://schemas.openxmlformats.org/officeDocument/2006/relationships/image" Target="../media/image37.gif"/><Relationship Id="rId15" Type="http://schemas.openxmlformats.org/officeDocument/2006/relationships/image" Target="../media/image47.png"/><Relationship Id="rId10" Type="http://schemas.openxmlformats.org/officeDocument/2006/relationships/image" Target="../media/image42.gif"/><Relationship Id="rId4" Type="http://schemas.openxmlformats.org/officeDocument/2006/relationships/image" Target="../media/image36.gif"/><Relationship Id="rId9" Type="http://schemas.openxmlformats.org/officeDocument/2006/relationships/image" Target="../media/image41.gif"/><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58.jpe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63.jpe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7.xml"/><Relationship Id="rId16"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627"/>
          <a:stretch/>
        </p:blipFill>
        <p:spPr bwMode="auto">
          <a:xfrm>
            <a:off x="-177245" y="-27831"/>
            <a:ext cx="9635283" cy="52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2525477"/>
            <a:ext cx="874321" cy="238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395849" y="1563638"/>
            <a:ext cx="3496631" cy="523220"/>
          </a:xfrm>
          <a:prstGeom prst="rect">
            <a:avLst/>
          </a:prstGeom>
          <a:noFill/>
        </p:spPr>
        <p:txBody>
          <a:bodyPr wrap="square" rtlCol="0">
            <a:spAutoFit/>
          </a:bodyPr>
          <a:lstStyle/>
          <a:p>
            <a:pPr algn="r"/>
            <a:r>
              <a:rPr kumimoji="1" lang="ja-JP" altLang="en-US" sz="2800" dirty="0" smtClean="0">
                <a:solidFill>
                  <a:schemeClr val="bg1"/>
                </a:solidFill>
                <a:latin typeface="小塚ゴシック Pr6N R" pitchFamily="34" charset="-128"/>
                <a:ea typeface="小塚ゴシック Pr6N R" pitchFamily="34" charset="-128"/>
              </a:rPr>
              <a:t>いつまでも輝く力を。</a:t>
            </a:r>
            <a:endParaRPr kumimoji="1" lang="ja-JP" altLang="en-US" sz="2800" dirty="0">
              <a:solidFill>
                <a:schemeClr val="bg1"/>
              </a:solidFill>
              <a:latin typeface="小塚ゴシック Pr6N R" pitchFamily="34" charset="-128"/>
              <a:ea typeface="小塚ゴシック Pr6N R" pitchFamily="34" charset="-128"/>
            </a:endParaRPr>
          </a:p>
        </p:txBody>
      </p:sp>
      <p:pic>
        <p:nvPicPr>
          <p:cNvPr id="10" name="Picture 7" descr="rings one side.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249657" y="1318401"/>
            <a:ext cx="3482717" cy="896188"/>
          </a:xfrm>
          <a:prstGeom prst="rect">
            <a:avLst/>
          </a:prstGeom>
        </p:spPr>
      </p:pic>
      <p:pic>
        <p:nvPicPr>
          <p:cNvPr id="9" name="Picture 2" descr="C:\Users\mkubota\Pictures\Product\Youthspan\yspan log.png"/>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2051720" y="212412"/>
            <a:ext cx="1639192" cy="61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6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X:\Marketing\Pharmanex\2015 健康と栄養冊子　\NU Learning 栄養と健康  完成データ\4_5_栄養バランス\図\5大栄養素のバランスがよい人.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1848" y="715280"/>
            <a:ext cx="4680520" cy="4486149"/>
          </a:xfrm>
          <a:prstGeom prst="rect">
            <a:avLst/>
          </a:prstGeom>
          <a:noFill/>
          <a:extLst>
            <a:ext uri="{909E8E84-426E-40DD-AFC4-6F175D3DCCD1}">
              <a14:hiddenFill xmlns:a14="http://schemas.microsoft.com/office/drawing/2010/main">
                <a:solidFill>
                  <a:srgbClr val="FFFFFF"/>
                </a:solidFill>
              </a14:hiddenFill>
            </a:ext>
          </a:extLst>
        </p:spPr>
      </p:pic>
      <p:sp>
        <p:nvSpPr>
          <p:cNvPr id="3" name="Shape 361"/>
          <p:cNvSpPr txBox="1">
            <a:spLocks/>
          </p:cNvSpPr>
          <p:nvPr/>
        </p:nvSpPr>
        <p:spPr>
          <a:xfrm>
            <a:off x="-1116632" y="250970"/>
            <a:ext cx="11704322" cy="1143577"/>
          </a:xfrm>
          <a:prstGeom prst="rect">
            <a:avLst/>
          </a:prstGeom>
        </p:spPr>
        <p:txBody>
          <a:bodyPr/>
          <a:lstStyle>
            <a:lvl1pPr algn="ctr" defTabSz="457200" rtl="0" eaLnBrk="1" latinLnBrk="0" hangingPunct="1">
              <a:spcBef>
                <a:spcPct val="0"/>
              </a:spcBef>
              <a:buNone/>
              <a:defRPr sz="4400" kern="1200">
                <a:solidFill>
                  <a:srgbClr val="676865"/>
                </a:solidFill>
                <a:latin typeface="+mj-lt"/>
                <a:ea typeface="+mj-ea"/>
                <a:cs typeface="+mj-cs"/>
                <a:sym typeface="Helvetica"/>
              </a:defRPr>
            </a:lvl1pPr>
          </a:lstStyle>
          <a:p>
            <a:r>
              <a:rPr kumimoji="0" lang="ja-JP" altLang="en-US" sz="2800" dirty="0" smtClean="0">
                <a:latin typeface="小塚ゴシック Pr6N R" pitchFamily="34" charset="-128"/>
                <a:ea typeface="小塚ゴシック Pr6N R" pitchFamily="34" charset="-128"/>
              </a:rPr>
              <a:t>健康寿命のベースは、生活習慣にあり</a:t>
            </a:r>
            <a:endParaRPr kumimoji="0" lang="ja-JP" altLang="en-US" sz="2800" dirty="0">
              <a:latin typeface="小塚ゴシック Pr6N R" pitchFamily="34" charset="-128"/>
              <a:ea typeface="小塚ゴシック Pr6N R" pitchFamily="34" charset="-128"/>
            </a:endParaRPr>
          </a:p>
        </p:txBody>
      </p:sp>
    </p:spTree>
    <p:extLst>
      <p:ext uri="{BB962C8B-B14F-4D97-AF65-F5344CB8AC3E}">
        <p14:creationId xmlns:p14="http://schemas.microsoft.com/office/powerpoint/2010/main" val="26035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2.jpg" descr="RM1410589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0"/>
          </a:xfrm>
          <a:prstGeom prst="rect">
            <a:avLst/>
          </a:prstGeom>
          <a:ln w="12700">
            <a:miter lim="400000"/>
          </a:ln>
        </p:spPr>
      </p:pic>
      <p:pic>
        <p:nvPicPr>
          <p:cNvPr id="3" name="pasted-imag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5360" y="30148"/>
            <a:ext cx="5352120" cy="5245466"/>
          </a:xfrm>
          <a:prstGeom prst="rect">
            <a:avLst/>
          </a:prstGeom>
          <a:ln w="12700">
            <a:miter lim="400000"/>
          </a:ln>
        </p:spPr>
      </p:pic>
    </p:spTree>
    <p:extLst>
      <p:ext uri="{BB962C8B-B14F-4D97-AF65-F5344CB8AC3E}">
        <p14:creationId xmlns:p14="http://schemas.microsoft.com/office/powerpoint/2010/main" val="322960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5"/>
          <p:cNvSpPr txBox="1">
            <a:spLocks/>
          </p:cNvSpPr>
          <p:nvPr/>
        </p:nvSpPr>
        <p:spPr>
          <a:xfrm>
            <a:off x="-1188640" y="195486"/>
            <a:ext cx="11704322" cy="1143577"/>
          </a:xfrm>
          <a:prstGeom prst="rect">
            <a:avLst/>
          </a:prstGeom>
        </p:spPr>
        <p:txBody>
          <a:bodyPr/>
          <a:lstStyle>
            <a:lvl1pPr algn="ctr" defTabSz="457200" rtl="0" eaLnBrk="1" latinLnBrk="0" hangingPunct="1">
              <a:spcBef>
                <a:spcPct val="0"/>
              </a:spcBef>
              <a:buNone/>
              <a:defRPr sz="5100" kern="1200">
                <a:solidFill>
                  <a:srgbClr val="676865"/>
                </a:solidFill>
                <a:latin typeface="+mj-lt"/>
                <a:ea typeface="+mj-ea"/>
                <a:cs typeface="+mj-cs"/>
                <a:sym typeface="Helvetica"/>
              </a:defRPr>
            </a:lvl1pPr>
          </a:lstStyle>
          <a:p>
            <a:r>
              <a:rPr kumimoji="0" lang="ja-JP" altLang="en-US" sz="2800" dirty="0" smtClean="0">
                <a:latin typeface="小塚ゴシック Pr6N R" pitchFamily="34" charset="-128"/>
                <a:ea typeface="小塚ゴシック Pr6N R" pitchFamily="34" charset="-128"/>
              </a:rPr>
              <a:t>「ユーススパン」とは</a:t>
            </a:r>
            <a:endParaRPr kumimoji="0" lang="ja-JP" altLang="en-US" sz="2800" dirty="0">
              <a:latin typeface="小塚ゴシック Pr6N R" pitchFamily="34" charset="-128"/>
              <a:ea typeface="小塚ゴシック Pr6N R" pitchFamily="34" charset="-128"/>
            </a:endParaRPr>
          </a:p>
        </p:txBody>
      </p:sp>
      <p:sp>
        <p:nvSpPr>
          <p:cNvPr id="3" name="Shape 378"/>
          <p:cNvSpPr/>
          <p:nvPr/>
        </p:nvSpPr>
        <p:spPr>
          <a:xfrm>
            <a:off x="703081" y="887349"/>
            <a:ext cx="7920880" cy="746869"/>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defRPr sz="3400">
                <a:latin typeface="+mj-lt"/>
                <a:ea typeface="+mj-ea"/>
                <a:cs typeface="+mj-cs"/>
                <a:sym typeface="Helvetica"/>
              </a:defRPr>
            </a:lvl1pPr>
          </a:lstStyle>
          <a:p>
            <a:r>
              <a:rPr sz="2000" dirty="0" err="1">
                <a:solidFill>
                  <a:schemeClr val="tx1">
                    <a:lumMod val="75000"/>
                    <a:lumOff val="25000"/>
                  </a:schemeClr>
                </a:solidFill>
                <a:latin typeface="小塚ゴシック Pr6N R" pitchFamily="34" charset="-128"/>
                <a:ea typeface="小塚ゴシック Pr6N R" pitchFamily="34" charset="-128"/>
              </a:rPr>
              <a:t>寿命のなかで、より活動的で健康的、そしてアクティブに人生を楽しむことができる期間のこと</a:t>
            </a:r>
            <a:endParaRPr sz="2000" dirty="0">
              <a:solidFill>
                <a:schemeClr val="tx1">
                  <a:lumMod val="75000"/>
                  <a:lumOff val="25000"/>
                </a:schemeClr>
              </a:solidFill>
              <a:latin typeface="小塚ゴシック Pr6N R" pitchFamily="34" charset="-128"/>
              <a:ea typeface="小塚ゴシック Pr6N R" pitchFamily="34" charset="-128"/>
            </a:endParaRPr>
          </a:p>
        </p:txBody>
      </p:sp>
      <p:sp>
        <p:nvSpPr>
          <p:cNvPr id="5" name="Shape 371"/>
          <p:cNvSpPr/>
          <p:nvPr/>
        </p:nvSpPr>
        <p:spPr>
          <a:xfrm>
            <a:off x="872056" y="1882734"/>
            <a:ext cx="7379887" cy="805718"/>
          </a:xfrm>
          <a:prstGeom prst="rightArrow">
            <a:avLst>
              <a:gd name="adj1" fmla="val 100000"/>
              <a:gd name="adj2" fmla="val 0"/>
            </a:avLst>
          </a:prstGeom>
          <a:gradFill>
            <a:gsLst>
              <a:gs pos="0">
                <a:srgbClr val="FF6310"/>
              </a:gs>
              <a:gs pos="100000">
                <a:schemeClr val="accent6">
                  <a:hueOff val="-456778"/>
                  <a:satOff val="8290"/>
                  <a:lumOff val="24503"/>
                </a:schemeClr>
              </a:gs>
            </a:gsLst>
            <a:lin ang="16200000"/>
          </a:gradFill>
          <a:ln w="12700">
            <a:solidFill>
              <a:srgbClr val="F69240"/>
            </a:solidFill>
          </a:ln>
        </p:spPr>
        <p:txBody>
          <a:bodyPr lIns="65023" tIns="65023" rIns="65023" bIns="65023" anchor="ctr"/>
          <a:lstStyle/>
          <a:p>
            <a:pPr algn="ctr">
              <a:defRPr>
                <a:solidFill>
                  <a:srgbClr val="FFFFFF"/>
                </a:solidFill>
              </a:defRPr>
            </a:pPr>
            <a:endParaRPr/>
          </a:p>
        </p:txBody>
      </p:sp>
      <p:sp>
        <p:nvSpPr>
          <p:cNvPr id="6" name="Shape 376"/>
          <p:cNvSpPr/>
          <p:nvPr/>
        </p:nvSpPr>
        <p:spPr>
          <a:xfrm>
            <a:off x="1123152" y="2004491"/>
            <a:ext cx="2191070" cy="562203"/>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defRPr sz="4400">
                <a:solidFill>
                  <a:srgbClr val="FFFFFF"/>
                </a:solidFill>
                <a:latin typeface="小塚ゴシック Pro R"/>
                <a:ea typeface="小塚ゴシック Pro R"/>
                <a:cs typeface="小塚ゴシック Pro R"/>
                <a:sym typeface="小塚ゴシック Pro R"/>
              </a:defRPr>
            </a:lvl1pPr>
          </a:lstStyle>
          <a:p>
            <a:r>
              <a:rPr sz="2800" dirty="0" err="1"/>
              <a:t>平均寿命</a:t>
            </a:r>
            <a:endParaRPr sz="2800" dirty="0"/>
          </a:p>
        </p:txBody>
      </p:sp>
      <p:grpSp>
        <p:nvGrpSpPr>
          <p:cNvPr id="7" name="Group 374"/>
          <p:cNvGrpSpPr/>
          <p:nvPr/>
        </p:nvGrpSpPr>
        <p:grpSpPr>
          <a:xfrm>
            <a:off x="872056" y="2890846"/>
            <a:ext cx="7379887" cy="780259"/>
            <a:chOff x="0" y="0"/>
            <a:chExt cx="11434124" cy="1112768"/>
          </a:xfrm>
        </p:grpSpPr>
        <p:sp>
          <p:nvSpPr>
            <p:cNvPr id="8" name="Shape 372"/>
            <p:cNvSpPr/>
            <p:nvPr/>
          </p:nvSpPr>
          <p:spPr>
            <a:xfrm>
              <a:off x="32888" y="0"/>
              <a:ext cx="11401237" cy="1112769"/>
            </a:xfrm>
            <a:prstGeom prst="rightArrow">
              <a:avLst>
                <a:gd name="adj1" fmla="val 100000"/>
                <a:gd name="adj2" fmla="val 0"/>
              </a:avLst>
            </a:prstGeom>
            <a:solidFill>
              <a:srgbClr val="DDDDDD">
                <a:alpha val="56369"/>
              </a:srgbClr>
            </a:solidFill>
            <a:ln w="12700" cap="flat">
              <a:noFill/>
              <a:miter lim="400000"/>
            </a:ln>
            <a:effectLst/>
          </p:spPr>
          <p:txBody>
            <a:bodyPr wrap="square" lIns="65023" tIns="65023" rIns="65023" bIns="65023" numCol="1" anchor="ctr">
              <a:noAutofit/>
            </a:bodyPr>
            <a:lstStyle/>
            <a:p>
              <a:pPr algn="ctr">
                <a:defRPr>
                  <a:solidFill>
                    <a:srgbClr val="FF6699"/>
                  </a:solidFill>
                </a:defRPr>
              </a:pPr>
              <a:endParaRPr/>
            </a:p>
          </p:txBody>
        </p:sp>
        <p:sp>
          <p:nvSpPr>
            <p:cNvPr id="9" name="Shape 373"/>
            <p:cNvSpPr/>
            <p:nvPr/>
          </p:nvSpPr>
          <p:spPr>
            <a:xfrm>
              <a:off x="0" y="0"/>
              <a:ext cx="9296719" cy="1112769"/>
            </a:xfrm>
            <a:prstGeom prst="rightArrow">
              <a:avLst>
                <a:gd name="adj1" fmla="val 100000"/>
                <a:gd name="adj2" fmla="val 0"/>
              </a:avLst>
            </a:prstGeom>
            <a:gradFill flip="none" rotWithShape="1">
              <a:gsLst>
                <a:gs pos="0">
                  <a:srgbClr val="FF978E"/>
                </a:gs>
                <a:gs pos="91945">
                  <a:srgbClr val="FCCBA6"/>
                </a:gs>
                <a:gs pos="100000">
                  <a:srgbClr val="F2FEEE">
                    <a:alpha val="0"/>
                  </a:srgbClr>
                </a:gs>
              </a:gsLst>
              <a:path path="shape">
                <a:fillToRect l="328" t="49650" r="99671" b="50349"/>
              </a:path>
            </a:gradFill>
            <a:ln w="12700" cap="flat">
              <a:noFill/>
              <a:miter lim="400000"/>
            </a:ln>
            <a:effectLst/>
          </p:spPr>
          <p:txBody>
            <a:bodyPr wrap="square" lIns="65023" tIns="65023" rIns="65023" bIns="65023" numCol="1" anchor="ctr">
              <a:noAutofit/>
            </a:bodyPr>
            <a:lstStyle/>
            <a:p>
              <a:pPr algn="ctr">
                <a:defRPr>
                  <a:solidFill>
                    <a:srgbClr val="FF6699"/>
                  </a:solidFill>
                </a:defRPr>
              </a:pPr>
              <a:endParaRPr/>
            </a:p>
          </p:txBody>
        </p:sp>
      </p:grpSp>
      <p:sp>
        <p:nvSpPr>
          <p:cNvPr id="10" name="Shape 377"/>
          <p:cNvSpPr/>
          <p:nvPr/>
        </p:nvSpPr>
        <p:spPr>
          <a:xfrm>
            <a:off x="1123375" y="2991144"/>
            <a:ext cx="3460080" cy="562203"/>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defRPr sz="4400">
                <a:solidFill>
                  <a:srgbClr val="FFFFFF"/>
                </a:solidFill>
                <a:latin typeface="小塚ゴシック Pro R"/>
                <a:ea typeface="小塚ゴシック Pro R"/>
                <a:cs typeface="小塚ゴシック Pro R"/>
                <a:sym typeface="小塚ゴシック Pro R"/>
              </a:defRPr>
            </a:lvl1pPr>
          </a:lstStyle>
          <a:p>
            <a:r>
              <a:rPr sz="2800" dirty="0" err="1"/>
              <a:t>健康寿命</a:t>
            </a:r>
            <a:endParaRPr sz="2800" dirty="0"/>
          </a:p>
        </p:txBody>
      </p:sp>
      <p:grpSp>
        <p:nvGrpSpPr>
          <p:cNvPr id="11" name="Group 383"/>
          <p:cNvGrpSpPr/>
          <p:nvPr/>
        </p:nvGrpSpPr>
        <p:grpSpPr>
          <a:xfrm>
            <a:off x="879863" y="3905070"/>
            <a:ext cx="7379889" cy="759179"/>
            <a:chOff x="0" y="0"/>
            <a:chExt cx="11465367" cy="1143577"/>
          </a:xfrm>
        </p:grpSpPr>
        <p:sp>
          <p:nvSpPr>
            <p:cNvPr id="12" name="Shape 379"/>
            <p:cNvSpPr/>
            <p:nvPr/>
          </p:nvSpPr>
          <p:spPr>
            <a:xfrm>
              <a:off x="1868933" y="0"/>
              <a:ext cx="9590084" cy="1143577"/>
            </a:xfrm>
            <a:prstGeom prst="rightArrow">
              <a:avLst>
                <a:gd name="adj1" fmla="val 100000"/>
                <a:gd name="adj2" fmla="val 0"/>
              </a:avLst>
            </a:prstGeom>
            <a:solidFill>
              <a:srgbClr val="DDDDDD">
                <a:alpha val="56369"/>
              </a:srgbClr>
            </a:solidFill>
            <a:ln w="12700" cap="flat">
              <a:noFill/>
              <a:miter lim="400000"/>
            </a:ln>
            <a:effectLst/>
          </p:spPr>
          <p:txBody>
            <a:bodyPr wrap="square" lIns="65023" tIns="65023" rIns="65023" bIns="65023" numCol="1" anchor="ctr">
              <a:noAutofit/>
            </a:bodyPr>
            <a:lstStyle/>
            <a:p>
              <a:pPr algn="ctr">
                <a:defRPr>
                  <a:solidFill>
                    <a:srgbClr val="FF6699"/>
                  </a:solidFill>
                </a:defRPr>
              </a:pPr>
              <a:endParaRPr/>
            </a:p>
          </p:txBody>
        </p:sp>
        <p:sp>
          <p:nvSpPr>
            <p:cNvPr id="13" name="Shape 380"/>
            <p:cNvSpPr/>
            <p:nvPr/>
          </p:nvSpPr>
          <p:spPr>
            <a:xfrm>
              <a:off x="0" y="0"/>
              <a:ext cx="11465367" cy="1143577"/>
            </a:xfrm>
            <a:prstGeom prst="rightArrow">
              <a:avLst>
                <a:gd name="adj1" fmla="val 100000"/>
                <a:gd name="adj2" fmla="val 38761"/>
              </a:avLst>
            </a:prstGeom>
            <a:solidFill>
              <a:srgbClr val="95A929"/>
            </a:solidFill>
            <a:ln w="12700" cap="flat">
              <a:noFill/>
              <a:miter lim="400000"/>
            </a:ln>
            <a:effectLst/>
          </p:spPr>
          <p:txBody>
            <a:bodyPr wrap="square" lIns="65023" tIns="65023" rIns="65023" bIns="65023" numCol="1" anchor="ctr">
              <a:noAutofit/>
            </a:bodyPr>
            <a:lstStyle/>
            <a:p>
              <a:pPr algn="ctr">
                <a:defRPr>
                  <a:solidFill>
                    <a:srgbClr val="FFFFFF"/>
                  </a:solidFill>
                </a:defRPr>
              </a:pPr>
              <a:endParaRPr/>
            </a:p>
          </p:txBody>
        </p:sp>
        <p:sp>
          <p:nvSpPr>
            <p:cNvPr id="14" name="Shape 381"/>
            <p:cNvSpPr/>
            <p:nvPr/>
          </p:nvSpPr>
          <p:spPr>
            <a:xfrm>
              <a:off x="238820" y="206407"/>
              <a:ext cx="4269855" cy="8468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defRPr sz="4400">
                  <a:solidFill>
                    <a:srgbClr val="FFFFFF"/>
                  </a:solidFill>
                  <a:latin typeface="小塚ゴシック Pro R"/>
                  <a:ea typeface="小塚ゴシック Pro R"/>
                  <a:cs typeface="小塚ゴシック Pro R"/>
                  <a:sym typeface="小塚ゴシック Pro R"/>
                </a:defRPr>
              </a:lvl1pPr>
            </a:lstStyle>
            <a:p>
              <a:r>
                <a:rPr sz="2800" dirty="0" err="1"/>
                <a:t>ユーススパン</a:t>
              </a:r>
              <a:endParaRPr sz="2800" dirty="0"/>
            </a:p>
          </p:txBody>
        </p:sp>
        <p:sp>
          <p:nvSpPr>
            <p:cNvPr id="15" name="Shape 382"/>
            <p:cNvSpPr/>
            <p:nvPr/>
          </p:nvSpPr>
          <p:spPr>
            <a:xfrm>
              <a:off x="6895548" y="206407"/>
              <a:ext cx="4269857" cy="8468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defRPr sz="4400">
                  <a:solidFill>
                    <a:srgbClr val="FFFFFF"/>
                  </a:solidFill>
                  <a:latin typeface="小塚ゴシック Pro R"/>
                  <a:ea typeface="小塚ゴシック Pro R"/>
                  <a:cs typeface="小塚ゴシック Pro R"/>
                  <a:sym typeface="小塚ゴシック Pro R"/>
                </a:defRPr>
              </a:lvl1pPr>
            </a:lstStyle>
            <a:p>
              <a:r>
                <a:rPr sz="2800" dirty="0" err="1"/>
                <a:t>若々しさの維持</a:t>
              </a:r>
              <a:endParaRPr sz="2800" dirty="0"/>
            </a:p>
          </p:txBody>
        </p:sp>
      </p:grpSp>
    </p:spTree>
    <p:extLst>
      <p:ext uri="{BB962C8B-B14F-4D97-AF65-F5344CB8AC3E}">
        <p14:creationId xmlns:p14="http://schemas.microsoft.com/office/powerpoint/2010/main" val="237557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l="-104" r="-258" b="-1"/>
          <a:stretch/>
        </p:blipFill>
        <p:spPr bwMode="auto">
          <a:xfrm>
            <a:off x="-14114" y="0"/>
            <a:ext cx="917716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mkubota\Pictures\Product\Youthspan\RM150200010_112_SHADOW2.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2053045" y="-419745"/>
            <a:ext cx="4987524" cy="665003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1017017" y="163954"/>
            <a:ext cx="6967390" cy="830997"/>
          </a:xfrm>
          <a:prstGeom prst="rect">
            <a:avLst/>
          </a:prstGeom>
        </p:spPr>
        <p:txBody>
          <a:bodyPr wrap="square">
            <a:spAutoFit/>
          </a:bodyPr>
          <a:lstStyle/>
          <a:p>
            <a:pPr algn="ctr"/>
            <a:r>
              <a:rPr lang="ja-JP" altLang="en-US" sz="2400" dirty="0">
                <a:solidFill>
                  <a:schemeClr val="tx1">
                    <a:lumMod val="65000"/>
                    <a:lumOff val="35000"/>
                  </a:schemeClr>
                </a:solidFill>
                <a:latin typeface="Verlag Book" pitchFamily="50" charset="0"/>
                <a:ea typeface="小塚ゴシック Pr6N R" pitchFamily="34" charset="-128"/>
              </a:rPr>
              <a:t>世界中の長寿食を知り尽くした叡智の</a:t>
            </a:r>
            <a:r>
              <a:rPr lang="ja-JP" altLang="en-US" sz="2400" dirty="0" smtClean="0">
                <a:solidFill>
                  <a:schemeClr val="tx1">
                    <a:lumMod val="65000"/>
                    <a:lumOff val="35000"/>
                  </a:schemeClr>
                </a:solidFill>
                <a:latin typeface="Verlag Book" pitchFamily="50" charset="0"/>
                <a:ea typeface="小塚ゴシック Pr6N R" pitchFamily="34" charset="-128"/>
              </a:rPr>
              <a:t>結晶</a:t>
            </a:r>
            <a:endParaRPr lang="en-US" altLang="ja-JP" sz="2400" dirty="0" smtClean="0">
              <a:solidFill>
                <a:schemeClr val="tx1">
                  <a:lumMod val="65000"/>
                  <a:lumOff val="35000"/>
                </a:schemeClr>
              </a:solidFill>
              <a:latin typeface="Verlag Book" pitchFamily="50" charset="0"/>
              <a:ea typeface="小塚ゴシック Pr6N R" pitchFamily="34" charset="-128"/>
            </a:endParaRPr>
          </a:p>
          <a:p>
            <a:pPr algn="ctr"/>
            <a:r>
              <a:rPr lang="ja-JP" altLang="en-US" sz="2400" dirty="0">
                <a:solidFill>
                  <a:schemeClr val="tx1">
                    <a:lumMod val="65000"/>
                    <a:lumOff val="35000"/>
                  </a:schemeClr>
                </a:solidFill>
                <a:latin typeface="Verlag Book" pitchFamily="50" charset="0"/>
                <a:ea typeface="小塚ゴシック Pr6N R" pitchFamily="34" charset="-128"/>
              </a:rPr>
              <a:t>それ</a:t>
            </a:r>
            <a:r>
              <a:rPr lang="ja-JP" altLang="en-US" sz="2400" dirty="0" smtClean="0">
                <a:solidFill>
                  <a:schemeClr val="tx1">
                    <a:lumMod val="65000"/>
                    <a:lumOff val="35000"/>
                  </a:schemeClr>
                </a:solidFill>
                <a:latin typeface="Verlag Book" pitchFamily="50" charset="0"/>
                <a:ea typeface="小塚ゴシック Pr6N R" pitchFamily="34" charset="-128"/>
              </a:rPr>
              <a:t>が独自開発のジェンロック ブレンド</a:t>
            </a:r>
            <a:endParaRPr lang="ja-JP" altLang="en-US" sz="2400" dirty="0">
              <a:solidFill>
                <a:schemeClr val="tx1">
                  <a:lumMod val="65000"/>
                  <a:lumOff val="35000"/>
                </a:schemeClr>
              </a:solidFill>
            </a:endParaRPr>
          </a:p>
        </p:txBody>
      </p:sp>
      <p:sp>
        <p:nvSpPr>
          <p:cNvPr id="6" name="正方形/長方形 5"/>
          <p:cNvSpPr/>
          <p:nvPr/>
        </p:nvSpPr>
        <p:spPr>
          <a:xfrm>
            <a:off x="1659558" y="4765651"/>
            <a:ext cx="1620957"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アスタキサンチン</a:t>
            </a:r>
            <a:endParaRPr lang="ja-JP" altLang="en-US" sz="1400" dirty="0">
              <a:latin typeface="小塚ゴシック Pr6N R" pitchFamily="34" charset="-128"/>
              <a:ea typeface="小塚ゴシック Pr6N R" pitchFamily="34" charset="-128"/>
            </a:endParaRPr>
          </a:p>
        </p:txBody>
      </p:sp>
      <p:sp>
        <p:nvSpPr>
          <p:cNvPr id="7" name="正方形/長方形 6"/>
          <p:cNvSpPr/>
          <p:nvPr/>
        </p:nvSpPr>
        <p:spPr>
          <a:xfrm>
            <a:off x="1319302" y="3443166"/>
            <a:ext cx="2031325" cy="276999"/>
          </a:xfrm>
          <a:prstGeom prst="rect">
            <a:avLst/>
          </a:prstGeom>
        </p:spPr>
        <p:txBody>
          <a:bodyPr wrap="none">
            <a:spAutoFit/>
          </a:bodyPr>
          <a:lstStyle/>
          <a:p>
            <a:r>
              <a:rPr kumimoji="1" lang="ja-JP" altLang="en-US" sz="1200" dirty="0">
                <a:latin typeface="小塚ゴシック Pr6N R" pitchFamily="34" charset="-128"/>
                <a:ea typeface="小塚ゴシック Pr6N R" pitchFamily="34" charset="-128"/>
              </a:rPr>
              <a:t>柑橘系バイオフラボノイド</a:t>
            </a:r>
            <a:endParaRPr lang="ja-JP" altLang="en-US" sz="1200" dirty="0">
              <a:latin typeface="小塚ゴシック Pr6N R" pitchFamily="34" charset="-128"/>
              <a:ea typeface="小塚ゴシック Pr6N R" pitchFamily="34" charset="-128"/>
            </a:endParaRPr>
          </a:p>
        </p:txBody>
      </p:sp>
      <p:sp>
        <p:nvSpPr>
          <p:cNvPr id="8" name="正方形/長方形 7"/>
          <p:cNvSpPr/>
          <p:nvPr/>
        </p:nvSpPr>
        <p:spPr>
          <a:xfrm>
            <a:off x="1715340" y="2141223"/>
            <a:ext cx="1592103"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コエンザイム</a:t>
            </a:r>
            <a:r>
              <a:rPr kumimoji="1" lang="en-US" altLang="ja-JP" sz="1400" dirty="0">
                <a:latin typeface="小塚ゴシック Pr6N R" pitchFamily="34" charset="-128"/>
                <a:ea typeface="小塚ゴシック Pr6N R" pitchFamily="34" charset="-128"/>
              </a:rPr>
              <a:t>Q10</a:t>
            </a:r>
            <a:endParaRPr lang="ja-JP" altLang="en-US" sz="1400" dirty="0">
              <a:latin typeface="小塚ゴシック Pr6N R" pitchFamily="34" charset="-128"/>
              <a:ea typeface="小塚ゴシック Pr6N R" pitchFamily="34" charset="-128"/>
            </a:endParaRPr>
          </a:p>
        </p:txBody>
      </p:sp>
      <p:sp>
        <p:nvSpPr>
          <p:cNvPr id="9" name="正方形/長方形 8"/>
          <p:cNvSpPr/>
          <p:nvPr/>
        </p:nvSpPr>
        <p:spPr>
          <a:xfrm>
            <a:off x="3204799" y="4763889"/>
            <a:ext cx="1261884"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ローズマリー</a:t>
            </a:r>
            <a:endParaRPr kumimoji="1" lang="en-US" altLang="ja-JP" sz="1400" dirty="0">
              <a:latin typeface="小塚ゴシック Pr6N R" pitchFamily="34" charset="-128"/>
              <a:ea typeface="小塚ゴシック Pr6N R" pitchFamily="34" charset="-128"/>
            </a:endParaRPr>
          </a:p>
        </p:txBody>
      </p:sp>
      <p:sp>
        <p:nvSpPr>
          <p:cNvPr id="10" name="正方形/長方形 9"/>
          <p:cNvSpPr/>
          <p:nvPr/>
        </p:nvSpPr>
        <p:spPr>
          <a:xfrm>
            <a:off x="3198635" y="3448000"/>
            <a:ext cx="1261884" cy="276999"/>
          </a:xfrm>
          <a:prstGeom prst="rect">
            <a:avLst/>
          </a:prstGeom>
        </p:spPr>
        <p:txBody>
          <a:bodyPr wrap="none">
            <a:spAutoFit/>
          </a:bodyPr>
          <a:lstStyle/>
          <a:p>
            <a:r>
              <a:rPr kumimoji="1" lang="ja-JP" altLang="en-US" sz="1200" dirty="0">
                <a:latin typeface="小塚ゴシック Pr6N R" pitchFamily="34" charset="-128"/>
                <a:ea typeface="小塚ゴシック Pr6N R" pitchFamily="34" charset="-128"/>
              </a:rPr>
              <a:t>リンゴンベリー</a:t>
            </a:r>
            <a:endParaRPr lang="ja-JP" altLang="en-US" sz="1200" dirty="0">
              <a:latin typeface="小塚ゴシック Pr6N R" pitchFamily="34" charset="-128"/>
              <a:ea typeface="小塚ゴシック Pr6N R" pitchFamily="34" charset="-128"/>
            </a:endParaRPr>
          </a:p>
        </p:txBody>
      </p:sp>
      <p:sp>
        <p:nvSpPr>
          <p:cNvPr id="11" name="正方形/長方形 10"/>
          <p:cNvSpPr/>
          <p:nvPr/>
        </p:nvSpPr>
        <p:spPr>
          <a:xfrm>
            <a:off x="3241167" y="2141223"/>
            <a:ext cx="1441420"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紫トウモロコシ</a:t>
            </a:r>
            <a:endParaRPr kumimoji="1" lang="en-US" altLang="ja-JP" sz="1400" dirty="0">
              <a:latin typeface="小塚ゴシック Pr6N R" pitchFamily="34" charset="-128"/>
              <a:ea typeface="小塚ゴシック Pr6N R" pitchFamily="34" charset="-128"/>
            </a:endParaRPr>
          </a:p>
        </p:txBody>
      </p:sp>
      <p:sp>
        <p:nvSpPr>
          <p:cNvPr id="14" name="正方形/長方形 13"/>
          <p:cNvSpPr/>
          <p:nvPr/>
        </p:nvSpPr>
        <p:spPr>
          <a:xfrm>
            <a:off x="4448909" y="4780887"/>
            <a:ext cx="1261884"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クエルセチン</a:t>
            </a:r>
            <a:endParaRPr kumimoji="1" lang="en-US" altLang="ja-JP" sz="1400" dirty="0">
              <a:latin typeface="小塚ゴシック Pr6N R" pitchFamily="34" charset="-128"/>
              <a:ea typeface="小塚ゴシック Pr6N R" pitchFamily="34" charset="-128"/>
            </a:endParaRPr>
          </a:p>
        </p:txBody>
      </p:sp>
      <p:sp>
        <p:nvSpPr>
          <p:cNvPr id="15" name="正方形/長方形 14"/>
          <p:cNvSpPr/>
          <p:nvPr/>
        </p:nvSpPr>
        <p:spPr>
          <a:xfrm>
            <a:off x="4472939" y="3467745"/>
            <a:ext cx="1261884" cy="276999"/>
          </a:xfrm>
          <a:prstGeom prst="rect">
            <a:avLst/>
          </a:prstGeom>
        </p:spPr>
        <p:txBody>
          <a:bodyPr wrap="none">
            <a:spAutoFit/>
          </a:bodyPr>
          <a:lstStyle/>
          <a:p>
            <a:r>
              <a:rPr kumimoji="1" lang="ja-JP" altLang="en-US" sz="1200" dirty="0">
                <a:latin typeface="小塚ゴシック Pr6N R" pitchFamily="34" charset="-128"/>
                <a:ea typeface="小塚ゴシック Pr6N R" pitchFamily="34" charset="-128"/>
              </a:rPr>
              <a:t>トマトリコピン</a:t>
            </a:r>
            <a:endParaRPr lang="ja-JP" altLang="en-US" sz="1200" dirty="0">
              <a:latin typeface="小塚ゴシック Pr6N R" pitchFamily="34" charset="-128"/>
              <a:ea typeface="小塚ゴシック Pr6N R" pitchFamily="34" charset="-128"/>
            </a:endParaRPr>
          </a:p>
        </p:txBody>
      </p:sp>
      <p:sp>
        <p:nvSpPr>
          <p:cNvPr id="16" name="正方形/長方形 15"/>
          <p:cNvSpPr/>
          <p:nvPr/>
        </p:nvSpPr>
        <p:spPr>
          <a:xfrm>
            <a:off x="4793505" y="2141222"/>
            <a:ext cx="543739"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魚油</a:t>
            </a:r>
            <a:endParaRPr lang="ja-JP" altLang="en-US" sz="1400" dirty="0">
              <a:latin typeface="小塚ゴシック Pr6N R" pitchFamily="34" charset="-128"/>
              <a:ea typeface="小塚ゴシック Pr6N R" pitchFamily="34" charset="-128"/>
            </a:endParaRPr>
          </a:p>
        </p:txBody>
      </p:sp>
      <p:sp>
        <p:nvSpPr>
          <p:cNvPr id="17" name="正方形/長方形 16"/>
          <p:cNvSpPr/>
          <p:nvPr/>
        </p:nvSpPr>
        <p:spPr>
          <a:xfrm>
            <a:off x="5854512" y="4770254"/>
            <a:ext cx="1072730"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ビタミン</a:t>
            </a:r>
            <a:r>
              <a:rPr kumimoji="1" lang="en-US" altLang="ja-JP" sz="1400" dirty="0">
                <a:latin typeface="小塚ゴシック Pr6N R" pitchFamily="34" charset="-128"/>
                <a:ea typeface="小塚ゴシック Pr6N R" pitchFamily="34" charset="-128"/>
              </a:rPr>
              <a:t>D</a:t>
            </a:r>
            <a:r>
              <a:rPr kumimoji="1" lang="en-US" altLang="en-US" sz="1400" dirty="0">
                <a:latin typeface="小塚ゴシック Pr6N R" pitchFamily="34" charset="-128"/>
                <a:ea typeface="小塚ゴシック Pr6N R" pitchFamily="34" charset="-128"/>
              </a:rPr>
              <a:t> </a:t>
            </a:r>
            <a:endParaRPr lang="ja-JP" altLang="en-US" sz="1400" dirty="0">
              <a:latin typeface="小塚ゴシック Pr6N R" pitchFamily="34" charset="-128"/>
              <a:ea typeface="小塚ゴシック Pr6N R" pitchFamily="34" charset="-128"/>
            </a:endParaRPr>
          </a:p>
        </p:txBody>
      </p:sp>
      <p:sp>
        <p:nvSpPr>
          <p:cNvPr id="18" name="正方形/長方形 17"/>
          <p:cNvSpPr/>
          <p:nvPr/>
        </p:nvSpPr>
        <p:spPr>
          <a:xfrm>
            <a:off x="5943887" y="3458633"/>
            <a:ext cx="902811"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リモネン</a:t>
            </a:r>
            <a:endParaRPr lang="ja-JP" altLang="en-US" sz="1400" dirty="0">
              <a:latin typeface="小塚ゴシック Pr6N R" pitchFamily="34" charset="-128"/>
              <a:ea typeface="小塚ゴシック Pr6N R" pitchFamily="34" charset="-128"/>
            </a:endParaRPr>
          </a:p>
        </p:txBody>
      </p:sp>
      <p:sp>
        <p:nvSpPr>
          <p:cNvPr id="19" name="正方形/長方形 18"/>
          <p:cNvSpPr/>
          <p:nvPr/>
        </p:nvSpPr>
        <p:spPr>
          <a:xfrm>
            <a:off x="5717115" y="2141221"/>
            <a:ext cx="1441420" cy="307777"/>
          </a:xfrm>
          <a:prstGeom prst="rect">
            <a:avLst/>
          </a:prstGeom>
        </p:spPr>
        <p:txBody>
          <a:bodyPr wrap="none">
            <a:spAutoFit/>
          </a:bodyPr>
          <a:lstStyle/>
          <a:p>
            <a:r>
              <a:rPr kumimoji="1" lang="ja-JP" altLang="en-US" sz="1400" dirty="0">
                <a:latin typeface="小塚ゴシック Pr6N R" pitchFamily="34" charset="-128"/>
                <a:ea typeface="小塚ゴシック Pr6N R" pitchFamily="34" charset="-128"/>
              </a:rPr>
              <a:t>アルファリポ酸</a:t>
            </a:r>
            <a:endParaRPr lang="ja-JP" altLang="en-US" sz="1400" dirty="0">
              <a:latin typeface="小塚ゴシック Pr6N R" pitchFamily="34" charset="-128"/>
              <a:ea typeface="小塚ゴシック Pr6N R" pitchFamily="34" charset="-128"/>
            </a:endParaRPr>
          </a:p>
        </p:txBody>
      </p:sp>
    </p:spTree>
    <p:extLst>
      <p:ext uri="{BB962C8B-B14F-4D97-AF65-F5344CB8AC3E}">
        <p14:creationId xmlns:p14="http://schemas.microsoft.com/office/powerpoint/2010/main" val="1651809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8"/>
          <p:cNvSpPr/>
          <p:nvPr/>
        </p:nvSpPr>
        <p:spPr>
          <a:xfrm>
            <a:off x="391012" y="339502"/>
            <a:ext cx="8424936" cy="4443987"/>
          </a:xfrm>
          <a:prstGeom prst="roundRect">
            <a:avLst>
              <a:gd name="adj" fmla="val 4433"/>
            </a:avLst>
          </a:prstGeom>
          <a:solidFill>
            <a:srgbClr val="84FA71">
              <a:alpha val="10168"/>
            </a:srgbClr>
          </a:solidFill>
          <a:ln>
            <a:solidFill>
              <a:schemeClr val="accent1">
                <a:alpha val="48246"/>
              </a:schemeClr>
            </a:solidFill>
          </a:ln>
          <a:effectLst>
            <a:outerShdw blurRad="50800" dist="25400" dir="5400000" rotWithShape="0">
              <a:srgbClr val="000000">
                <a:alpha val="35000"/>
              </a:srgbClr>
            </a:outerShdw>
          </a:effectLst>
        </p:spPr>
        <p:txBody>
          <a:bodyPr lIns="65023" tIns="65023" rIns="65023" bIns="65023" anchor="ctr"/>
          <a:lstStyle/>
          <a:p>
            <a:endParaRPr/>
          </a:p>
        </p:txBody>
      </p:sp>
      <p:grpSp>
        <p:nvGrpSpPr>
          <p:cNvPr id="23" name="グループ化 22"/>
          <p:cNvGrpSpPr/>
          <p:nvPr/>
        </p:nvGrpSpPr>
        <p:grpSpPr>
          <a:xfrm>
            <a:off x="497767" y="1223720"/>
            <a:ext cx="7900182" cy="1286410"/>
            <a:chOff x="488242" y="1789396"/>
            <a:chExt cx="7900182" cy="1286410"/>
          </a:xfrm>
        </p:grpSpPr>
        <p:sp>
          <p:nvSpPr>
            <p:cNvPr id="16" name="角丸四角形 15"/>
            <p:cNvSpPr/>
            <p:nvPr/>
          </p:nvSpPr>
          <p:spPr>
            <a:xfrm>
              <a:off x="1813544" y="1789396"/>
              <a:ext cx="6574880" cy="1286410"/>
            </a:xfrm>
            <a:prstGeom prst="roundRect">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a:solidFill>
                <a:srgbClr val="9FC43E"/>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596681" y="1859240"/>
              <a:ext cx="1090369" cy="1127187"/>
            </a:xfrm>
            <a:prstGeom prst="ellipse">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path path="circle">
                <a:fillToRect l="50000" t="50000" r="50000" b="50000"/>
              </a:path>
              <a:tileRect/>
            </a:gradFill>
            <a:ln>
              <a:solidFill>
                <a:srgbClr val="9FC4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488242" y="2161488"/>
              <a:ext cx="1307256" cy="646331"/>
            </a:xfrm>
            <a:prstGeom prst="rect">
              <a:avLst/>
            </a:prstGeom>
            <a:noFill/>
          </p:spPr>
          <p:txBody>
            <a:bodyPr wrap="square" rtlCol="0">
              <a:spAutoFit/>
            </a:bodyPr>
            <a:lstStyle/>
            <a:p>
              <a:pPr algn="ctr"/>
              <a:r>
                <a:rPr kumimoji="1" lang="ja-JP" altLang="en-US" dirty="0">
                  <a:solidFill>
                    <a:schemeClr val="bg1"/>
                  </a:solidFill>
                  <a:latin typeface="小塚ゴシック Pro R" pitchFamily="34" charset="-128"/>
                  <a:ea typeface="小塚ゴシック Pro R" pitchFamily="34" charset="-128"/>
                </a:rPr>
                <a:t>目的</a:t>
              </a:r>
              <a:r>
                <a:rPr kumimoji="1" lang="ja-JP" altLang="en-US" dirty="0" smtClean="0">
                  <a:solidFill>
                    <a:schemeClr val="bg1"/>
                  </a:solidFill>
                  <a:latin typeface="小塚ゴシック Pro R" pitchFamily="34" charset="-128"/>
                  <a:ea typeface="小塚ゴシック Pro R" pitchFamily="34" charset="-128"/>
                </a:rPr>
                <a:t>別</a:t>
              </a:r>
              <a:endParaRPr kumimoji="1" lang="en-US" altLang="ja-JP" dirty="0" smtClean="0">
                <a:solidFill>
                  <a:schemeClr val="bg1"/>
                </a:solidFill>
                <a:latin typeface="小塚ゴシック Pro R" pitchFamily="34" charset="-128"/>
                <a:ea typeface="小塚ゴシック Pro R" pitchFamily="34" charset="-128"/>
              </a:endParaRPr>
            </a:p>
            <a:p>
              <a:pPr algn="ctr"/>
              <a:r>
                <a:rPr kumimoji="1" lang="ja-JP" altLang="en-US" dirty="0" smtClean="0">
                  <a:solidFill>
                    <a:schemeClr val="bg1"/>
                  </a:solidFill>
                  <a:latin typeface="小塚ゴシック Pro R" pitchFamily="34" charset="-128"/>
                  <a:ea typeface="小塚ゴシック Pro R" pitchFamily="34" charset="-128"/>
                </a:rPr>
                <a:t>栄養</a:t>
              </a:r>
              <a:endParaRPr kumimoji="1" lang="en-US" altLang="ja-JP" dirty="0" smtClean="0">
                <a:solidFill>
                  <a:schemeClr val="bg1"/>
                </a:solidFill>
                <a:latin typeface="小塚ゴシック Pro R" pitchFamily="34" charset="-128"/>
                <a:ea typeface="小塚ゴシック Pro R" pitchFamily="34" charset="-128"/>
              </a:endParaRPr>
            </a:p>
          </p:txBody>
        </p:sp>
        <p:pic>
          <p:nvPicPr>
            <p:cNvPr id="19" name="Picture 2" descr="X:\Marketing\製品切り抜き画像\PHARMANEX\solutions\03003588.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4236" y="2020467"/>
              <a:ext cx="443174" cy="9087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42513" y="1868410"/>
              <a:ext cx="650055" cy="118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descr="X:\Marketing\製品切り抜き画像\PHARMANEX\solutions\03102993.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85628" y="2161488"/>
              <a:ext cx="426215" cy="7395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32540" y="1895179"/>
              <a:ext cx="561219" cy="109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75920" y="1950574"/>
              <a:ext cx="583384" cy="10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30938" y="2002142"/>
              <a:ext cx="477753" cy="91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11777" y="2089075"/>
              <a:ext cx="432281" cy="82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57900" y="1885641"/>
              <a:ext cx="638547" cy="110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18162" y="1866167"/>
              <a:ext cx="590669" cy="115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2" name="Picture 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97806" y="576789"/>
            <a:ext cx="26638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十字形 23"/>
          <p:cNvSpPr/>
          <p:nvPr/>
        </p:nvSpPr>
        <p:spPr>
          <a:xfrm>
            <a:off x="4770375" y="2764463"/>
            <a:ext cx="371696" cy="360040"/>
          </a:xfrm>
          <a:prstGeom prst="pl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16817" y="3304262"/>
            <a:ext cx="7900182" cy="1295935"/>
            <a:chOff x="516817" y="3304262"/>
            <a:chExt cx="7900182" cy="1295935"/>
          </a:xfrm>
        </p:grpSpPr>
        <p:grpSp>
          <p:nvGrpSpPr>
            <p:cNvPr id="2" name="グループ化 1"/>
            <p:cNvGrpSpPr/>
            <p:nvPr/>
          </p:nvGrpSpPr>
          <p:grpSpPr>
            <a:xfrm>
              <a:off x="516817" y="3304262"/>
              <a:ext cx="7900182" cy="1295935"/>
              <a:chOff x="516817" y="3304262"/>
              <a:chExt cx="7900182" cy="1295935"/>
            </a:xfrm>
          </p:grpSpPr>
          <p:grpSp>
            <p:nvGrpSpPr>
              <p:cNvPr id="22" name="グループ化 21"/>
              <p:cNvGrpSpPr/>
              <p:nvPr/>
            </p:nvGrpSpPr>
            <p:grpSpPr>
              <a:xfrm>
                <a:off x="516817" y="3304262"/>
                <a:ext cx="7900182" cy="1286410"/>
                <a:chOff x="488242" y="3591222"/>
                <a:chExt cx="7900182" cy="1286410"/>
              </a:xfrm>
            </p:grpSpPr>
            <p:sp>
              <p:nvSpPr>
                <p:cNvPr id="6" name="円/楕円 5"/>
                <p:cNvSpPr/>
                <p:nvPr/>
              </p:nvSpPr>
              <p:spPr>
                <a:xfrm>
                  <a:off x="594356" y="3695106"/>
                  <a:ext cx="1160039" cy="1110326"/>
                </a:xfrm>
                <a:prstGeom prst="ellipse">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path path="circle">
                    <a:fillToRect l="50000" t="50000" r="50000" b="50000"/>
                  </a:path>
                  <a:tileRect/>
                </a:gradFill>
                <a:ln>
                  <a:solidFill>
                    <a:srgbClr val="9FC4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88242" y="4098086"/>
                  <a:ext cx="1390785" cy="369332"/>
                </a:xfrm>
                <a:prstGeom prst="rect">
                  <a:avLst/>
                </a:prstGeom>
                <a:noFill/>
              </p:spPr>
              <p:txBody>
                <a:bodyPr wrap="square" rtlCol="0">
                  <a:spAutoFit/>
                </a:bodyPr>
                <a:lstStyle/>
                <a:p>
                  <a:pPr algn="ctr"/>
                  <a:r>
                    <a:rPr kumimoji="1" lang="ja-JP" altLang="en-US" dirty="0" smtClean="0">
                      <a:solidFill>
                        <a:schemeClr val="bg1"/>
                      </a:solidFill>
                      <a:latin typeface="小塚ゴシック Pro R" pitchFamily="34" charset="-128"/>
                      <a:ea typeface="小塚ゴシック Pro R" pitchFamily="34" charset="-128"/>
                    </a:rPr>
                    <a:t>基礎栄養</a:t>
                  </a:r>
                  <a:endParaRPr kumimoji="1" lang="en-US" altLang="ja-JP" dirty="0" smtClean="0">
                    <a:solidFill>
                      <a:schemeClr val="bg1"/>
                    </a:solidFill>
                    <a:latin typeface="小塚ゴシック Pro R" pitchFamily="34" charset="-128"/>
                    <a:ea typeface="小塚ゴシック Pro R" pitchFamily="34" charset="-128"/>
                  </a:endParaRPr>
                </a:p>
              </p:txBody>
            </p:sp>
            <p:sp>
              <p:nvSpPr>
                <p:cNvPr id="8" name="角丸四角形 7"/>
                <p:cNvSpPr/>
                <p:nvPr/>
              </p:nvSpPr>
              <p:spPr>
                <a:xfrm>
                  <a:off x="1876671" y="3591222"/>
                  <a:ext cx="6511753" cy="1286410"/>
                </a:xfrm>
                <a:prstGeom prst="roundRect">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a:solidFill>
                    <a:srgbClr val="9FC43E"/>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Picture 3" descr="C:\Users\mkubota\Pictures\Product\TR90\vanilla.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163326" y="3807004"/>
                  <a:ext cx="1750452" cy="886530"/>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01652" y="3639668"/>
                <a:ext cx="1080120" cy="76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descr="C:\Users\mkubota\Pictures\Product\4月g3サインアップ\左向き製品_製品画像.pn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5359512" y="3375830"/>
                <a:ext cx="367323" cy="122436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28503" y="3470923"/>
              <a:ext cx="1097121" cy="98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80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p:cNvGrpSpPr/>
          <p:nvPr/>
        </p:nvGrpSpPr>
        <p:grpSpPr>
          <a:xfrm>
            <a:off x="395536" y="123479"/>
            <a:ext cx="8424936" cy="4896544"/>
            <a:chOff x="395536" y="123479"/>
            <a:chExt cx="8424936" cy="4896544"/>
          </a:xfrm>
        </p:grpSpPr>
        <p:sp>
          <p:nvSpPr>
            <p:cNvPr id="3" name="Shape 398"/>
            <p:cNvSpPr/>
            <p:nvPr/>
          </p:nvSpPr>
          <p:spPr>
            <a:xfrm>
              <a:off x="395536" y="123479"/>
              <a:ext cx="8424936" cy="4896544"/>
            </a:xfrm>
            <a:prstGeom prst="roundRect">
              <a:avLst>
                <a:gd name="adj" fmla="val 4433"/>
              </a:avLst>
            </a:prstGeom>
            <a:solidFill>
              <a:srgbClr val="84FA71">
                <a:alpha val="10168"/>
              </a:srgbClr>
            </a:solidFill>
            <a:ln>
              <a:solidFill>
                <a:schemeClr val="accent1">
                  <a:alpha val="48246"/>
                </a:schemeClr>
              </a:solidFill>
            </a:ln>
            <a:effectLst>
              <a:outerShdw blurRad="50800" dist="25400" dir="5400000" rotWithShape="0">
                <a:srgbClr val="000000">
                  <a:alpha val="35000"/>
                </a:srgbClr>
              </a:outerShdw>
            </a:effectLst>
          </p:spPr>
          <p:txBody>
            <a:bodyPr lIns="65023" tIns="65023" rIns="65023" bIns="65023" anchor="ctr"/>
            <a:lstStyle/>
            <a:p>
              <a:endParaRPr/>
            </a:p>
          </p:txBody>
        </p:sp>
        <p:grpSp>
          <p:nvGrpSpPr>
            <p:cNvPr id="47" name="グループ化 46"/>
            <p:cNvGrpSpPr/>
            <p:nvPr/>
          </p:nvGrpSpPr>
          <p:grpSpPr>
            <a:xfrm>
              <a:off x="560250" y="3591222"/>
              <a:ext cx="7900182" cy="1295935"/>
              <a:chOff x="560250" y="3591222"/>
              <a:chExt cx="7900182" cy="1295935"/>
            </a:xfrm>
          </p:grpSpPr>
          <p:grpSp>
            <p:nvGrpSpPr>
              <p:cNvPr id="4" name="グループ化 3"/>
              <p:cNvGrpSpPr/>
              <p:nvPr/>
            </p:nvGrpSpPr>
            <p:grpSpPr>
              <a:xfrm>
                <a:off x="560250" y="3591222"/>
                <a:ext cx="7900182" cy="1286410"/>
                <a:chOff x="488242" y="3591222"/>
                <a:chExt cx="7900182" cy="1286410"/>
              </a:xfrm>
            </p:grpSpPr>
            <p:sp>
              <p:nvSpPr>
                <p:cNvPr id="5" name="円/楕円 4"/>
                <p:cNvSpPr/>
                <p:nvPr/>
              </p:nvSpPr>
              <p:spPr>
                <a:xfrm>
                  <a:off x="594356" y="3695106"/>
                  <a:ext cx="1160039" cy="1110326"/>
                </a:xfrm>
                <a:prstGeom prst="ellipse">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path path="circle">
                    <a:fillToRect l="50000" t="50000" r="50000" b="50000"/>
                  </a:path>
                  <a:tileRect/>
                </a:gradFill>
                <a:ln>
                  <a:solidFill>
                    <a:srgbClr val="9FC4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488242" y="4098086"/>
                  <a:ext cx="1390785" cy="342850"/>
                </a:xfrm>
                <a:prstGeom prst="rect">
                  <a:avLst/>
                </a:prstGeom>
                <a:noFill/>
              </p:spPr>
              <p:txBody>
                <a:bodyPr wrap="square" rtlCol="0">
                  <a:spAutoFit/>
                </a:bodyPr>
                <a:lstStyle/>
                <a:p>
                  <a:pPr algn="ctr"/>
                  <a:r>
                    <a:rPr kumimoji="1" lang="ja-JP" altLang="en-US" sz="2000" dirty="0" smtClean="0">
                      <a:solidFill>
                        <a:schemeClr val="bg1"/>
                      </a:solidFill>
                      <a:latin typeface="小塚ゴシック Pro R" pitchFamily="34" charset="-128"/>
                      <a:ea typeface="小塚ゴシック Pro R" pitchFamily="34" charset="-128"/>
                    </a:rPr>
                    <a:t>基礎栄養</a:t>
                  </a:r>
                  <a:endParaRPr kumimoji="1" lang="en-US" altLang="ja-JP" sz="2000" dirty="0" smtClean="0">
                    <a:solidFill>
                      <a:schemeClr val="bg1"/>
                    </a:solidFill>
                    <a:latin typeface="小塚ゴシック Pro R" pitchFamily="34" charset="-128"/>
                    <a:ea typeface="小塚ゴシック Pro R" pitchFamily="34" charset="-128"/>
                  </a:endParaRPr>
                </a:p>
              </p:txBody>
            </p:sp>
            <p:sp>
              <p:nvSpPr>
                <p:cNvPr id="7" name="角丸四角形 6"/>
                <p:cNvSpPr/>
                <p:nvPr/>
              </p:nvSpPr>
              <p:spPr>
                <a:xfrm>
                  <a:off x="1876671" y="3591222"/>
                  <a:ext cx="6511753" cy="1286410"/>
                </a:xfrm>
                <a:prstGeom prst="roundRect">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a:solidFill>
                    <a:srgbClr val="9FC4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0" name="Picture 3" descr="C:\Users\mkubota\Pictures\Product\TR90\vanil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1794" y="3807004"/>
                  <a:ext cx="1750452" cy="88653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6248" y="3906368"/>
                <a:ext cx="1080120" cy="76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mkubota\Pictures\Product\4月g3サインアップ\左向き製品_製品画像.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59512" y="3662790"/>
                <a:ext cx="367323" cy="1224367"/>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7114" y="168078"/>
              <a:ext cx="26638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グループ化 48"/>
          <p:cNvGrpSpPr/>
          <p:nvPr/>
        </p:nvGrpSpPr>
        <p:grpSpPr>
          <a:xfrm>
            <a:off x="711208" y="627534"/>
            <a:ext cx="7784543" cy="2880320"/>
            <a:chOff x="666364" y="627534"/>
            <a:chExt cx="7784543" cy="2880320"/>
          </a:xfrm>
        </p:grpSpPr>
        <p:sp>
          <p:nvSpPr>
            <p:cNvPr id="2" name="Shape 399"/>
            <p:cNvSpPr/>
            <p:nvPr/>
          </p:nvSpPr>
          <p:spPr>
            <a:xfrm>
              <a:off x="666364" y="627534"/>
              <a:ext cx="7784543" cy="2880320"/>
            </a:xfrm>
            <a:prstGeom prst="roundRect">
              <a:avLst>
                <a:gd name="adj" fmla="val 4345"/>
              </a:avLst>
            </a:prstGeom>
            <a:gradFill>
              <a:gsLst>
                <a:gs pos="0">
                  <a:srgbClr val="FFFFFF"/>
                </a:gs>
                <a:gs pos="100000">
                  <a:srgbClr val="A8DAD6"/>
                </a:gs>
              </a:gsLst>
              <a:lin ang="2700000"/>
            </a:gradFill>
            <a:ln w="25400">
              <a:solidFill>
                <a:srgbClr val="C9C9C9"/>
              </a:solidFill>
              <a:miter lim="400000"/>
            </a:ln>
          </p:spPr>
          <p:txBody>
            <a:bodyPr lIns="65023" tIns="65023" rIns="65023" bIns="65023" anchor="ctr"/>
            <a:lstStyle/>
            <a:p>
              <a:endParaRPr/>
            </a:p>
          </p:txBody>
        </p:sp>
        <p:pic>
          <p:nvPicPr>
            <p:cNvPr id="12" name="image65.png" descr="C:\Users\mkubota\Pictures\log\genloc.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9647" y="1804542"/>
              <a:ext cx="2314664" cy="518998"/>
            </a:xfrm>
            <a:prstGeom prst="rect">
              <a:avLst/>
            </a:prstGeom>
            <a:ln w="12700">
              <a:miter lim="400000"/>
            </a:ln>
          </p:spPr>
        </p:pic>
        <p:grpSp>
          <p:nvGrpSpPr>
            <p:cNvPr id="43" name="グループ化 42"/>
            <p:cNvGrpSpPr/>
            <p:nvPr/>
          </p:nvGrpSpPr>
          <p:grpSpPr>
            <a:xfrm>
              <a:off x="2988842" y="2168402"/>
              <a:ext cx="5239327" cy="1140538"/>
              <a:chOff x="2988842" y="2282702"/>
              <a:chExt cx="5239327" cy="1140538"/>
            </a:xfrm>
          </p:grpSpPr>
          <p:sp>
            <p:nvSpPr>
              <p:cNvPr id="16" name="円/楕円 15"/>
              <p:cNvSpPr/>
              <p:nvPr/>
            </p:nvSpPr>
            <p:spPr>
              <a:xfrm>
                <a:off x="2990960" y="2282702"/>
                <a:ext cx="1130574" cy="1140538"/>
              </a:xfrm>
              <a:prstGeom prst="ellipse">
                <a:avLst/>
              </a:prstGeom>
              <a:ln>
                <a:noFill/>
              </a:ln>
            </p:spPr>
            <p:style>
              <a:lnRef idx="1">
                <a:schemeClr val="accent1"/>
              </a:lnRef>
              <a:fillRef idx="1003">
                <a:schemeClr val="l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4283968" y="2282702"/>
                <a:ext cx="3944201" cy="1140538"/>
              </a:xfrm>
              <a:prstGeom prst="roundRect">
                <a:avLst/>
              </a:prstGeom>
              <a:ln>
                <a:noFill/>
              </a:ln>
            </p:spPr>
            <p:style>
              <a:lnRef idx="1">
                <a:schemeClr val="accent1"/>
              </a:lnRef>
              <a:fillRef idx="1003">
                <a:schemeClr val="lt1"/>
              </a:fillRef>
              <a:effectRef idx="2">
                <a:schemeClr val="accent1"/>
              </a:effectRef>
              <a:fontRef idx="minor">
                <a:schemeClr val="lt1"/>
              </a:fontRef>
            </p:style>
            <p:txBody>
              <a:bodyPr rtlCol="0" anchor="ctr"/>
              <a:lstStyle/>
              <a:p>
                <a:pPr algn="ctr"/>
                <a:endParaRPr kumimoji="1" lang="ja-JP" altLang="en-US" dirty="0"/>
              </a:p>
            </p:txBody>
          </p:sp>
          <p:pic>
            <p:nvPicPr>
              <p:cNvPr id="17" name="Picture 6" descr="C:\Users\mkubota\Pictures\Product\Youthspan\Japan\RM15020009_103_JAPA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23735" y="2323646"/>
                <a:ext cx="369357" cy="103815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4603480" y="2624372"/>
                <a:ext cx="2981853" cy="523220"/>
              </a:xfrm>
              <a:prstGeom prst="rect">
                <a:avLst/>
              </a:prstGeom>
              <a:noFill/>
            </p:spPr>
            <p:txBody>
              <a:bodyPr wrap="square" rtlCol="0">
                <a:spAutoFit/>
              </a:bodyPr>
              <a:lstStyle/>
              <a:p>
                <a:pPr algn="ctr"/>
                <a:r>
                  <a:rPr kumimoji="1" lang="ja-JP" altLang="en-US" sz="2800" dirty="0">
                    <a:latin typeface="小塚ゴシック Pr6N R" pitchFamily="34" charset="-128"/>
                    <a:ea typeface="小塚ゴシック Pr6N R" pitchFamily="34" charset="-128"/>
                  </a:rPr>
                  <a:t>ユーススパン</a:t>
                </a:r>
                <a:endParaRPr kumimoji="1" lang="en-US" altLang="ja-JP" sz="2800" dirty="0" smtClean="0">
                  <a:latin typeface="小塚ゴシック Pr6N R" pitchFamily="34" charset="-128"/>
                  <a:ea typeface="小塚ゴシック Pr6N R" pitchFamily="34" charset="-128"/>
                </a:endParaRPr>
              </a:p>
            </p:txBody>
          </p:sp>
          <p:sp>
            <p:nvSpPr>
              <p:cNvPr id="19" name="テキスト ボックス 18"/>
              <p:cNvSpPr txBox="1"/>
              <p:nvPr/>
            </p:nvSpPr>
            <p:spPr>
              <a:xfrm>
                <a:off x="2988842" y="2666092"/>
                <a:ext cx="1146281" cy="400110"/>
              </a:xfrm>
              <a:prstGeom prst="rect">
                <a:avLst/>
              </a:prstGeom>
              <a:noFill/>
            </p:spPr>
            <p:txBody>
              <a:bodyPr wrap="square" rtlCol="0">
                <a:spAutoFit/>
              </a:bodyPr>
              <a:lstStyle/>
              <a:p>
                <a:pPr algn="ctr"/>
                <a:r>
                  <a:rPr kumimoji="1" lang="ja-JP" altLang="en-US" sz="2000" dirty="0" smtClean="0">
                    <a:latin typeface="小塚ゴシック Pr6N R" pitchFamily="34" charset="-128"/>
                    <a:ea typeface="小塚ゴシック Pr6N R" pitchFamily="34" charset="-128"/>
                    <a:cs typeface="小塚ゴシック Pro M"/>
                  </a:rPr>
                  <a:t>基  礎</a:t>
                </a:r>
                <a:endParaRPr kumimoji="1" lang="en-US" altLang="ja-JP" sz="2000" dirty="0">
                  <a:latin typeface="小塚ゴシック Pr6N R" pitchFamily="34" charset="-128"/>
                  <a:ea typeface="小塚ゴシック Pr6N R" pitchFamily="34" charset="-128"/>
                  <a:cs typeface="小塚ゴシック Pro M"/>
                </a:endParaRPr>
              </a:p>
            </p:txBody>
          </p:sp>
        </p:grpSp>
      </p:grpSp>
      <p:grpSp>
        <p:nvGrpSpPr>
          <p:cNvPr id="44" name="グループ化 43"/>
          <p:cNvGrpSpPr/>
          <p:nvPr/>
        </p:nvGrpSpPr>
        <p:grpSpPr>
          <a:xfrm>
            <a:off x="2989596" y="780494"/>
            <a:ext cx="5238572" cy="1237431"/>
            <a:chOff x="2989596" y="1096563"/>
            <a:chExt cx="5238572" cy="1237431"/>
          </a:xfrm>
        </p:grpSpPr>
        <p:sp>
          <p:nvSpPr>
            <p:cNvPr id="22" name="円/楕円 21"/>
            <p:cNvSpPr/>
            <p:nvPr/>
          </p:nvSpPr>
          <p:spPr>
            <a:xfrm>
              <a:off x="3080513" y="1188202"/>
              <a:ext cx="983499" cy="942516"/>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noFill/>
            </a:ln>
          </p:spPr>
          <p:style>
            <a:lnRef idx="1">
              <a:schemeClr val="accent1"/>
            </a:lnRef>
            <a:fillRef idx="1003">
              <a:schemeClr val="lt1"/>
            </a:fillRef>
            <a:effectRef idx="2">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2989596" y="1503253"/>
              <a:ext cx="1146281" cy="369332"/>
            </a:xfrm>
            <a:prstGeom prst="rect">
              <a:avLst/>
            </a:prstGeom>
            <a:noFill/>
          </p:spPr>
          <p:txBody>
            <a:bodyPr wrap="square" rtlCol="0">
              <a:spAutoFit/>
            </a:bodyPr>
            <a:lstStyle/>
            <a:p>
              <a:pPr algn="ctr"/>
              <a:r>
                <a:rPr kumimoji="1" lang="ja-JP" altLang="en-US" dirty="0" smtClean="0">
                  <a:latin typeface="小塚ゴシック Pr6N R" pitchFamily="34" charset="-128"/>
                  <a:ea typeface="小塚ゴシック Pr6N R" pitchFamily="34" charset="-128"/>
                  <a:cs typeface="小塚ゴシック Pro M"/>
                </a:rPr>
                <a:t>目的別</a:t>
              </a:r>
              <a:endParaRPr kumimoji="1" lang="en-US" altLang="ja-JP" dirty="0">
                <a:latin typeface="小塚ゴシック Pr6N R" pitchFamily="34" charset="-128"/>
                <a:ea typeface="小塚ゴシック Pr6N R" pitchFamily="34" charset="-128"/>
                <a:cs typeface="小塚ゴシック Pro M"/>
              </a:endParaRPr>
            </a:p>
          </p:txBody>
        </p:sp>
        <p:grpSp>
          <p:nvGrpSpPr>
            <p:cNvPr id="39" name="グループ化 38"/>
            <p:cNvGrpSpPr/>
            <p:nvPr/>
          </p:nvGrpSpPr>
          <p:grpSpPr>
            <a:xfrm>
              <a:off x="4317780" y="1159627"/>
              <a:ext cx="1923173" cy="1048493"/>
              <a:chOff x="4317780" y="1092952"/>
              <a:chExt cx="1923173" cy="1048493"/>
            </a:xfrm>
          </p:grpSpPr>
          <p:sp>
            <p:nvSpPr>
              <p:cNvPr id="21" name="角丸四角形 20"/>
              <p:cNvSpPr/>
              <p:nvPr/>
            </p:nvSpPr>
            <p:spPr>
              <a:xfrm>
                <a:off x="4317780" y="1092952"/>
                <a:ext cx="1923173" cy="1021402"/>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a:ln>
                <a:noFill/>
              </a:ln>
            </p:spPr>
            <p:style>
              <a:lnRef idx="1">
                <a:schemeClr val="accent1"/>
              </a:lnRef>
              <a:fillRef idx="1003">
                <a:schemeClr val="lt1"/>
              </a:fillRef>
              <a:effectRef idx="2">
                <a:schemeClr val="accent1"/>
              </a:effectRef>
              <a:fontRef idx="minor">
                <a:schemeClr val="lt1"/>
              </a:fontRef>
            </p:style>
            <p:txBody>
              <a:bodyPr rtlCol="0" anchor="ctr"/>
              <a:lstStyle/>
              <a:p>
                <a:pPr algn="ctr"/>
                <a:endParaRPr kumimoji="1" lang="ja-JP" altLang="en-US" dirty="0"/>
              </a:p>
            </p:txBody>
          </p:sp>
          <p:pic>
            <p:nvPicPr>
              <p:cNvPr id="24" name="Picture 5" descr="C:\Users\mkubota\Desktop\図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63380" y="1178978"/>
                <a:ext cx="1323438" cy="962467"/>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p:cNvSpPr txBox="1"/>
              <p:nvPr/>
            </p:nvSpPr>
            <p:spPr>
              <a:xfrm>
                <a:off x="4545357" y="1140878"/>
                <a:ext cx="576064" cy="372247"/>
              </a:xfrm>
              <a:prstGeom prst="rect">
                <a:avLst/>
              </a:prstGeom>
              <a:noFill/>
            </p:spPr>
            <p:txBody>
              <a:bodyPr wrap="square" rtlCol="0">
                <a:spAutoFit/>
              </a:bodyPr>
              <a:lstStyle/>
              <a:p>
                <a:r>
                  <a:rPr kumimoji="1" lang="en-US" altLang="ja-JP" dirty="0" smtClean="0">
                    <a:latin typeface="Verlag Book" pitchFamily="50" charset="0"/>
                  </a:rPr>
                  <a:t>R2</a:t>
                </a:r>
                <a:endParaRPr kumimoji="1" lang="ja-JP" altLang="en-US" dirty="0">
                  <a:latin typeface="Verlag Book" pitchFamily="50" charset="0"/>
                </a:endParaRPr>
              </a:p>
            </p:txBody>
          </p:sp>
        </p:grpSp>
        <p:grpSp>
          <p:nvGrpSpPr>
            <p:cNvPr id="40" name="グループ化 39"/>
            <p:cNvGrpSpPr/>
            <p:nvPr/>
          </p:nvGrpSpPr>
          <p:grpSpPr>
            <a:xfrm>
              <a:off x="6372199" y="1096563"/>
              <a:ext cx="1855969" cy="1237431"/>
              <a:chOff x="6372199" y="1029888"/>
              <a:chExt cx="1855969" cy="1237431"/>
            </a:xfrm>
          </p:grpSpPr>
          <p:sp>
            <p:nvSpPr>
              <p:cNvPr id="31" name="Shape 430"/>
              <p:cNvSpPr/>
              <p:nvPr/>
            </p:nvSpPr>
            <p:spPr>
              <a:xfrm>
                <a:off x="6372199" y="1092952"/>
                <a:ext cx="1855969" cy="1048493"/>
              </a:xfrm>
              <a:prstGeom prst="roundRect">
                <a:avLst>
                  <a:gd name="adj" fmla="val 16667"/>
                </a:avLst>
              </a:prstGeom>
              <a:gradFill flip="none" rotWithShape="1">
                <a:gsLst>
                  <a:gs pos="0">
                    <a:srgbClr val="D7D7D7"/>
                  </a:gs>
                  <a:gs pos="50000">
                    <a:srgbClr val="E5E5E5"/>
                  </a:gs>
                  <a:gs pos="100000">
                    <a:srgbClr val="F2F2F2"/>
                  </a:gs>
                </a:gsLst>
                <a:path path="circle">
                  <a:fillToRect l="37721" t="-19636" r="62278" b="119636"/>
                </a:path>
              </a:gra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ctr">
                  <a:defRPr>
                    <a:solidFill>
                      <a:srgbClr val="FFFFFF"/>
                    </a:solidFill>
                  </a:defRPr>
                </a:pPr>
                <a:endParaRPr/>
              </a:p>
            </p:txBody>
          </p:sp>
          <p:pic>
            <p:nvPicPr>
              <p:cNvPr id="32" name="image68.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25537" y="1426529"/>
                <a:ext cx="1521897" cy="840790"/>
              </a:xfrm>
              <a:prstGeom prst="rect">
                <a:avLst/>
              </a:prstGeom>
              <a:ln w="12700" cap="flat">
                <a:noFill/>
                <a:miter lim="400000"/>
              </a:ln>
              <a:effectLst/>
            </p:spPr>
          </p:pic>
          <p:sp>
            <p:nvSpPr>
              <p:cNvPr id="38" name="テキスト ボックス 37"/>
              <p:cNvSpPr txBox="1"/>
              <p:nvPr/>
            </p:nvSpPr>
            <p:spPr>
              <a:xfrm>
                <a:off x="6954365" y="1029888"/>
                <a:ext cx="1077303" cy="461665"/>
              </a:xfrm>
              <a:prstGeom prst="rect">
                <a:avLst/>
              </a:prstGeom>
              <a:noFill/>
            </p:spPr>
            <p:txBody>
              <a:bodyPr wrap="square" rtlCol="0">
                <a:spAutoFit/>
              </a:bodyPr>
              <a:lstStyle/>
              <a:p>
                <a:r>
                  <a:rPr kumimoji="1" lang="en-US" altLang="ja-JP" dirty="0" smtClean="0">
                    <a:latin typeface="Verlag Book" pitchFamily="50" charset="0"/>
                  </a:rPr>
                  <a:t>TR</a:t>
                </a:r>
                <a:r>
                  <a:rPr kumimoji="1" lang="en-US" altLang="ja-JP" sz="2400" dirty="0" smtClean="0">
                    <a:latin typeface="Verlag Book" pitchFamily="50" charset="0"/>
                  </a:rPr>
                  <a:t>90</a:t>
                </a:r>
                <a:endParaRPr kumimoji="1" lang="ja-JP" altLang="en-US" sz="2400" dirty="0">
                  <a:latin typeface="Verlag Book" pitchFamily="50" charset="0"/>
                </a:endParaRPr>
              </a:p>
            </p:txBody>
          </p:sp>
        </p:grpSp>
      </p:grpSp>
      <p:sp>
        <p:nvSpPr>
          <p:cNvPr id="50" name="Shape 400"/>
          <p:cNvSpPr/>
          <p:nvPr/>
        </p:nvSpPr>
        <p:spPr>
          <a:xfrm>
            <a:off x="827584" y="120107"/>
            <a:ext cx="10432112" cy="500648"/>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ctr">
              <a:defRPr sz="4400">
                <a:latin typeface="+mj-lt"/>
                <a:ea typeface="+mj-ea"/>
                <a:cs typeface="+mj-cs"/>
                <a:sym typeface="Helvetica"/>
              </a:defRPr>
            </a:pPr>
            <a:r>
              <a:rPr sz="2400" dirty="0" err="1">
                <a:solidFill>
                  <a:schemeClr val="tx1">
                    <a:lumMod val="65000"/>
                    <a:lumOff val="35000"/>
                  </a:schemeClr>
                </a:solidFill>
                <a:latin typeface="Verlag Book" pitchFamily="50" charset="0"/>
                <a:ea typeface="小塚ゴシック Pr6N R" pitchFamily="34" charset="-128"/>
              </a:rPr>
              <a:t>genLOC</a:t>
            </a:r>
            <a:r>
              <a:rPr sz="2400" dirty="0">
                <a:solidFill>
                  <a:schemeClr val="tx1">
                    <a:lumMod val="65000"/>
                    <a:lumOff val="35000"/>
                  </a:schemeClr>
                </a:solidFill>
                <a:latin typeface="Verlag Book" pitchFamily="50" charset="0"/>
                <a:ea typeface="小塚ゴシック Pr6N R" pitchFamily="34" charset="-128"/>
              </a:rPr>
              <a:t>® </a:t>
            </a:r>
            <a:r>
              <a:rPr sz="2400" dirty="0" err="1">
                <a:solidFill>
                  <a:schemeClr val="tx1">
                    <a:lumMod val="65000"/>
                    <a:lumOff val="35000"/>
                  </a:schemeClr>
                </a:solidFill>
                <a:latin typeface="Verlag Book" pitchFamily="50" charset="0"/>
                <a:ea typeface="小塚ゴシック Pr6N R" pitchFamily="34" charset="-128"/>
              </a:rPr>
              <a:t>ユーススパンの位置づけ</a:t>
            </a:r>
            <a:endParaRPr sz="2400" dirty="0">
              <a:solidFill>
                <a:schemeClr val="tx1">
                  <a:lumMod val="65000"/>
                  <a:lumOff val="35000"/>
                </a:schemeClr>
              </a:solidFill>
              <a:latin typeface="Verlag Book" pitchFamily="50" charset="0"/>
              <a:ea typeface="小塚ゴシック Pr6N R" pitchFamily="34" charset="-128"/>
            </a:endParaRPr>
          </a:p>
        </p:txBody>
      </p:sp>
      <p:pic>
        <p:nvPicPr>
          <p:cNvPr id="3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28504" y="3726017"/>
            <a:ext cx="1097121" cy="98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1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39752" y="563824"/>
            <a:ext cx="4628915" cy="457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mkubota\Pictures\Product\Youthspan\yspan lo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3659" y="4083918"/>
            <a:ext cx="2160240" cy="810613"/>
          </a:xfrm>
          <a:prstGeom prst="rect">
            <a:avLst/>
          </a:prstGeom>
          <a:noFill/>
          <a:extLst>
            <a:ext uri="{909E8E84-426E-40DD-AFC4-6F175D3DCCD1}">
              <a14:hiddenFill xmlns:a14="http://schemas.microsoft.com/office/drawing/2010/main">
                <a:solidFill>
                  <a:srgbClr val="FFFFFF"/>
                </a:solidFill>
              </a14:hiddenFill>
            </a:ext>
          </a:extLst>
        </p:spPr>
      </p:pic>
      <p:sp>
        <p:nvSpPr>
          <p:cNvPr id="7" name="Shape 440"/>
          <p:cNvSpPr/>
          <p:nvPr/>
        </p:nvSpPr>
        <p:spPr>
          <a:xfrm>
            <a:off x="-756592" y="182605"/>
            <a:ext cx="10432114" cy="562203"/>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ctr">
              <a:defRPr sz="4400">
                <a:latin typeface="+mj-lt"/>
                <a:ea typeface="+mj-ea"/>
                <a:cs typeface="+mj-cs"/>
                <a:sym typeface="Helvetica"/>
              </a:defRPr>
            </a:pPr>
            <a:r>
              <a:rPr lang="ja-JP" altLang="en-US" sz="2800" dirty="0">
                <a:solidFill>
                  <a:schemeClr val="tx1">
                    <a:lumMod val="65000"/>
                    <a:lumOff val="35000"/>
                  </a:schemeClr>
                </a:solidFill>
                <a:latin typeface="Verlag Book" pitchFamily="50" charset="0"/>
                <a:ea typeface="小塚ゴシック Pr6N R" pitchFamily="34" charset="-128"/>
              </a:rPr>
              <a:t>ジェンロック</a:t>
            </a:r>
            <a:r>
              <a:rPr sz="2800" dirty="0" smtClean="0">
                <a:solidFill>
                  <a:schemeClr val="tx1">
                    <a:lumMod val="65000"/>
                    <a:lumOff val="35000"/>
                  </a:schemeClr>
                </a:solidFill>
                <a:latin typeface="Verlag Book" pitchFamily="50" charset="0"/>
                <a:ea typeface="小塚ゴシック Pr6N R" pitchFamily="34" charset="-128"/>
              </a:rPr>
              <a:t>®</a:t>
            </a:r>
            <a:r>
              <a:rPr lang="en-US" sz="2800" dirty="0" smtClean="0">
                <a:solidFill>
                  <a:schemeClr val="tx1">
                    <a:lumMod val="65000"/>
                    <a:lumOff val="35000"/>
                  </a:schemeClr>
                </a:solidFill>
                <a:latin typeface="Verlag Book" pitchFamily="50" charset="0"/>
                <a:ea typeface="小塚ゴシック Pr6N R" pitchFamily="34" charset="-128"/>
              </a:rPr>
              <a:t> </a:t>
            </a:r>
            <a:r>
              <a:rPr sz="2800" dirty="0" err="1" smtClean="0">
                <a:solidFill>
                  <a:schemeClr val="tx1">
                    <a:lumMod val="65000"/>
                    <a:lumOff val="35000"/>
                  </a:schemeClr>
                </a:solidFill>
                <a:latin typeface="Verlag Book" pitchFamily="50" charset="0"/>
                <a:ea typeface="小塚ゴシック Pr6N R" pitchFamily="34" charset="-128"/>
              </a:rPr>
              <a:t>ユーススパン</a:t>
            </a:r>
            <a:r>
              <a:rPr lang="en-US" altLang="ja-JP" sz="2800" dirty="0" smtClean="0">
                <a:solidFill>
                  <a:schemeClr val="tx1">
                    <a:lumMod val="65000"/>
                    <a:lumOff val="35000"/>
                  </a:schemeClr>
                </a:solidFill>
                <a:latin typeface="Verlag Book" pitchFamily="50" charset="0"/>
                <a:ea typeface="小塚ゴシック Pr6N R" pitchFamily="34" charset="-128"/>
                <a:sym typeface="Helvetica"/>
              </a:rPr>
              <a:t>® </a:t>
            </a:r>
            <a:r>
              <a:rPr sz="2800" dirty="0" smtClean="0">
                <a:solidFill>
                  <a:schemeClr val="tx1">
                    <a:lumMod val="65000"/>
                    <a:lumOff val="35000"/>
                  </a:schemeClr>
                </a:solidFill>
                <a:latin typeface="Verlag Book" pitchFamily="50" charset="0"/>
                <a:ea typeface="小塚ゴシック Pr6N R" pitchFamily="34" charset="-128"/>
              </a:rPr>
              <a:t> </a:t>
            </a:r>
            <a:endParaRPr sz="2800" dirty="0">
              <a:solidFill>
                <a:schemeClr val="tx1">
                  <a:lumMod val="65000"/>
                  <a:lumOff val="35000"/>
                </a:schemeClr>
              </a:solidFill>
              <a:latin typeface="Verlag Book" pitchFamily="50" charset="0"/>
              <a:ea typeface="小塚ゴシック Pr6N R" pitchFamily="34" charset="-128"/>
            </a:endParaRPr>
          </a:p>
        </p:txBody>
      </p:sp>
      <p:pic>
        <p:nvPicPr>
          <p:cNvPr id="4098" name="Picture 2" descr="C:\Users\mkubota\Pictures\Product\Youthspan\Japan\genLOCリング.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8344" y="-78128"/>
            <a:ext cx="824300" cy="2931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kubota\Pictures\Product\Youthspan\Japan\genLOCリング.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a:off x="579347" y="2314725"/>
            <a:ext cx="824300" cy="293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7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835696" y="170776"/>
            <a:ext cx="8496944" cy="576064"/>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err="1" smtClean="0">
                <a:solidFill>
                  <a:schemeClr val="tx1">
                    <a:lumMod val="65000"/>
                    <a:lumOff val="35000"/>
                  </a:schemeClr>
                </a:solidFill>
                <a:latin typeface="Verlag Light" pitchFamily="50" charset="0"/>
              </a:rPr>
              <a:t>genLOC</a:t>
            </a:r>
            <a:r>
              <a:rPr lang="en-US" altLang="ja-JP" sz="2800" dirty="0" smtClean="0">
                <a:solidFill>
                  <a:schemeClr val="tx1">
                    <a:lumMod val="65000"/>
                    <a:lumOff val="35000"/>
                  </a:schemeClr>
                </a:solidFill>
                <a:latin typeface="Verlag Light" pitchFamily="50" charset="0"/>
              </a:rPr>
              <a:t>®  </a:t>
            </a:r>
            <a:r>
              <a:rPr lang="ja-JP" altLang="en-US" sz="2800" dirty="0" smtClean="0">
                <a:solidFill>
                  <a:prstClr val="black">
                    <a:lumMod val="65000"/>
                    <a:lumOff val="35000"/>
                  </a:prstClr>
                </a:solidFill>
                <a:latin typeface="小塚ゴシック Pr6N R" pitchFamily="34" charset="-128"/>
                <a:ea typeface="小塚ゴシック Pr6N R" pitchFamily="34" charset="-128"/>
              </a:rPr>
              <a:t>ユーススパン</a:t>
            </a:r>
            <a:r>
              <a:rPr lang="en-US" altLang="ja-JP" sz="2800" dirty="0">
                <a:solidFill>
                  <a:schemeClr val="tx1">
                    <a:lumMod val="65000"/>
                    <a:lumOff val="35000"/>
                  </a:schemeClr>
                </a:solidFill>
                <a:latin typeface="Verlag Light" pitchFamily="50" charset="0"/>
              </a:rPr>
              <a:t>®</a:t>
            </a:r>
            <a:r>
              <a:rPr lang="ja-JP" altLang="en-US" sz="2800" dirty="0" smtClean="0">
                <a:solidFill>
                  <a:prstClr val="black">
                    <a:lumMod val="65000"/>
                    <a:lumOff val="35000"/>
                  </a:prstClr>
                </a:solidFill>
                <a:latin typeface="小塚ゴシック Pr6N R" pitchFamily="34" charset="-128"/>
                <a:ea typeface="小塚ゴシック Pr6N R" pitchFamily="34" charset="-128"/>
              </a:rPr>
              <a:t> 好評</a:t>
            </a:r>
            <a:r>
              <a:rPr lang="ja-JP" altLang="en-US" sz="2800" dirty="0" smtClean="0">
                <a:solidFill>
                  <a:schemeClr val="tx1">
                    <a:lumMod val="65000"/>
                    <a:lumOff val="35000"/>
                  </a:schemeClr>
                </a:solidFill>
                <a:latin typeface="小塚ゴシック Pr6N R" pitchFamily="34" charset="-128"/>
                <a:ea typeface="小塚ゴシック Pr6N R" pitchFamily="34" charset="-128"/>
              </a:rPr>
              <a:t>販売中</a:t>
            </a:r>
            <a:r>
              <a:rPr lang="en-US" altLang="ja-JP" sz="2800" dirty="0" smtClean="0">
                <a:solidFill>
                  <a:schemeClr val="tx1">
                    <a:lumMod val="65000"/>
                    <a:lumOff val="35000"/>
                  </a:schemeClr>
                </a:solidFill>
                <a:latin typeface="小塚ゴシック Pr6N R" pitchFamily="34" charset="-128"/>
                <a:ea typeface="小塚ゴシック Pr6N R" pitchFamily="34" charset="-128"/>
              </a:rPr>
              <a:t> </a:t>
            </a:r>
            <a:endParaRPr lang="ja-JP" altLang="en-US" sz="3600" dirty="0">
              <a:solidFill>
                <a:schemeClr val="tx1">
                  <a:lumMod val="65000"/>
                  <a:lumOff val="35000"/>
                </a:schemeClr>
              </a:solidFill>
              <a:latin typeface="小塚ゴシック Pr6N R" pitchFamily="34" charset="-128"/>
              <a:ea typeface="小塚ゴシック Pr6N R" pitchFamily="34" charset="-128"/>
            </a:endParaRPr>
          </a:p>
        </p:txBody>
      </p:sp>
      <p:sp>
        <p:nvSpPr>
          <p:cNvPr id="9" name="テキスト ボックス 8"/>
          <p:cNvSpPr txBox="1"/>
          <p:nvPr/>
        </p:nvSpPr>
        <p:spPr>
          <a:xfrm>
            <a:off x="437142" y="2421561"/>
            <a:ext cx="2262650" cy="369332"/>
          </a:xfrm>
          <a:prstGeom prst="rect">
            <a:avLst/>
          </a:prstGeom>
          <a:noFill/>
        </p:spPr>
        <p:txBody>
          <a:bodyPr wrap="square" rtlCol="0">
            <a:spAutoFit/>
          </a:bodyPr>
          <a:lstStyle/>
          <a:p>
            <a:r>
              <a:rPr lang="ja-JP" altLang="en-US" dirty="0" smtClean="0">
                <a:solidFill>
                  <a:prstClr val="black">
                    <a:lumMod val="65000"/>
                    <a:lumOff val="35000"/>
                  </a:prstClr>
                </a:solidFill>
                <a:latin typeface="小塚ゴシック Pr6N R" pitchFamily="34" charset="-128"/>
                <a:ea typeface="小塚ゴシック Pr6N R" pitchFamily="34" charset="-128"/>
              </a:rPr>
              <a:t>販 売</a:t>
            </a:r>
            <a:endParaRPr lang="ja-JP" altLang="en-US" dirty="0">
              <a:solidFill>
                <a:prstClr val="black">
                  <a:lumMod val="65000"/>
                  <a:lumOff val="35000"/>
                </a:prstClr>
              </a:solidFill>
              <a:latin typeface="小塚ゴシック Pr6N R" pitchFamily="34" charset="-128"/>
              <a:ea typeface="小塚ゴシック Pr6N R" pitchFamily="34" charset="-128"/>
            </a:endParaRPr>
          </a:p>
        </p:txBody>
      </p:sp>
      <p:graphicFrame>
        <p:nvGraphicFramePr>
          <p:cNvPr id="55" name="表 54"/>
          <p:cNvGraphicFramePr>
            <a:graphicFrameLocks noGrp="1"/>
          </p:cNvGraphicFramePr>
          <p:nvPr>
            <p:extLst>
              <p:ext uri="{D42A27DB-BD31-4B8C-83A1-F6EECF244321}">
                <p14:modId xmlns:p14="http://schemas.microsoft.com/office/powerpoint/2010/main" val="1924237037"/>
              </p:ext>
            </p:extLst>
          </p:nvPr>
        </p:nvGraphicFramePr>
        <p:xfrm>
          <a:off x="1734750" y="1562674"/>
          <a:ext cx="6426928" cy="1387008"/>
        </p:xfrm>
        <a:graphic>
          <a:graphicData uri="http://schemas.openxmlformats.org/drawingml/2006/table">
            <a:tbl>
              <a:tblPr firstRow="1">
                <a:tableStyleId>{F5AB1C69-6EDB-4FF4-983F-18BD219EF322}</a:tableStyleId>
              </a:tblPr>
              <a:tblGrid>
                <a:gridCol w="1329667"/>
                <a:gridCol w="1395351"/>
                <a:gridCol w="1233970"/>
                <a:gridCol w="1233970"/>
                <a:gridCol w="1233970"/>
              </a:tblGrid>
              <a:tr h="5488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bg1"/>
                          </a:solidFill>
                          <a:effectLst/>
                          <a:latin typeface="Verlag Light" pitchFamily="50" charset="0"/>
                          <a:ea typeface="小塚ゴシック Pro R" pitchFamily="34" charset="-128"/>
                        </a:rPr>
                        <a:t>卸売価格</a:t>
                      </a:r>
                      <a:endParaRPr lang="en-US" altLang="ja-JP" sz="1600" b="0" i="0" u="none" strike="noStrike" dirty="0" smtClean="0">
                        <a:solidFill>
                          <a:schemeClr val="bg1"/>
                        </a:solidFill>
                        <a:effectLst/>
                        <a:latin typeface="Verlag Light" pitchFamily="50" charset="0"/>
                        <a:ea typeface="小塚ゴシック Pro R" pitchFamily="34" charset="-128"/>
                      </a:endParaRPr>
                    </a:p>
                  </a:txBody>
                  <a:tcPr marL="9525" marR="9525" marT="9525" marB="0" anchor="ctr">
                    <a:solidFill>
                      <a:srgbClr val="9FC43E"/>
                    </a:solidFill>
                  </a:tcPr>
                </a:tc>
                <a:tc>
                  <a:txBody>
                    <a:bodyPr/>
                    <a:lstStyle/>
                    <a:p>
                      <a:pPr algn="ctr" fontAlgn="ctr"/>
                      <a:r>
                        <a:rPr lang="ja-JP" altLang="en-US" sz="1200" b="0" i="0" u="none" strike="noStrike" dirty="0" smtClean="0">
                          <a:solidFill>
                            <a:schemeClr val="bg1"/>
                          </a:solidFill>
                          <a:effectLst/>
                          <a:latin typeface="Verlag Light" pitchFamily="50" charset="0"/>
                          <a:ea typeface="小塚ゴシック Pro R" pitchFamily="34" charset="-128"/>
                        </a:rPr>
                        <a:t>卸売価格（税込）</a:t>
                      </a:r>
                      <a:endParaRPr lang="en-US" sz="1200" b="0" i="0" u="none" strike="noStrike" dirty="0">
                        <a:solidFill>
                          <a:schemeClr val="bg1"/>
                        </a:solidFill>
                        <a:effectLst/>
                        <a:latin typeface="Verlag Light" pitchFamily="50" charset="0"/>
                        <a:ea typeface="小塚ゴシック Pro R" pitchFamily="34" charset="-128"/>
                      </a:endParaRPr>
                    </a:p>
                  </a:txBody>
                  <a:tcPr marL="9525" marR="9525" marT="9525" marB="0" anchor="ctr">
                    <a:solidFill>
                      <a:srgbClr val="9FC43E"/>
                    </a:solidFill>
                  </a:tcPr>
                </a:tc>
                <a:tc>
                  <a:txBody>
                    <a:bodyPr/>
                    <a:lstStyle/>
                    <a:p>
                      <a:pPr algn="ctr" fontAlgn="ctr"/>
                      <a:r>
                        <a:rPr lang="ja-JP" altLang="en-US" sz="1400" b="0" i="0" u="none" strike="noStrike" dirty="0" smtClean="0">
                          <a:solidFill>
                            <a:schemeClr val="bg1"/>
                          </a:solidFill>
                          <a:effectLst/>
                          <a:latin typeface="Verlag Light" pitchFamily="50" charset="0"/>
                          <a:ea typeface="小塚ゴシック Pro R" pitchFamily="34" charset="-128"/>
                        </a:rPr>
                        <a:t>参考小売価格</a:t>
                      </a:r>
                      <a:endParaRPr lang="en-US" sz="1400" b="0" i="0" u="none" strike="noStrike" dirty="0">
                        <a:solidFill>
                          <a:schemeClr val="bg1"/>
                        </a:solidFill>
                        <a:effectLst/>
                        <a:latin typeface="Verlag Light" pitchFamily="50" charset="0"/>
                        <a:ea typeface="小塚ゴシック Pro R" pitchFamily="34" charset="-128"/>
                      </a:endParaRPr>
                    </a:p>
                  </a:txBody>
                  <a:tcPr marL="9525" marR="9525" marT="9525" marB="0" anchor="ctr">
                    <a:solidFill>
                      <a:srgbClr val="9FC43E"/>
                    </a:solidFill>
                  </a:tcPr>
                </a:tc>
                <a:tc>
                  <a:txBody>
                    <a:bodyPr/>
                    <a:lstStyle/>
                    <a:p>
                      <a:pPr algn="ctr" fontAlgn="ctr"/>
                      <a:r>
                        <a:rPr lang="en-US" sz="1600" u="none" strike="noStrike" dirty="0" smtClean="0">
                          <a:effectLst/>
                          <a:latin typeface="Verlag Light" pitchFamily="50" charset="0"/>
                        </a:rPr>
                        <a:t>PSV</a:t>
                      </a:r>
                      <a:endParaRPr lang="en-US" sz="1600" b="0" i="0" u="none" strike="noStrike" dirty="0">
                        <a:solidFill>
                          <a:srgbClr val="000000"/>
                        </a:solidFill>
                        <a:effectLst/>
                        <a:latin typeface="Verlag Light" pitchFamily="50" charset="0"/>
                        <a:ea typeface="小塚ゴシック Pro R" pitchFamily="34" charset="-128"/>
                      </a:endParaRPr>
                    </a:p>
                  </a:txBody>
                  <a:tcPr marL="9525" marR="9525" marT="9525" marB="0" anchor="ctr">
                    <a:solidFill>
                      <a:srgbClr val="9FC43E"/>
                    </a:solidFill>
                  </a:tcPr>
                </a:tc>
                <a:tc>
                  <a:txBody>
                    <a:bodyPr/>
                    <a:lstStyle/>
                    <a:p>
                      <a:pPr algn="ctr" fontAlgn="ctr"/>
                      <a:r>
                        <a:rPr lang="en-US" sz="1600" u="none" strike="noStrike" dirty="0" smtClean="0">
                          <a:effectLst/>
                          <a:latin typeface="Verlag Light" pitchFamily="50" charset="0"/>
                        </a:rPr>
                        <a:t>CSV</a:t>
                      </a:r>
                      <a:endParaRPr lang="en-US" sz="1600" b="0" i="0" u="none" strike="noStrike" dirty="0">
                        <a:solidFill>
                          <a:srgbClr val="000000"/>
                        </a:solidFill>
                        <a:effectLst/>
                        <a:latin typeface="Verlag Light" pitchFamily="50" charset="0"/>
                        <a:ea typeface="小塚ゴシック Pro R" pitchFamily="34" charset="-128"/>
                      </a:endParaRPr>
                    </a:p>
                  </a:txBody>
                  <a:tcPr marL="9525" marR="9525" marT="9525" marB="0" anchor="ctr">
                    <a:solidFill>
                      <a:srgbClr val="9FC43E"/>
                    </a:solidFill>
                  </a:tcPr>
                </a:tc>
              </a:tr>
              <a:tr h="838136">
                <a:tc>
                  <a:txBody>
                    <a:bodyPr/>
                    <a:lstStyle/>
                    <a:p>
                      <a:pPr algn="ctr" fontAlgn="ctr"/>
                      <a:r>
                        <a:rPr lang="en-US" altLang="ja-JP" sz="2800" u="none" strike="noStrike" dirty="0" smtClean="0">
                          <a:solidFill>
                            <a:schemeClr val="tx1">
                              <a:lumMod val="75000"/>
                              <a:lumOff val="25000"/>
                            </a:schemeClr>
                          </a:solidFill>
                          <a:effectLst/>
                          <a:latin typeface="Verlag Light" pitchFamily="50" charset="0"/>
                        </a:rPr>
                        <a:t>15,000</a:t>
                      </a:r>
                      <a:endParaRPr lang="en-US" altLang="ja-JP" sz="2800" b="0" i="0" u="none" strike="noStrike" dirty="0">
                        <a:solidFill>
                          <a:schemeClr val="tx1">
                            <a:lumMod val="75000"/>
                            <a:lumOff val="25000"/>
                          </a:schemeClr>
                        </a:solidFill>
                        <a:effectLst/>
                        <a:latin typeface="Verlag Light" pitchFamily="50" charset="0"/>
                        <a:ea typeface="小塚ゴシック Pro R" pitchFamily="34" charset="-128"/>
                      </a:endParaRPr>
                    </a:p>
                  </a:txBody>
                  <a:tcPr marL="9525" marR="9525" marT="9525" marB="0" anchor="ctr"/>
                </a:tc>
                <a:tc>
                  <a:txBody>
                    <a:bodyPr/>
                    <a:lstStyle/>
                    <a:p>
                      <a:pPr algn="ctr" fontAlgn="ctr"/>
                      <a:r>
                        <a:rPr lang="en-US" altLang="ja-JP" sz="2800" u="none" strike="noStrike" dirty="0" smtClean="0">
                          <a:solidFill>
                            <a:schemeClr val="tx1">
                              <a:lumMod val="75000"/>
                              <a:lumOff val="25000"/>
                            </a:schemeClr>
                          </a:solidFill>
                          <a:effectLst/>
                          <a:latin typeface="Verlag Light" pitchFamily="50" charset="0"/>
                        </a:rPr>
                        <a:t>16,200</a:t>
                      </a:r>
                      <a:endParaRPr lang="en-US" altLang="ja-JP" sz="2800" b="0" i="0" u="none" strike="noStrike" dirty="0">
                        <a:solidFill>
                          <a:schemeClr val="tx1">
                            <a:lumMod val="75000"/>
                            <a:lumOff val="25000"/>
                          </a:schemeClr>
                        </a:solidFill>
                        <a:effectLst/>
                        <a:latin typeface="Verlag Light" pitchFamily="50" charset="0"/>
                        <a:ea typeface="小塚ゴシック Pro R" pitchFamily="34" charset="-128"/>
                      </a:endParaRPr>
                    </a:p>
                  </a:txBody>
                  <a:tcPr marL="9525" marR="9525" marT="9525" marB="0" anchor="ctr"/>
                </a:tc>
                <a:tc>
                  <a:txBody>
                    <a:bodyPr/>
                    <a:lstStyle/>
                    <a:p>
                      <a:pPr algn="ctr" fontAlgn="ctr"/>
                      <a:r>
                        <a:rPr lang="en-US" altLang="ja-JP" sz="2800" kern="1200" dirty="0" smtClean="0">
                          <a:solidFill>
                            <a:schemeClr val="tx1">
                              <a:lumMod val="65000"/>
                              <a:lumOff val="35000"/>
                            </a:schemeClr>
                          </a:solidFill>
                          <a:effectLst/>
                          <a:latin typeface="Verlag Light" pitchFamily="50" charset="0"/>
                          <a:ea typeface="+mn-ea"/>
                          <a:cs typeface="+mn-cs"/>
                        </a:rPr>
                        <a:t>23,166</a:t>
                      </a:r>
                      <a:endParaRPr lang="en-US" altLang="ja-JP" sz="4000" b="0" i="0" u="none" strike="noStrike" dirty="0">
                        <a:solidFill>
                          <a:schemeClr val="tx1">
                            <a:lumMod val="65000"/>
                            <a:lumOff val="35000"/>
                          </a:schemeClr>
                        </a:solidFill>
                        <a:effectLst/>
                        <a:latin typeface="Verlag Light" pitchFamily="50" charset="0"/>
                        <a:ea typeface="小塚ゴシック Pro R" pitchFamily="34" charset="-128"/>
                      </a:endParaRPr>
                    </a:p>
                  </a:txBody>
                  <a:tcPr marL="9525" marR="9525" marT="9525" marB="0" anchor="ctr"/>
                </a:tc>
                <a:tc>
                  <a:txBody>
                    <a:bodyPr/>
                    <a:lstStyle/>
                    <a:p>
                      <a:pPr algn="ctr" fontAlgn="ctr"/>
                      <a:r>
                        <a:rPr lang="en-US" altLang="ja-JP" sz="2800" b="0" i="0" u="none" strike="noStrike" dirty="0" smtClean="0">
                          <a:solidFill>
                            <a:schemeClr val="tx1">
                              <a:lumMod val="75000"/>
                              <a:lumOff val="25000"/>
                            </a:schemeClr>
                          </a:solidFill>
                          <a:effectLst/>
                          <a:latin typeface="Verlag Light" pitchFamily="50" charset="0"/>
                          <a:ea typeface="小塚ゴシック Pro R" pitchFamily="34" charset="-128"/>
                        </a:rPr>
                        <a:t>125</a:t>
                      </a:r>
                      <a:endParaRPr lang="en-US" altLang="ja-JP" sz="2800" b="0" i="0" u="none" strike="noStrike" dirty="0">
                        <a:solidFill>
                          <a:schemeClr val="tx1">
                            <a:lumMod val="75000"/>
                            <a:lumOff val="25000"/>
                          </a:schemeClr>
                        </a:solidFill>
                        <a:effectLst/>
                        <a:latin typeface="Verlag Light" pitchFamily="50" charset="0"/>
                        <a:ea typeface="小塚ゴシック Pro R" pitchFamily="34" charset="-128"/>
                      </a:endParaRPr>
                    </a:p>
                  </a:txBody>
                  <a:tcPr marL="9525" marR="9525" marT="9525" marB="0" anchor="ctr"/>
                </a:tc>
                <a:tc>
                  <a:txBody>
                    <a:bodyPr/>
                    <a:lstStyle/>
                    <a:p>
                      <a:pPr algn="ctr" fontAlgn="ctr"/>
                      <a:r>
                        <a:rPr lang="en-US" altLang="ja-JP" sz="2800" u="none" strike="noStrike" dirty="0" smtClean="0">
                          <a:solidFill>
                            <a:schemeClr val="tx1">
                              <a:lumMod val="75000"/>
                              <a:lumOff val="25000"/>
                            </a:schemeClr>
                          </a:solidFill>
                          <a:effectLst/>
                          <a:latin typeface="Verlag Light" pitchFamily="50" charset="0"/>
                        </a:rPr>
                        <a:t>13,500</a:t>
                      </a:r>
                      <a:endParaRPr lang="en-US" altLang="ja-JP" sz="2800" b="0" i="0" u="none" strike="noStrike" dirty="0">
                        <a:solidFill>
                          <a:schemeClr val="tx1">
                            <a:lumMod val="75000"/>
                            <a:lumOff val="25000"/>
                          </a:schemeClr>
                        </a:solidFill>
                        <a:effectLst/>
                        <a:latin typeface="Verlag Light" pitchFamily="50" charset="0"/>
                        <a:ea typeface="小塚ゴシック Pro R" pitchFamily="34" charset="-128"/>
                      </a:endParaRPr>
                    </a:p>
                  </a:txBody>
                  <a:tcPr marL="9525" marR="9525" marT="9525" marB="0" anchor="ctr"/>
                </a:tc>
              </a:tr>
            </a:tbl>
          </a:graphicData>
        </a:graphic>
      </p:graphicFrame>
      <p:sp>
        <p:nvSpPr>
          <p:cNvPr id="58" name="テキスト ボックス 57"/>
          <p:cNvSpPr txBox="1"/>
          <p:nvPr/>
        </p:nvSpPr>
        <p:spPr>
          <a:xfrm>
            <a:off x="1835696" y="863728"/>
            <a:ext cx="5521405" cy="830997"/>
          </a:xfrm>
          <a:prstGeom prst="rect">
            <a:avLst/>
          </a:prstGeom>
          <a:noFill/>
        </p:spPr>
        <p:txBody>
          <a:bodyPr wrap="square" rtlCol="0">
            <a:spAutoFit/>
          </a:bodyPr>
          <a:lstStyle/>
          <a:p>
            <a:r>
              <a:rPr lang="ja-JP" altLang="en-US" sz="2400" dirty="0" smtClean="0">
                <a:solidFill>
                  <a:prstClr val="black">
                    <a:lumMod val="65000"/>
                    <a:lumOff val="35000"/>
                  </a:prstClr>
                </a:solidFill>
                <a:latin typeface="小塚ゴシック Pr6N R" pitchFamily="34" charset="-128"/>
                <a:ea typeface="小塚ゴシック Pr6N R" pitchFamily="34" charset="-128"/>
              </a:rPr>
              <a:t>ジェンロック ユーススパン 単品販売</a:t>
            </a:r>
            <a:endParaRPr lang="en-US" altLang="ja-JP" sz="2400" dirty="0" smtClean="0">
              <a:solidFill>
                <a:prstClr val="black">
                  <a:lumMod val="65000"/>
                  <a:lumOff val="35000"/>
                </a:prstClr>
              </a:solidFill>
              <a:latin typeface="小塚ゴシック Pr6N R" pitchFamily="34" charset="-128"/>
              <a:ea typeface="小塚ゴシック Pr6N R" pitchFamily="34" charset="-128"/>
            </a:endParaRPr>
          </a:p>
          <a:p>
            <a:pPr marL="285750" indent="-285750">
              <a:buFont typeface="Arial" panose="020B0604020202020204" pitchFamily="34" charset="0"/>
              <a:buChar char="•"/>
            </a:pPr>
            <a:endParaRPr lang="en-US" altLang="ja-JP" sz="2400" dirty="0" smtClean="0">
              <a:solidFill>
                <a:prstClr val="black"/>
              </a:solidFill>
              <a:latin typeface="小塚ゴシック Pr6N R" pitchFamily="34" charset="-128"/>
              <a:ea typeface="小塚ゴシック Pr6N R" pitchFamily="34" charset="-128"/>
            </a:endParaRPr>
          </a:p>
        </p:txBody>
      </p:sp>
      <p:sp>
        <p:nvSpPr>
          <p:cNvPr id="59" name="円/楕円 58"/>
          <p:cNvSpPr/>
          <p:nvPr/>
        </p:nvSpPr>
        <p:spPr>
          <a:xfrm>
            <a:off x="1475656" y="935868"/>
            <a:ext cx="305612" cy="305612"/>
          </a:xfrm>
          <a:prstGeom prst="ellipse">
            <a:avLst/>
          </a:prstGeom>
          <a:solidFill>
            <a:srgbClr val="9FC43E"/>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 name="正方形/長方形 2"/>
          <p:cNvSpPr/>
          <p:nvPr/>
        </p:nvSpPr>
        <p:spPr>
          <a:xfrm>
            <a:off x="3271218" y="3476496"/>
            <a:ext cx="3049489" cy="461665"/>
          </a:xfrm>
          <a:prstGeom prst="rect">
            <a:avLst/>
          </a:prstGeom>
        </p:spPr>
        <p:txBody>
          <a:bodyPr wrap="none">
            <a:spAutoFit/>
          </a:bodyPr>
          <a:lstStyle/>
          <a:p>
            <a:r>
              <a:rPr lang="en-US" altLang="ja-JP" dirty="0">
                <a:solidFill>
                  <a:schemeClr val="tx1">
                    <a:lumMod val="65000"/>
                    <a:lumOff val="35000"/>
                  </a:schemeClr>
                </a:solidFill>
                <a:latin typeface="Verlag Book" pitchFamily="50" charset="0"/>
                <a:ea typeface="小塚ゴシック Pr6N R" pitchFamily="34" charset="-128"/>
              </a:rPr>
              <a:t>ADP </a:t>
            </a:r>
            <a:r>
              <a:rPr lang="en-US" altLang="ja-JP" dirty="0" smtClean="0">
                <a:solidFill>
                  <a:schemeClr val="tx1">
                    <a:lumMod val="65000"/>
                    <a:lumOff val="35000"/>
                  </a:schemeClr>
                </a:solidFill>
                <a:latin typeface="Verlag Book" pitchFamily="50" charset="0"/>
                <a:ea typeface="小塚ゴシック Pr6N R" pitchFamily="34" charset="-128"/>
              </a:rPr>
              <a:t>  </a:t>
            </a:r>
            <a:r>
              <a:rPr lang="en-US" altLang="ja-JP" sz="2000" dirty="0" smtClean="0">
                <a:solidFill>
                  <a:schemeClr val="tx1">
                    <a:lumMod val="65000"/>
                    <a:lumOff val="35000"/>
                  </a:schemeClr>
                </a:solidFill>
                <a:latin typeface="Verlag Book" pitchFamily="50" charset="0"/>
                <a:ea typeface="小塚ゴシック Pr6N R" pitchFamily="34" charset="-128"/>
              </a:rPr>
              <a:t>5% </a:t>
            </a:r>
            <a:r>
              <a:rPr lang="en-US" altLang="ja-JP" dirty="0" smtClean="0">
                <a:solidFill>
                  <a:schemeClr val="tx1">
                    <a:lumMod val="65000"/>
                    <a:lumOff val="35000"/>
                  </a:schemeClr>
                </a:solidFill>
                <a:latin typeface="小塚ゴシック Pr6N R" pitchFamily="34" charset="-128"/>
                <a:ea typeface="小塚ゴシック Pr6N R" pitchFamily="34" charset="-128"/>
              </a:rPr>
              <a:t>: </a:t>
            </a:r>
            <a:r>
              <a:rPr lang="en-US" altLang="ja-JP" dirty="0" smtClean="0">
                <a:solidFill>
                  <a:schemeClr val="tx1">
                    <a:lumMod val="65000"/>
                    <a:lumOff val="35000"/>
                  </a:schemeClr>
                </a:solidFill>
                <a:latin typeface="+mn-ea"/>
              </a:rPr>
              <a:t>\</a:t>
            </a:r>
            <a:r>
              <a:rPr lang="en-US" altLang="ja-JP" sz="2400" dirty="0">
                <a:solidFill>
                  <a:schemeClr val="tx1">
                    <a:lumMod val="65000"/>
                    <a:lumOff val="35000"/>
                  </a:schemeClr>
                </a:solidFill>
                <a:latin typeface="Verlag Book" pitchFamily="50" charset="0"/>
                <a:ea typeface="小塚ゴシック Pr6N R" pitchFamily="34" charset="-128"/>
              </a:rPr>
              <a:t>15,390</a:t>
            </a:r>
            <a:r>
              <a:rPr lang="ja-JP" altLang="ja-JP" dirty="0">
                <a:solidFill>
                  <a:schemeClr val="tx1">
                    <a:lumMod val="65000"/>
                    <a:lumOff val="35000"/>
                  </a:schemeClr>
                </a:solidFill>
                <a:latin typeface="Verlag Book" pitchFamily="50" charset="0"/>
                <a:ea typeface="小塚ゴシック Pr6N R" pitchFamily="34" charset="-128"/>
              </a:rPr>
              <a:t>（税込）</a:t>
            </a:r>
            <a:endParaRPr lang="ja-JP" altLang="en-US" dirty="0">
              <a:solidFill>
                <a:schemeClr val="tx1">
                  <a:lumMod val="65000"/>
                  <a:lumOff val="35000"/>
                </a:schemeClr>
              </a:solidFill>
              <a:latin typeface="Verlag Book" pitchFamily="50" charset="0"/>
              <a:ea typeface="小塚ゴシック Pr6N R" pitchFamily="34" charset="-128"/>
            </a:endParaRPr>
          </a:p>
        </p:txBody>
      </p:sp>
      <p:sp>
        <p:nvSpPr>
          <p:cNvPr id="4" name="正方形/長方形 3"/>
          <p:cNvSpPr/>
          <p:nvPr/>
        </p:nvSpPr>
        <p:spPr>
          <a:xfrm>
            <a:off x="3275544" y="4011910"/>
            <a:ext cx="3071675" cy="461665"/>
          </a:xfrm>
          <a:prstGeom prst="rect">
            <a:avLst/>
          </a:prstGeom>
        </p:spPr>
        <p:txBody>
          <a:bodyPr wrap="none">
            <a:spAutoFit/>
          </a:bodyPr>
          <a:lstStyle/>
          <a:p>
            <a:r>
              <a:rPr lang="en-US" altLang="ja-JP" dirty="0">
                <a:solidFill>
                  <a:schemeClr val="tx1">
                    <a:lumMod val="65000"/>
                    <a:lumOff val="35000"/>
                  </a:schemeClr>
                </a:solidFill>
                <a:latin typeface="Verlag Book" pitchFamily="50" charset="0"/>
                <a:ea typeface="小塚ゴシック Pr6N R" pitchFamily="34" charset="-128"/>
              </a:rPr>
              <a:t>ADP </a:t>
            </a:r>
            <a:r>
              <a:rPr lang="en-US" altLang="ja-JP" sz="2000" dirty="0">
                <a:solidFill>
                  <a:schemeClr val="tx1">
                    <a:lumMod val="65000"/>
                    <a:lumOff val="35000"/>
                  </a:schemeClr>
                </a:solidFill>
                <a:latin typeface="Verlag Book" pitchFamily="50" charset="0"/>
                <a:ea typeface="小塚ゴシック Pr6N R" pitchFamily="34" charset="-128"/>
              </a:rPr>
              <a:t>10</a:t>
            </a:r>
            <a:r>
              <a:rPr lang="en-US" altLang="ja-JP" sz="2000" dirty="0" smtClean="0">
                <a:solidFill>
                  <a:schemeClr val="tx1">
                    <a:lumMod val="65000"/>
                    <a:lumOff val="35000"/>
                  </a:schemeClr>
                </a:solidFill>
                <a:latin typeface="Verlag Book" pitchFamily="50" charset="0"/>
                <a:ea typeface="小塚ゴシック Pr6N R" pitchFamily="34" charset="-128"/>
              </a:rPr>
              <a:t>% </a:t>
            </a:r>
            <a:r>
              <a:rPr lang="en-US" altLang="ja-JP" dirty="0" smtClean="0">
                <a:solidFill>
                  <a:schemeClr val="tx1">
                    <a:lumMod val="65000"/>
                    <a:lumOff val="35000"/>
                  </a:schemeClr>
                </a:solidFill>
                <a:latin typeface="小塚ゴシック Pr6N R" pitchFamily="34" charset="-128"/>
                <a:ea typeface="小塚ゴシック Pr6N R" pitchFamily="34" charset="-128"/>
              </a:rPr>
              <a:t>: </a:t>
            </a:r>
            <a:r>
              <a:rPr lang="en-US" altLang="ja-JP" dirty="0" smtClean="0">
                <a:solidFill>
                  <a:schemeClr val="tx1">
                    <a:lumMod val="65000"/>
                    <a:lumOff val="35000"/>
                  </a:schemeClr>
                </a:solidFill>
                <a:latin typeface="+mn-ea"/>
              </a:rPr>
              <a:t>\</a:t>
            </a:r>
            <a:r>
              <a:rPr lang="en-US" altLang="ja-JP" sz="2400" dirty="0">
                <a:solidFill>
                  <a:schemeClr val="tx1">
                    <a:lumMod val="65000"/>
                    <a:lumOff val="35000"/>
                  </a:schemeClr>
                </a:solidFill>
                <a:latin typeface="Verlag Book" pitchFamily="50" charset="0"/>
                <a:ea typeface="小塚ゴシック Pr6N R" pitchFamily="34" charset="-128"/>
              </a:rPr>
              <a:t>14,580</a:t>
            </a:r>
            <a:r>
              <a:rPr lang="ja-JP" altLang="ja-JP" dirty="0">
                <a:solidFill>
                  <a:schemeClr val="tx1">
                    <a:lumMod val="65000"/>
                    <a:lumOff val="35000"/>
                  </a:schemeClr>
                </a:solidFill>
                <a:latin typeface="Verlag Book" pitchFamily="50" charset="0"/>
                <a:ea typeface="小塚ゴシック Pr6N R" pitchFamily="34" charset="-128"/>
              </a:rPr>
              <a:t>（税込）</a:t>
            </a:r>
            <a:endParaRPr lang="ja-JP" altLang="en-US" dirty="0">
              <a:solidFill>
                <a:schemeClr val="tx1">
                  <a:lumMod val="65000"/>
                  <a:lumOff val="35000"/>
                </a:schemeClr>
              </a:solidFill>
              <a:latin typeface="Verlag Book" pitchFamily="50" charset="0"/>
              <a:ea typeface="小塚ゴシック Pr6N R" pitchFamily="34" charset="-128"/>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67170" y="3327127"/>
            <a:ext cx="725110" cy="181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mkubota\Pictures\Product\Youthspan\Japan\genLOCリング.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029" y="-67657"/>
            <a:ext cx="639784" cy="22755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mkubota\Pictures\Product\Youthspan\Japan\genLOCリング.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a:off x="461758" y="2921832"/>
            <a:ext cx="639784" cy="2275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kubota\Pictures\Product\adp.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3830" y="3583476"/>
            <a:ext cx="863996" cy="83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kubota\Desktop\genLOC YOUTHSPAN Start Pak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8" y="1895890"/>
            <a:ext cx="8934983" cy="2961642"/>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p:cNvSpPr>
          <p:nvPr/>
        </p:nvSpPr>
        <p:spPr>
          <a:xfrm>
            <a:off x="503927" y="1152658"/>
            <a:ext cx="7920880" cy="576064"/>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solidFill>
                  <a:prstClr val="black">
                    <a:lumMod val="65000"/>
                    <a:lumOff val="35000"/>
                  </a:prstClr>
                </a:solidFill>
                <a:latin typeface="小塚ゴシック Pr6N R" pitchFamily="34" charset="-128"/>
                <a:ea typeface="小塚ゴシック Pr6N R" pitchFamily="34" charset="-128"/>
              </a:rPr>
              <a:t>期間限定：</a:t>
            </a:r>
            <a:r>
              <a:rPr lang="en-US" altLang="ja-JP" sz="3500" dirty="0" smtClean="0">
                <a:solidFill>
                  <a:prstClr val="black">
                    <a:lumMod val="65000"/>
                    <a:lumOff val="35000"/>
                  </a:prstClr>
                </a:solidFill>
                <a:latin typeface="Verlag Light" pitchFamily="50" charset="0"/>
                <a:ea typeface="小塚ゴシック Pr6N R" pitchFamily="34" charset="-128"/>
              </a:rPr>
              <a:t>2016</a:t>
            </a:r>
            <a:r>
              <a:rPr lang="ja-JP" altLang="en-US" sz="2600" dirty="0" smtClean="0">
                <a:solidFill>
                  <a:prstClr val="black">
                    <a:lumMod val="65000"/>
                    <a:lumOff val="35000"/>
                  </a:prstClr>
                </a:solidFill>
                <a:latin typeface="小塚ゴシック Pr6N R" pitchFamily="34" charset="-128"/>
                <a:ea typeface="小塚ゴシック Pr6N R" pitchFamily="34" charset="-128"/>
              </a:rPr>
              <a:t>年</a:t>
            </a:r>
            <a:r>
              <a:rPr lang="en-US" altLang="ja-JP" sz="3500" dirty="0" smtClean="0">
                <a:solidFill>
                  <a:prstClr val="black">
                    <a:lumMod val="65000"/>
                    <a:lumOff val="35000"/>
                  </a:prstClr>
                </a:solidFill>
                <a:latin typeface="Verlag Light" pitchFamily="50" charset="0"/>
                <a:ea typeface="小塚ゴシック Pr6N R" pitchFamily="34" charset="-128"/>
              </a:rPr>
              <a:t>11</a:t>
            </a:r>
            <a:r>
              <a:rPr lang="ja-JP" altLang="en-US" sz="2600" dirty="0" smtClean="0">
                <a:solidFill>
                  <a:prstClr val="black">
                    <a:lumMod val="65000"/>
                    <a:lumOff val="35000"/>
                  </a:prstClr>
                </a:solidFill>
                <a:latin typeface="小塚ゴシック Pr6N R" pitchFamily="34" charset="-128"/>
                <a:ea typeface="小塚ゴシック Pr6N R" pitchFamily="34" charset="-128"/>
              </a:rPr>
              <a:t>月</a:t>
            </a:r>
            <a:r>
              <a:rPr lang="en-US" altLang="ja-JP" sz="3500" dirty="0" smtClean="0">
                <a:solidFill>
                  <a:prstClr val="black">
                    <a:lumMod val="65000"/>
                    <a:lumOff val="35000"/>
                  </a:prstClr>
                </a:solidFill>
                <a:latin typeface="Verlag Light" pitchFamily="50" charset="0"/>
                <a:ea typeface="小塚ゴシック Pr6N R" pitchFamily="34" charset="-128"/>
              </a:rPr>
              <a:t>1</a:t>
            </a:r>
            <a:r>
              <a:rPr lang="ja-JP" altLang="en-US" sz="2600" dirty="0" smtClean="0">
                <a:solidFill>
                  <a:prstClr val="black">
                    <a:lumMod val="65000"/>
                    <a:lumOff val="35000"/>
                  </a:prstClr>
                </a:solidFill>
                <a:latin typeface="小塚ゴシック Pr6N R" pitchFamily="34" charset="-128"/>
                <a:ea typeface="小塚ゴシック Pr6N R" pitchFamily="34" charset="-128"/>
              </a:rPr>
              <a:t>日～</a:t>
            </a:r>
            <a:r>
              <a:rPr lang="en-US" altLang="ja-JP" sz="3500" dirty="0" smtClean="0">
                <a:solidFill>
                  <a:prstClr val="black">
                    <a:lumMod val="65000"/>
                    <a:lumOff val="35000"/>
                  </a:prstClr>
                </a:solidFill>
                <a:latin typeface="Verlag Light" pitchFamily="50" charset="0"/>
                <a:ea typeface="小塚ゴシック Pr6N R" pitchFamily="34" charset="-128"/>
              </a:rPr>
              <a:t>2017</a:t>
            </a:r>
            <a:r>
              <a:rPr lang="ja-JP" altLang="en-US" sz="2600" dirty="0" smtClean="0">
                <a:solidFill>
                  <a:prstClr val="black">
                    <a:lumMod val="65000"/>
                    <a:lumOff val="35000"/>
                  </a:prstClr>
                </a:solidFill>
                <a:latin typeface="小塚ゴシック Pr6N R" pitchFamily="34" charset="-128"/>
                <a:ea typeface="小塚ゴシック Pr6N R" pitchFamily="34" charset="-128"/>
              </a:rPr>
              <a:t>年</a:t>
            </a:r>
            <a:r>
              <a:rPr lang="en-US" altLang="ja-JP" sz="3500" dirty="0" smtClean="0">
                <a:solidFill>
                  <a:prstClr val="black">
                    <a:lumMod val="65000"/>
                    <a:lumOff val="35000"/>
                  </a:prstClr>
                </a:solidFill>
                <a:latin typeface="Verlag Light" pitchFamily="50" charset="0"/>
                <a:ea typeface="小塚ゴシック Pr6N R" pitchFamily="34" charset="-128"/>
              </a:rPr>
              <a:t>5</a:t>
            </a:r>
            <a:r>
              <a:rPr lang="ja-JP" altLang="en-US" sz="2600" dirty="0" smtClean="0">
                <a:solidFill>
                  <a:prstClr val="black">
                    <a:lumMod val="65000"/>
                    <a:lumOff val="35000"/>
                  </a:prstClr>
                </a:solidFill>
                <a:latin typeface="小塚ゴシック Pr6N R" pitchFamily="34" charset="-128"/>
                <a:ea typeface="小塚ゴシック Pr6N R" pitchFamily="34" charset="-128"/>
              </a:rPr>
              <a:t>月終了（予定） </a:t>
            </a:r>
            <a:r>
              <a:rPr lang="ja-JP" altLang="en-US" sz="3500" dirty="0" smtClean="0">
                <a:solidFill>
                  <a:prstClr val="black">
                    <a:lumMod val="65000"/>
                    <a:lumOff val="35000"/>
                  </a:prstClr>
                </a:solidFill>
                <a:latin typeface="Verlag Light" pitchFamily="50" charset="0"/>
                <a:ea typeface="小塚ゴシック Pr6N R" pitchFamily="34" charset="-128"/>
              </a:rPr>
              <a:t> </a:t>
            </a:r>
            <a:r>
              <a:rPr lang="ja-JP" altLang="en-US" sz="2800" dirty="0" smtClean="0">
                <a:solidFill>
                  <a:prstClr val="black">
                    <a:lumMod val="65000"/>
                    <a:lumOff val="35000"/>
                  </a:prstClr>
                </a:solidFill>
                <a:latin typeface="小塚ゴシック Pr6N R" pitchFamily="34" charset="-128"/>
                <a:ea typeface="小塚ゴシック Pr6N R" pitchFamily="34" charset="-128"/>
              </a:rPr>
              <a:t>　</a:t>
            </a:r>
            <a:endParaRPr lang="ja-JP" altLang="en-US" sz="2800" dirty="0">
              <a:solidFill>
                <a:prstClr val="black">
                  <a:lumMod val="65000"/>
                  <a:lumOff val="35000"/>
                </a:prstClr>
              </a:solidFill>
              <a:latin typeface="小塚ゴシック Pr6N R" pitchFamily="34" charset="-128"/>
              <a:ea typeface="小塚ゴシック Pr6N R" pitchFamily="34" charset="-128"/>
            </a:endParaRPr>
          </a:p>
        </p:txBody>
      </p:sp>
      <p:pic>
        <p:nvPicPr>
          <p:cNvPr id="17410" name="Picture 2" descr="C:\Users\mkubota\Pictures\Product\カタログインサート\reDESIGN90ロゴ.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0802" y="463201"/>
            <a:ext cx="2588622" cy="31063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mkubota\Pictures\Product\カタログインサート\ユースフルヘルスコース.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19873" y="320430"/>
            <a:ext cx="5167486" cy="5961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mkubota\Pictures\Product\カタログインサート\reDESIGN90_スタート.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211960" y="2657406"/>
            <a:ext cx="4969242" cy="280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503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kubota\Pictures\Product\カタログインサート\reDESIGN90ロゴ.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0802" y="278124"/>
            <a:ext cx="2588622" cy="310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kubota\Pictures\Product\カタログインサート\ユースフルヘルスコース.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19873" y="135353"/>
            <a:ext cx="5167486" cy="596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kubota\Desktop\genLOC YOUTHSPAN ADP Paka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619672" y="894689"/>
            <a:ext cx="6083606" cy="413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4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8678" y="739378"/>
            <a:ext cx="8406534" cy="830997"/>
          </a:xfrm>
          <a:prstGeom prst="rect">
            <a:avLst/>
          </a:prstGeom>
          <a:noFill/>
        </p:spPr>
        <p:txBody>
          <a:bodyPr wrap="square" rtlCol="0">
            <a:spAutoFit/>
          </a:bodyPr>
          <a:lstStyle/>
          <a:p>
            <a:pPr defTabSz="457200"/>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sym typeface="Verlag Book"/>
              </a:rPr>
              <a:t>人の</a:t>
            </a:r>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sym typeface="Verlag Book"/>
              </a:rPr>
              <a:t>身体が生まれながらにしてもつ奇跡。</a:t>
            </a:r>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sym typeface="Verlag Book"/>
            </a:endParaRPr>
          </a:p>
          <a:p>
            <a:pPr defTabSz="457200"/>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sym typeface="Verlag Book"/>
              </a:rPr>
              <a:t>それは</a:t>
            </a:r>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sym typeface="Verlag Book"/>
              </a:rPr>
              <a:t>、変化し続け、</a:t>
            </a:r>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sym typeface="Verlag Book"/>
              </a:rPr>
              <a:t>回復する力。</a:t>
            </a:r>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sym typeface="Verlag Book"/>
            </a:endParaRPr>
          </a:p>
        </p:txBody>
      </p:sp>
    </p:spTree>
    <p:extLst>
      <p:ext uri="{BB962C8B-B14F-4D97-AF65-F5344CB8AC3E}">
        <p14:creationId xmlns:p14="http://schemas.microsoft.com/office/powerpoint/2010/main" val="74246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 y="-314325"/>
            <a:ext cx="9144006" cy="548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38386" y="4011910"/>
            <a:ext cx="8748464" cy="936104"/>
          </a:xfrm>
        </p:spPr>
        <p:txBody>
          <a:bodyPr>
            <a:noAutofit/>
          </a:bodyPr>
          <a:lstStyle/>
          <a:p>
            <a:pPr algn="l"/>
            <a:r>
              <a:rPr lang="ja-JP" altLang="en-US" sz="2000" smtClean="0">
                <a:solidFill>
                  <a:schemeClr val="bg1"/>
                </a:solidFill>
                <a:latin typeface="Verlag Light" pitchFamily="50" charset="0"/>
                <a:ea typeface="小塚ゴシック Pr6N R" pitchFamily="34" charset="-128"/>
                <a:cs typeface="Arial"/>
                <a:sym typeface="Verlag Book"/>
              </a:rPr>
              <a:t>「ジェンロック </a:t>
            </a:r>
            <a:r>
              <a:rPr lang="ja-JP" altLang="en-US" sz="2000" dirty="0" smtClean="0">
                <a:solidFill>
                  <a:schemeClr val="bg1"/>
                </a:solidFill>
                <a:latin typeface="Verlag Light" pitchFamily="50" charset="0"/>
                <a:ea typeface="小塚ゴシック Pr6N R" pitchFamily="34" charset="-128"/>
                <a:cs typeface="Arial"/>
                <a:sym typeface="Verlag Book"/>
              </a:rPr>
              <a:t>ユーススパン」</a:t>
            </a:r>
            <a:r>
              <a:rPr lang="ja-JP" altLang="en-US" sz="2000" dirty="0">
                <a:solidFill>
                  <a:schemeClr val="bg1"/>
                </a:solidFill>
                <a:latin typeface="Verlag Light" pitchFamily="50" charset="0"/>
                <a:ea typeface="小塚ゴシック Pr6N R" pitchFamily="34" charset="-128"/>
                <a:cs typeface="Arial"/>
                <a:sym typeface="Verlag Book"/>
              </a:rPr>
              <a:t>は活動的で健康的、そしてアクティブに人生を楽しむことができる</a:t>
            </a:r>
            <a:r>
              <a:rPr lang="ja-JP" altLang="en-US" sz="2000" dirty="0" smtClean="0">
                <a:solidFill>
                  <a:schemeClr val="bg1"/>
                </a:solidFill>
                <a:latin typeface="Verlag Light" pitchFamily="50" charset="0"/>
                <a:ea typeface="小塚ゴシック Pr6N R" pitchFamily="34" charset="-128"/>
                <a:cs typeface="Arial"/>
                <a:sym typeface="Verlag Book"/>
              </a:rPr>
              <a:t>期間「ユーススパン」を維持します。</a:t>
            </a:r>
            <a:endParaRPr lang="en-US" altLang="ja-JP" sz="2000" dirty="0" smtClean="0">
              <a:solidFill>
                <a:schemeClr val="bg1"/>
              </a:solidFill>
              <a:latin typeface="Verlag Light" pitchFamily="50" charset="0"/>
              <a:ea typeface="小塚ゴシック Pr6N R" pitchFamily="34" charset="-128"/>
              <a:cs typeface="Arial"/>
              <a:sym typeface="Verlag Book"/>
            </a:endParaRPr>
          </a:p>
        </p:txBody>
      </p:sp>
      <p:pic>
        <p:nvPicPr>
          <p:cNvPr id="1026" name="Picture 2" descr="C:\Users\mkubota\Pictures\Product\Youthspan\yspan log.png"/>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6804248" y="1491630"/>
            <a:ext cx="1944216" cy="72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2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9257" y="1"/>
            <a:ext cx="932325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8765" y="1419622"/>
            <a:ext cx="9180052" cy="1692771"/>
          </a:xfrm>
          <a:prstGeom prst="rect">
            <a:avLst/>
          </a:prstGeom>
          <a:noFill/>
        </p:spPr>
        <p:txBody>
          <a:bodyPr wrap="square" rtlCol="0">
            <a:spAutoFit/>
          </a:bodyPr>
          <a:lstStyle/>
          <a:p>
            <a:pPr algn="r" defTabSz="457200"/>
            <a:r>
              <a:rPr kumimoji="0" lang="ja-JP" altLang="en-US" sz="2800" dirty="0">
                <a:solidFill>
                  <a:schemeClr val="tx1">
                    <a:lumMod val="65000"/>
                    <a:lumOff val="35000"/>
                  </a:schemeClr>
                </a:solidFill>
                <a:latin typeface="小塚ゴシック Pr6N R" pitchFamily="34" charset="-128"/>
                <a:ea typeface="小塚ゴシック Pr6N R" pitchFamily="34" charset="-128"/>
                <a:cs typeface="Verlag Book"/>
              </a:rPr>
              <a:t>私たちには若々しく生きる力が</a:t>
            </a:r>
            <a:endParaRPr kumimoji="0" lang="en-US" altLang="ja-JP" sz="2800" dirty="0">
              <a:solidFill>
                <a:schemeClr val="tx1">
                  <a:lumMod val="65000"/>
                  <a:lumOff val="35000"/>
                </a:schemeClr>
              </a:solidFill>
              <a:latin typeface="小塚ゴシック Pr6N R" pitchFamily="34" charset="-128"/>
              <a:ea typeface="小塚ゴシック Pr6N R" pitchFamily="34" charset="-128"/>
              <a:cs typeface="Verlag Book"/>
            </a:endParaRPr>
          </a:p>
          <a:p>
            <a:pPr algn="r" defTabSz="457200"/>
            <a:r>
              <a:rPr kumimoji="0" lang="ja-JP" altLang="en-US" sz="2800" dirty="0" smtClean="0">
                <a:solidFill>
                  <a:schemeClr val="tx1">
                    <a:lumMod val="65000"/>
                    <a:lumOff val="35000"/>
                  </a:schemeClr>
                </a:solidFill>
                <a:latin typeface="小塚ゴシック Pr6N R" pitchFamily="34" charset="-128"/>
                <a:ea typeface="小塚ゴシック Pr6N R" pitchFamily="34" charset="-128"/>
                <a:cs typeface="Verlag Book"/>
              </a:rPr>
              <a:t>  備わって</a:t>
            </a:r>
            <a:r>
              <a:rPr kumimoji="0" lang="ja-JP" altLang="en-US" sz="2800" dirty="0">
                <a:solidFill>
                  <a:schemeClr val="tx1">
                    <a:lumMod val="65000"/>
                    <a:lumOff val="35000"/>
                  </a:schemeClr>
                </a:solidFill>
                <a:latin typeface="小塚ゴシック Pr6N R" pitchFamily="34" charset="-128"/>
                <a:ea typeface="小塚ゴシック Pr6N R" pitchFamily="34" charset="-128"/>
                <a:cs typeface="Verlag Book"/>
              </a:rPr>
              <a:t>いる</a:t>
            </a:r>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rPr>
              <a:t>。</a:t>
            </a:r>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endParaRPr>
          </a:p>
          <a:p>
            <a:pPr algn="r" defTabSz="457200"/>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endParaRPr>
          </a:p>
          <a:p>
            <a:pPr algn="r" defTabSz="457200"/>
            <a:r>
              <a:rPr kumimoji="0" lang="en-US" altLang="ja-JP" sz="2400" dirty="0" smtClean="0">
                <a:solidFill>
                  <a:schemeClr val="tx1">
                    <a:lumMod val="65000"/>
                    <a:lumOff val="35000"/>
                  </a:schemeClr>
                </a:solidFill>
                <a:latin typeface="小塚ゴシック Pr6N R" pitchFamily="34" charset="-128"/>
                <a:ea typeface="小塚ゴシック Pr6N R" pitchFamily="34" charset="-128"/>
                <a:cs typeface="Verlag Book"/>
              </a:rPr>
              <a:t> </a:t>
            </a:r>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endParaRPr>
          </a:p>
        </p:txBody>
      </p:sp>
    </p:spTree>
    <p:extLst>
      <p:ext uri="{BB962C8B-B14F-4D97-AF65-F5344CB8AC3E}">
        <p14:creationId xmlns:p14="http://schemas.microsoft.com/office/powerpoint/2010/main" val="205398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818" y="0"/>
            <a:ext cx="918123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843558"/>
            <a:ext cx="9180052" cy="2677656"/>
          </a:xfrm>
          <a:prstGeom prst="rect">
            <a:avLst/>
          </a:prstGeom>
          <a:noFill/>
        </p:spPr>
        <p:txBody>
          <a:bodyPr wrap="square" rtlCol="0">
            <a:spAutoFit/>
          </a:bodyPr>
          <a:lstStyle/>
          <a:p>
            <a:pPr defTabSz="457200"/>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しかし、</a:t>
            </a:r>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rPr>
              <a:t>歳</a:t>
            </a:r>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を重ねるにつれ、</a:t>
            </a:r>
            <a:endParaRPr kumimoji="0" lang="en-US" altLang="ja-JP" sz="2400" dirty="0" smtClean="0">
              <a:solidFill>
                <a:schemeClr val="tx1">
                  <a:lumMod val="65000"/>
                  <a:lumOff val="35000"/>
                </a:schemeClr>
              </a:solidFill>
              <a:latin typeface="小塚ゴシック Pr6N R" pitchFamily="34" charset="-128"/>
              <a:ea typeface="小塚ゴシック Pr6N R" pitchFamily="34" charset="-128"/>
              <a:cs typeface="Verlag Book"/>
            </a:endParaRPr>
          </a:p>
          <a:p>
            <a:pPr defTabSz="457200"/>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内と外から</a:t>
            </a:r>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rPr>
              <a:t>さまざま</a:t>
            </a:r>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な刺激を受け続け、</a:t>
            </a:r>
            <a:endParaRPr kumimoji="0" lang="en-US" altLang="ja-JP" sz="2400" dirty="0" smtClean="0">
              <a:solidFill>
                <a:schemeClr val="tx1">
                  <a:lumMod val="65000"/>
                  <a:lumOff val="35000"/>
                </a:schemeClr>
              </a:solidFill>
              <a:latin typeface="小塚ゴシック Pr6N R" pitchFamily="34" charset="-128"/>
              <a:ea typeface="小塚ゴシック Pr6N R" pitchFamily="34" charset="-128"/>
              <a:cs typeface="Verlag Book"/>
            </a:endParaRPr>
          </a:p>
          <a:p>
            <a:pPr defTabSz="457200"/>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本来備わっている、</a:t>
            </a:r>
            <a:endParaRPr kumimoji="0" lang="en-US" altLang="ja-JP" sz="2400" dirty="0" smtClean="0">
              <a:solidFill>
                <a:schemeClr val="tx1">
                  <a:lumMod val="65000"/>
                  <a:lumOff val="35000"/>
                </a:schemeClr>
              </a:solidFill>
              <a:latin typeface="小塚ゴシック Pr6N R" pitchFamily="34" charset="-128"/>
              <a:ea typeface="小塚ゴシック Pr6N R" pitchFamily="34" charset="-128"/>
              <a:cs typeface="Verlag Book"/>
            </a:endParaRPr>
          </a:p>
          <a:p>
            <a:pPr defTabSz="457200"/>
            <a:r>
              <a:rPr kumimoji="0" lang="ja-JP" altLang="en-US" sz="2400" dirty="0">
                <a:solidFill>
                  <a:schemeClr val="tx1">
                    <a:lumMod val="65000"/>
                    <a:lumOff val="35000"/>
                  </a:schemeClr>
                </a:solidFill>
                <a:latin typeface="小塚ゴシック Pr6N R" pitchFamily="34" charset="-128"/>
                <a:ea typeface="小塚ゴシック Pr6N R" pitchFamily="34" charset="-128"/>
                <a:cs typeface="Verlag Book"/>
              </a:rPr>
              <a:t>若々しさ</a:t>
            </a:r>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を保つための力が</a:t>
            </a:r>
            <a:endParaRPr kumimoji="0" lang="en-US" altLang="ja-JP" sz="2400" dirty="0" smtClean="0">
              <a:solidFill>
                <a:schemeClr val="tx1">
                  <a:lumMod val="65000"/>
                  <a:lumOff val="35000"/>
                </a:schemeClr>
              </a:solidFill>
              <a:latin typeface="小塚ゴシック Pr6N R" pitchFamily="34" charset="-128"/>
              <a:ea typeface="小塚ゴシック Pr6N R" pitchFamily="34" charset="-128"/>
              <a:cs typeface="Verlag Book"/>
            </a:endParaRPr>
          </a:p>
          <a:p>
            <a:pPr defTabSz="457200"/>
            <a:r>
              <a:rPr kumimoji="0" lang="ja-JP" altLang="en-US" sz="2400" dirty="0" smtClean="0">
                <a:solidFill>
                  <a:schemeClr val="tx1">
                    <a:lumMod val="65000"/>
                    <a:lumOff val="35000"/>
                  </a:schemeClr>
                </a:solidFill>
                <a:latin typeface="小塚ゴシック Pr6N R" pitchFamily="34" charset="-128"/>
                <a:ea typeface="小塚ゴシック Pr6N R" pitchFamily="34" charset="-128"/>
                <a:cs typeface="Verlag Book"/>
              </a:rPr>
              <a:t>衰えてくるのです。</a:t>
            </a:r>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endParaRPr>
          </a:p>
          <a:p>
            <a:pPr defTabSz="457200"/>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endParaRPr>
          </a:p>
          <a:p>
            <a:pPr defTabSz="457200"/>
            <a:r>
              <a:rPr kumimoji="0" lang="en-US" altLang="ja-JP" sz="2400" dirty="0" smtClean="0">
                <a:solidFill>
                  <a:schemeClr val="tx1">
                    <a:lumMod val="65000"/>
                    <a:lumOff val="35000"/>
                  </a:schemeClr>
                </a:solidFill>
                <a:latin typeface="小塚ゴシック Pr6N R" pitchFamily="34" charset="-128"/>
                <a:ea typeface="小塚ゴシック Pr6N R" pitchFamily="34" charset="-128"/>
                <a:cs typeface="Verlag Book"/>
              </a:rPr>
              <a:t> </a:t>
            </a:r>
            <a:endParaRPr kumimoji="0" lang="en-US" altLang="ja-JP" sz="2400" dirty="0">
              <a:solidFill>
                <a:schemeClr val="tx1">
                  <a:lumMod val="65000"/>
                  <a:lumOff val="35000"/>
                </a:schemeClr>
              </a:solidFill>
              <a:latin typeface="小塚ゴシック Pr6N R" pitchFamily="34" charset="-128"/>
              <a:ea typeface="小塚ゴシック Pr6N R" pitchFamily="34" charset="-128"/>
              <a:cs typeface="Verlag Book"/>
            </a:endParaRPr>
          </a:p>
        </p:txBody>
      </p:sp>
    </p:spTree>
    <p:extLst>
      <p:ext uri="{BB962C8B-B14F-4D97-AF65-F5344CB8AC3E}">
        <p14:creationId xmlns:p14="http://schemas.microsoft.com/office/powerpoint/2010/main" val="171260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09"/>
            <a:ext cx="9144000" cy="5151356"/>
          </a:xfrm>
          <a:prstGeom prst="rect">
            <a:avLst/>
          </a:prstGeom>
          <a:ln w="12700">
            <a:miter lim="400000"/>
          </a:ln>
        </p:spPr>
      </p:pic>
      <p:sp>
        <p:nvSpPr>
          <p:cNvPr id="4" name="Shape 263"/>
          <p:cNvSpPr/>
          <p:nvPr/>
        </p:nvSpPr>
        <p:spPr>
          <a:xfrm>
            <a:off x="-316531" y="147295"/>
            <a:ext cx="9650934" cy="602663"/>
          </a:xfrm>
          <a:prstGeom prst="rect">
            <a:avLst/>
          </a:prstGeom>
          <a:ln w="12700">
            <a:miter lim="400000"/>
          </a:ln>
          <a:effectLst>
            <a:outerShdw blurRad="152400" dist="49528" dir="5400000" rotWithShape="0">
              <a:srgbClr val="000000">
                <a:alpha val="35000"/>
              </a:srgbClr>
            </a:outerShdw>
          </a:effectLst>
          <a:extLst>
            <a:ext uri="{C572A759-6A51-4108-AA02-DFA0A04FC94B}">
              <ma14:wrappingTextBoxFlag xmlns="" xmlns:ma14="http://schemas.microsoft.com/office/mac/drawingml/2011/main" val="1"/>
            </a:ext>
          </a:extLst>
        </p:spPr>
        <p:txBody>
          <a:bodyPr lIns="65023" tIns="65023" rIns="65023" bIns="65023">
            <a:spAutoFit/>
          </a:bodyPr>
          <a:lstStyle>
            <a:lvl1pPr algn="ctr" defTabSz="1300480">
              <a:lnSpc>
                <a:spcPct val="120000"/>
              </a:lnSpc>
              <a:spcBef>
                <a:spcPts val="1200"/>
              </a:spcBef>
              <a:defRPr sz="5000" b="1">
                <a:solidFill>
                  <a:srgbClr val="FFFFFF"/>
                </a:solidFill>
                <a:latin typeface="+mj-lt"/>
                <a:ea typeface="+mj-ea"/>
                <a:cs typeface="+mj-cs"/>
                <a:sym typeface="Helvetica"/>
              </a:defRPr>
            </a:lvl1pPr>
          </a:lstStyle>
          <a:p>
            <a:r>
              <a:rPr lang="ja-JP" altLang="en-US" sz="2800" b="0" dirty="0" smtClean="0">
                <a:latin typeface="小塚ゴシック Pr6N R" pitchFamily="34" charset="-128"/>
                <a:ea typeface="小塚ゴシック Pr6N R" pitchFamily="34" charset="-128"/>
              </a:rPr>
              <a:t>ライフスタイルにおける外的・内的要因</a:t>
            </a:r>
            <a:endParaRPr sz="2800" b="0" dirty="0">
              <a:latin typeface="小塚ゴシック Pr6N R" pitchFamily="34" charset="-128"/>
              <a:ea typeface="小塚ゴシック Pr6N R" pitchFamily="34" charset="-128"/>
            </a:endParaRPr>
          </a:p>
        </p:txBody>
      </p:sp>
      <p:grpSp>
        <p:nvGrpSpPr>
          <p:cNvPr id="2" name="グループ化 1"/>
          <p:cNvGrpSpPr/>
          <p:nvPr/>
        </p:nvGrpSpPr>
        <p:grpSpPr>
          <a:xfrm>
            <a:off x="149816" y="737116"/>
            <a:ext cx="8895913" cy="4268100"/>
            <a:chOff x="228646" y="815946"/>
            <a:chExt cx="8895913" cy="4268100"/>
          </a:xfrm>
        </p:grpSpPr>
        <p:sp>
          <p:nvSpPr>
            <p:cNvPr id="8" name="Shape 264"/>
            <p:cNvSpPr/>
            <p:nvPr/>
          </p:nvSpPr>
          <p:spPr>
            <a:xfrm>
              <a:off x="298818" y="2979088"/>
              <a:ext cx="1405579" cy="1434412"/>
            </a:xfrm>
            <a:prstGeom prst="ellipse">
              <a:avLst/>
            </a:prstGeom>
            <a:solidFill>
              <a:schemeClr val="bg1">
                <a:lumMod val="95000"/>
                <a:alpha val="77555"/>
              </a:scheme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9" name="Shape 264"/>
            <p:cNvSpPr/>
            <p:nvPr/>
          </p:nvSpPr>
          <p:spPr>
            <a:xfrm>
              <a:off x="1593393" y="3347558"/>
              <a:ext cx="1700406" cy="1670218"/>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12" name="Shape 264"/>
            <p:cNvSpPr/>
            <p:nvPr/>
          </p:nvSpPr>
          <p:spPr>
            <a:xfrm>
              <a:off x="7707863" y="3742954"/>
              <a:ext cx="1297607" cy="1341092"/>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13" name="Shape 264"/>
            <p:cNvSpPr/>
            <p:nvPr/>
          </p:nvSpPr>
          <p:spPr>
            <a:xfrm>
              <a:off x="7484957" y="2909202"/>
              <a:ext cx="868778" cy="845791"/>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14" name="Shape 264"/>
            <p:cNvSpPr/>
            <p:nvPr/>
          </p:nvSpPr>
          <p:spPr>
            <a:xfrm>
              <a:off x="7092280" y="884675"/>
              <a:ext cx="1656184" cy="1669664"/>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15" name="テキスト ボックス 14"/>
            <p:cNvSpPr txBox="1"/>
            <p:nvPr/>
          </p:nvSpPr>
          <p:spPr>
            <a:xfrm>
              <a:off x="7214515" y="1396341"/>
              <a:ext cx="1451155" cy="646331"/>
            </a:xfrm>
            <a:prstGeom prst="rect">
              <a:avLst/>
            </a:prstGeom>
            <a:noFill/>
          </p:spPr>
          <p:txBody>
            <a:bodyPr wrap="square" rtlCol="0">
              <a:spAutoFit/>
            </a:bodyPr>
            <a:lstStyle/>
            <a:p>
              <a:pPr algn="ctr"/>
              <a:r>
                <a:rPr kumimoji="1" lang="ja-JP" altLang="en-US" dirty="0" smtClean="0">
                  <a:solidFill>
                    <a:schemeClr val="tx1">
                      <a:lumMod val="65000"/>
                      <a:lumOff val="35000"/>
                    </a:schemeClr>
                  </a:solidFill>
                  <a:latin typeface="小塚ゴシック Pr6N R" pitchFamily="34" charset="-128"/>
                  <a:ea typeface="小塚ゴシック Pr6N R" pitchFamily="34" charset="-128"/>
                </a:rPr>
                <a:t>デジタル</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a:p>
              <a:pPr algn="ctr"/>
              <a:r>
                <a:rPr kumimoji="1" lang="ja-JP" altLang="en-US" dirty="0" smtClean="0">
                  <a:solidFill>
                    <a:schemeClr val="tx1">
                      <a:lumMod val="65000"/>
                      <a:lumOff val="35000"/>
                    </a:schemeClr>
                  </a:solidFill>
                  <a:latin typeface="小塚ゴシック Pr6N R" pitchFamily="34" charset="-128"/>
                  <a:ea typeface="小塚ゴシック Pr6N R" pitchFamily="34" charset="-128"/>
                </a:rPr>
                <a:t>スクリ－ン</a:t>
              </a:r>
              <a:endParaRPr kumimoji="1" lang="ja-JP" altLang="en-US" dirty="0">
                <a:solidFill>
                  <a:schemeClr val="tx1">
                    <a:lumMod val="65000"/>
                    <a:lumOff val="35000"/>
                  </a:schemeClr>
                </a:solidFill>
                <a:latin typeface="小塚ゴシック Pr6N R" pitchFamily="34" charset="-128"/>
                <a:ea typeface="小塚ゴシック Pr6N R" pitchFamily="34" charset="-128"/>
              </a:endParaRPr>
            </a:p>
          </p:txBody>
        </p:sp>
        <p:sp>
          <p:nvSpPr>
            <p:cNvPr id="17" name="テキスト ボックス 16"/>
            <p:cNvSpPr txBox="1"/>
            <p:nvPr/>
          </p:nvSpPr>
          <p:spPr>
            <a:xfrm>
              <a:off x="7164288" y="3155164"/>
              <a:ext cx="1541649" cy="369332"/>
            </a:xfrm>
            <a:prstGeom prst="rect">
              <a:avLst/>
            </a:prstGeom>
            <a:noFill/>
          </p:spPr>
          <p:txBody>
            <a:bodyPr wrap="square" rtlCol="0">
              <a:spAutoFit/>
            </a:bodyPr>
            <a:lstStyle/>
            <a:p>
              <a:pPr algn="ctr"/>
              <a:r>
                <a:rPr kumimoji="1" lang="ja-JP" altLang="en-US" dirty="0" smtClean="0">
                  <a:solidFill>
                    <a:schemeClr val="tx1">
                      <a:lumMod val="65000"/>
                      <a:lumOff val="35000"/>
                    </a:schemeClr>
                  </a:solidFill>
                  <a:latin typeface="小塚ゴシック Pr6N R" pitchFamily="34" charset="-128"/>
                  <a:ea typeface="小塚ゴシック Pr6N R" pitchFamily="34" charset="-128"/>
                </a:rPr>
                <a:t>騒音</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18" name="テキスト ボックス 17"/>
            <p:cNvSpPr txBox="1"/>
            <p:nvPr/>
          </p:nvSpPr>
          <p:spPr>
            <a:xfrm>
              <a:off x="7582910" y="4182667"/>
              <a:ext cx="1541649" cy="461665"/>
            </a:xfrm>
            <a:prstGeom prst="rect">
              <a:avLst/>
            </a:prstGeom>
            <a:noFill/>
          </p:spPr>
          <p:txBody>
            <a:bodyPr wrap="square" rtlCol="0">
              <a:spAutoFit/>
            </a:bodyPr>
            <a:lstStyle/>
            <a:p>
              <a:pPr algn="ctr"/>
              <a:r>
                <a:rPr lang="ja-JP" altLang="en-US" sz="2400" dirty="0">
                  <a:solidFill>
                    <a:schemeClr val="tx1">
                      <a:lumMod val="65000"/>
                      <a:lumOff val="35000"/>
                    </a:schemeClr>
                  </a:solidFill>
                  <a:latin typeface="小塚ゴシック Pr6N R" pitchFamily="34" charset="-128"/>
                  <a:ea typeface="小塚ゴシック Pr6N R" pitchFamily="34" charset="-128"/>
                </a:rPr>
                <a:t>怪我</a:t>
              </a:r>
              <a:endParaRPr kumimoji="1" lang="en-US" altLang="ja-JP" sz="24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21" name="Shape 264"/>
            <p:cNvSpPr/>
            <p:nvPr/>
          </p:nvSpPr>
          <p:spPr>
            <a:xfrm>
              <a:off x="5428542" y="2850453"/>
              <a:ext cx="1297607" cy="1341092"/>
            </a:xfrm>
            <a:prstGeom prst="ellipse">
              <a:avLst/>
            </a:prstGeom>
            <a:solidFill>
              <a:schemeClr val="bg1">
                <a:lumMod val="95000"/>
                <a:alpha val="77555"/>
              </a:scheme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22" name="テキスト ボックス 21"/>
            <p:cNvSpPr txBox="1"/>
            <p:nvPr/>
          </p:nvSpPr>
          <p:spPr>
            <a:xfrm>
              <a:off x="5303589" y="3290166"/>
              <a:ext cx="1541649" cy="400110"/>
            </a:xfrm>
            <a:prstGeom prst="rect">
              <a:avLst/>
            </a:prstGeom>
            <a:noFill/>
          </p:spPr>
          <p:txBody>
            <a:bodyPr wrap="square" rtlCol="0">
              <a:spAutoFit/>
            </a:bodyPr>
            <a:lstStyle/>
            <a:p>
              <a:pPr algn="ctr"/>
              <a:r>
                <a:rPr lang="ja-JP" altLang="en-US" sz="2000" dirty="0">
                  <a:solidFill>
                    <a:schemeClr val="tx1">
                      <a:lumMod val="65000"/>
                      <a:lumOff val="35000"/>
                    </a:schemeClr>
                  </a:solidFill>
                  <a:latin typeface="小塚ゴシック Pr6N R" pitchFamily="34" charset="-128"/>
                  <a:ea typeface="小塚ゴシック Pr6N R" pitchFamily="34" charset="-128"/>
                </a:rPr>
                <a:t>排気</a:t>
              </a:r>
              <a:r>
                <a:rPr kumimoji="1" lang="ja-JP" altLang="en-US" sz="2000" dirty="0" smtClean="0">
                  <a:solidFill>
                    <a:schemeClr val="tx1">
                      <a:lumMod val="65000"/>
                      <a:lumOff val="35000"/>
                    </a:schemeClr>
                  </a:solidFill>
                  <a:latin typeface="小塚ゴシック Pr6N R" pitchFamily="34" charset="-128"/>
                  <a:ea typeface="小塚ゴシック Pr6N R" pitchFamily="34" charset="-128"/>
                </a:rPr>
                <a:t>ガス</a:t>
              </a:r>
              <a:endParaRPr kumimoji="1" lang="en-US" altLang="ja-JP" sz="20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19" name="Shape 264"/>
            <p:cNvSpPr/>
            <p:nvPr/>
          </p:nvSpPr>
          <p:spPr>
            <a:xfrm>
              <a:off x="6400218" y="3426403"/>
              <a:ext cx="1297607" cy="1341092"/>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20" name="テキスト ボックス 19"/>
            <p:cNvSpPr txBox="1"/>
            <p:nvPr/>
          </p:nvSpPr>
          <p:spPr>
            <a:xfrm>
              <a:off x="6275265" y="3866116"/>
              <a:ext cx="1541649" cy="400110"/>
            </a:xfrm>
            <a:prstGeom prst="rect">
              <a:avLst/>
            </a:prstGeom>
            <a:noFill/>
          </p:spPr>
          <p:txBody>
            <a:bodyPr wrap="square" rtlCol="0">
              <a:spAutoFit/>
            </a:bodyPr>
            <a:lstStyle/>
            <a:p>
              <a:pPr algn="ctr"/>
              <a:r>
                <a:rPr lang="ja-JP" altLang="en-US" sz="2000" dirty="0" smtClean="0">
                  <a:solidFill>
                    <a:schemeClr val="tx1">
                      <a:lumMod val="65000"/>
                      <a:lumOff val="35000"/>
                    </a:schemeClr>
                  </a:solidFill>
                  <a:latin typeface="小塚ゴシック Pr6N R" pitchFamily="34" charset="-128"/>
                  <a:ea typeface="小塚ゴシック Pr6N R" pitchFamily="34" charset="-128"/>
                </a:rPr>
                <a:t>運動不足</a:t>
              </a:r>
              <a:endParaRPr kumimoji="1" lang="en-US" altLang="ja-JP" sz="20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23" name="Shape 264"/>
            <p:cNvSpPr/>
            <p:nvPr/>
          </p:nvSpPr>
          <p:spPr>
            <a:xfrm>
              <a:off x="5382419" y="1023025"/>
              <a:ext cx="1361628" cy="1386781"/>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24" name="テキスト ボックス 23"/>
            <p:cNvSpPr txBox="1"/>
            <p:nvPr/>
          </p:nvSpPr>
          <p:spPr>
            <a:xfrm>
              <a:off x="5316933" y="1544885"/>
              <a:ext cx="1541649" cy="369332"/>
            </a:xfrm>
            <a:prstGeom prst="rect">
              <a:avLst/>
            </a:prstGeom>
            <a:noFill/>
          </p:spPr>
          <p:txBody>
            <a:bodyPr wrap="square" rtlCol="0">
              <a:spAutoFit/>
            </a:bodyPr>
            <a:lstStyle/>
            <a:p>
              <a:pPr algn="ctr"/>
              <a:r>
                <a:rPr kumimoji="1" lang="ja-JP" altLang="en-US" dirty="0" smtClean="0">
                  <a:solidFill>
                    <a:schemeClr val="tx1">
                      <a:lumMod val="65000"/>
                      <a:lumOff val="35000"/>
                    </a:schemeClr>
                  </a:solidFill>
                  <a:latin typeface="小塚ゴシック Pr6N R" pitchFamily="34" charset="-128"/>
                  <a:ea typeface="小塚ゴシック Pr6N R" pitchFamily="34" charset="-128"/>
                </a:rPr>
                <a:t>毒素</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7" name="Shape 264"/>
            <p:cNvSpPr/>
            <p:nvPr/>
          </p:nvSpPr>
          <p:spPr>
            <a:xfrm>
              <a:off x="6221662" y="1923678"/>
              <a:ext cx="1361628" cy="1386781"/>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16" name="テキスト ボックス 15"/>
            <p:cNvSpPr txBox="1"/>
            <p:nvPr/>
          </p:nvSpPr>
          <p:spPr>
            <a:xfrm>
              <a:off x="6156176" y="2445538"/>
              <a:ext cx="1541649" cy="369332"/>
            </a:xfrm>
            <a:prstGeom prst="rect">
              <a:avLst/>
            </a:prstGeom>
            <a:noFill/>
          </p:spPr>
          <p:txBody>
            <a:bodyPr wrap="square" rtlCol="0">
              <a:spAutoFit/>
            </a:bodyPr>
            <a:lstStyle/>
            <a:p>
              <a:pPr algn="ctr"/>
              <a:r>
                <a:rPr kumimoji="1" lang="ja-JP" altLang="en-US" dirty="0" smtClean="0">
                  <a:solidFill>
                    <a:schemeClr val="tx1">
                      <a:lumMod val="65000"/>
                      <a:lumOff val="35000"/>
                    </a:schemeClr>
                  </a:solidFill>
                  <a:latin typeface="小塚ゴシック Pr6N R" pitchFamily="34" charset="-128"/>
                  <a:ea typeface="小塚ゴシック Pr6N R" pitchFamily="34" charset="-128"/>
                </a:rPr>
                <a:t>アルコール</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10" name="Shape 264"/>
            <p:cNvSpPr/>
            <p:nvPr/>
          </p:nvSpPr>
          <p:spPr>
            <a:xfrm>
              <a:off x="4088297" y="1645788"/>
              <a:ext cx="1859162" cy="1859162"/>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25" name="テキスト ボックス 24"/>
            <p:cNvSpPr txBox="1"/>
            <p:nvPr/>
          </p:nvSpPr>
          <p:spPr>
            <a:xfrm>
              <a:off x="4240697" y="2344536"/>
              <a:ext cx="1541649" cy="461665"/>
            </a:xfrm>
            <a:prstGeom prst="rect">
              <a:avLst/>
            </a:prstGeom>
            <a:noFill/>
          </p:spPr>
          <p:txBody>
            <a:bodyPr wrap="square" rtlCol="0">
              <a:spAutoFit/>
            </a:bodyPr>
            <a:lstStyle/>
            <a:p>
              <a:pPr algn="ctr"/>
              <a:r>
                <a:rPr kumimoji="1" lang="ja-JP" altLang="en-US" sz="2400" dirty="0" smtClean="0">
                  <a:solidFill>
                    <a:schemeClr val="tx1">
                      <a:lumMod val="65000"/>
                      <a:lumOff val="35000"/>
                    </a:schemeClr>
                  </a:solidFill>
                  <a:latin typeface="小塚ゴシック Pr6N R" pitchFamily="34" charset="-128"/>
                  <a:ea typeface="小塚ゴシック Pr6N R" pitchFamily="34" charset="-128"/>
                </a:rPr>
                <a:t>栄養不足</a:t>
              </a:r>
              <a:endParaRPr kumimoji="1" lang="en-US" altLang="ja-JP" sz="24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26" name="テキスト ボックス 25"/>
            <p:cNvSpPr txBox="1"/>
            <p:nvPr/>
          </p:nvSpPr>
          <p:spPr>
            <a:xfrm>
              <a:off x="1672771" y="3951834"/>
              <a:ext cx="1541649" cy="461665"/>
            </a:xfrm>
            <a:prstGeom prst="rect">
              <a:avLst/>
            </a:prstGeom>
            <a:noFill/>
          </p:spPr>
          <p:txBody>
            <a:bodyPr wrap="square" rtlCol="0">
              <a:spAutoFit/>
            </a:bodyPr>
            <a:lstStyle/>
            <a:p>
              <a:pPr algn="ctr"/>
              <a:r>
                <a:rPr lang="ja-JP" altLang="en-US" sz="2400" dirty="0">
                  <a:solidFill>
                    <a:schemeClr val="tx1">
                      <a:lumMod val="65000"/>
                      <a:lumOff val="35000"/>
                    </a:schemeClr>
                  </a:solidFill>
                  <a:latin typeface="小塚ゴシック Pr6N R" pitchFamily="34" charset="-128"/>
                  <a:ea typeface="小塚ゴシック Pr6N R" pitchFamily="34" charset="-128"/>
                </a:rPr>
                <a:t>活性酸素</a:t>
              </a:r>
              <a:endParaRPr kumimoji="1" lang="en-US" altLang="ja-JP" sz="24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27" name="Shape 264"/>
            <p:cNvSpPr/>
            <p:nvPr/>
          </p:nvSpPr>
          <p:spPr>
            <a:xfrm>
              <a:off x="4149100" y="4110259"/>
              <a:ext cx="868778" cy="845791"/>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28" name="テキスト ボックス 27"/>
            <p:cNvSpPr txBox="1"/>
            <p:nvPr/>
          </p:nvSpPr>
          <p:spPr>
            <a:xfrm>
              <a:off x="3828431" y="4356221"/>
              <a:ext cx="1541649" cy="369332"/>
            </a:xfrm>
            <a:prstGeom prst="rect">
              <a:avLst/>
            </a:prstGeom>
            <a:noFill/>
          </p:spPr>
          <p:txBody>
            <a:bodyPr wrap="square" rtlCol="0">
              <a:spAutoFit/>
            </a:bodyPr>
            <a:lstStyle/>
            <a:p>
              <a:pPr algn="ctr"/>
              <a:r>
                <a:rPr lang="ja-JP" altLang="en-US" dirty="0">
                  <a:solidFill>
                    <a:schemeClr val="tx1">
                      <a:lumMod val="65000"/>
                      <a:lumOff val="35000"/>
                    </a:schemeClr>
                  </a:solidFill>
                  <a:latin typeface="小塚ゴシック Pr6N R" pitchFamily="34" charset="-128"/>
                  <a:ea typeface="小塚ゴシック Pr6N R" pitchFamily="34" charset="-128"/>
                </a:rPr>
                <a:t>過食</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29" name="テキスト ボックス 28"/>
            <p:cNvSpPr txBox="1"/>
            <p:nvPr/>
          </p:nvSpPr>
          <p:spPr>
            <a:xfrm>
              <a:off x="228646" y="3445634"/>
              <a:ext cx="1541649" cy="461665"/>
            </a:xfrm>
            <a:prstGeom prst="rect">
              <a:avLst/>
            </a:prstGeom>
            <a:noFill/>
          </p:spPr>
          <p:txBody>
            <a:bodyPr wrap="square" rtlCol="0">
              <a:spAutoFit/>
            </a:bodyPr>
            <a:lstStyle/>
            <a:p>
              <a:pPr algn="ctr"/>
              <a:r>
                <a:rPr lang="ja-JP" altLang="en-US" sz="2400" dirty="0">
                  <a:solidFill>
                    <a:schemeClr val="tx1">
                      <a:lumMod val="65000"/>
                      <a:lumOff val="35000"/>
                    </a:schemeClr>
                  </a:solidFill>
                  <a:latin typeface="小塚ゴシック Pr6N R" pitchFamily="34" charset="-128"/>
                  <a:ea typeface="小塚ゴシック Pr6N R" pitchFamily="34" charset="-128"/>
                </a:rPr>
                <a:t>大気汚染</a:t>
              </a:r>
              <a:endParaRPr kumimoji="1" lang="en-US" altLang="ja-JP" sz="24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30" name="Shape 264"/>
            <p:cNvSpPr/>
            <p:nvPr/>
          </p:nvSpPr>
          <p:spPr>
            <a:xfrm>
              <a:off x="2118342" y="1393881"/>
              <a:ext cx="1710089" cy="1702968"/>
            </a:xfrm>
            <a:prstGeom prst="ellipse">
              <a:avLst/>
            </a:prstGeom>
            <a:solidFill>
              <a:schemeClr val="bg1">
                <a:lumMod val="95000"/>
                <a:alpha val="77555"/>
              </a:scheme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31" name="テキスト ボックス 30"/>
            <p:cNvSpPr txBox="1"/>
            <p:nvPr/>
          </p:nvSpPr>
          <p:spPr>
            <a:xfrm>
              <a:off x="2202150" y="2002672"/>
              <a:ext cx="1541649" cy="400110"/>
            </a:xfrm>
            <a:prstGeom prst="rect">
              <a:avLst/>
            </a:prstGeom>
            <a:noFill/>
          </p:spPr>
          <p:txBody>
            <a:bodyPr wrap="square" rtlCol="0">
              <a:spAutoFit/>
            </a:bodyPr>
            <a:lstStyle/>
            <a:p>
              <a:pPr algn="ctr"/>
              <a:r>
                <a:rPr lang="ja-JP" altLang="en-US" sz="2000" dirty="0" smtClean="0">
                  <a:solidFill>
                    <a:schemeClr val="tx1">
                      <a:lumMod val="65000"/>
                      <a:lumOff val="35000"/>
                    </a:schemeClr>
                  </a:solidFill>
                  <a:latin typeface="小塚ゴシック Pr6N R" pitchFamily="34" charset="-128"/>
                  <a:ea typeface="小塚ゴシック Pr6N R" pitchFamily="34" charset="-128"/>
                </a:rPr>
                <a:t>遺伝的要因</a:t>
              </a:r>
              <a:endParaRPr kumimoji="1" lang="en-US" altLang="ja-JP" sz="20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34" name="Shape 264"/>
            <p:cNvSpPr/>
            <p:nvPr/>
          </p:nvSpPr>
          <p:spPr>
            <a:xfrm>
              <a:off x="3508576" y="957548"/>
              <a:ext cx="868778" cy="845791"/>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33" name="テキスト ボックス 32"/>
            <p:cNvSpPr txBox="1"/>
            <p:nvPr/>
          </p:nvSpPr>
          <p:spPr>
            <a:xfrm>
              <a:off x="3187907" y="1222784"/>
              <a:ext cx="1541649" cy="369332"/>
            </a:xfrm>
            <a:prstGeom prst="rect">
              <a:avLst/>
            </a:prstGeom>
            <a:noFill/>
          </p:spPr>
          <p:txBody>
            <a:bodyPr wrap="square" rtlCol="0">
              <a:spAutoFit/>
            </a:bodyPr>
            <a:lstStyle/>
            <a:p>
              <a:pPr algn="ctr"/>
              <a:r>
                <a:rPr lang="ja-JP" altLang="en-US" dirty="0">
                  <a:solidFill>
                    <a:schemeClr val="tx1">
                      <a:lumMod val="65000"/>
                      <a:lumOff val="35000"/>
                    </a:schemeClr>
                  </a:solidFill>
                  <a:latin typeface="小塚ゴシック Pr6N R" pitchFamily="34" charset="-128"/>
                  <a:ea typeface="小塚ゴシック Pr6N R" pitchFamily="34" charset="-128"/>
                </a:rPr>
                <a:t>喫煙</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35" name="Shape 264"/>
            <p:cNvSpPr/>
            <p:nvPr/>
          </p:nvSpPr>
          <p:spPr>
            <a:xfrm>
              <a:off x="817315" y="1960410"/>
              <a:ext cx="868778" cy="845791"/>
            </a:xfrm>
            <a:prstGeom prst="ellipse">
              <a:avLst/>
            </a:prstGeom>
            <a:solidFill>
              <a:schemeClr val="bg1">
                <a:lumMod val="95000"/>
                <a:alpha val="77555"/>
              </a:scheme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36" name="テキスト ボックス 35"/>
            <p:cNvSpPr txBox="1"/>
            <p:nvPr/>
          </p:nvSpPr>
          <p:spPr>
            <a:xfrm>
              <a:off x="496646" y="2206372"/>
              <a:ext cx="1541649" cy="369332"/>
            </a:xfrm>
            <a:prstGeom prst="rect">
              <a:avLst/>
            </a:prstGeom>
            <a:noFill/>
          </p:spPr>
          <p:txBody>
            <a:bodyPr wrap="square" rtlCol="0">
              <a:spAutoFit/>
            </a:bodyPr>
            <a:lstStyle/>
            <a:p>
              <a:pPr algn="ctr"/>
              <a:r>
                <a:rPr lang="ja-JP" altLang="en-US" dirty="0">
                  <a:solidFill>
                    <a:schemeClr val="tx1">
                      <a:lumMod val="65000"/>
                      <a:lumOff val="35000"/>
                    </a:schemeClr>
                  </a:solidFill>
                  <a:latin typeface="小塚ゴシック Pr6N R" pitchFamily="34" charset="-128"/>
                  <a:ea typeface="小塚ゴシック Pr6N R" pitchFamily="34" charset="-128"/>
                </a:rPr>
                <a:t>肥満</a:t>
              </a:r>
              <a:endParaRPr kumimoji="1" lang="en-US" altLang="ja-JP"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37" name="Shape 264"/>
            <p:cNvSpPr/>
            <p:nvPr/>
          </p:nvSpPr>
          <p:spPr>
            <a:xfrm>
              <a:off x="1081968" y="815946"/>
              <a:ext cx="1361628" cy="1386781"/>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38" name="テキスト ボックス 37"/>
            <p:cNvSpPr txBox="1"/>
            <p:nvPr/>
          </p:nvSpPr>
          <p:spPr>
            <a:xfrm>
              <a:off x="976191" y="1286053"/>
              <a:ext cx="1541649" cy="400110"/>
            </a:xfrm>
            <a:prstGeom prst="rect">
              <a:avLst/>
            </a:prstGeom>
            <a:noFill/>
          </p:spPr>
          <p:txBody>
            <a:bodyPr wrap="square" rtlCol="0">
              <a:spAutoFit/>
            </a:bodyPr>
            <a:lstStyle/>
            <a:p>
              <a:pPr algn="ctr"/>
              <a:r>
                <a:rPr kumimoji="1" lang="ja-JP" altLang="en-US" sz="2000" dirty="0" smtClean="0">
                  <a:solidFill>
                    <a:schemeClr val="tx1">
                      <a:lumMod val="65000"/>
                      <a:lumOff val="35000"/>
                    </a:schemeClr>
                  </a:solidFill>
                  <a:latin typeface="小塚ゴシック Pr6N R" pitchFamily="34" charset="-128"/>
                  <a:ea typeface="小塚ゴシック Pr6N R" pitchFamily="34" charset="-128"/>
                </a:rPr>
                <a:t>紫外線</a:t>
              </a:r>
              <a:endParaRPr kumimoji="1" lang="en-US" altLang="ja-JP" sz="2000" dirty="0" smtClean="0">
                <a:solidFill>
                  <a:schemeClr val="tx1">
                    <a:lumMod val="65000"/>
                    <a:lumOff val="35000"/>
                  </a:schemeClr>
                </a:solidFill>
                <a:latin typeface="小塚ゴシック Pr6N R" pitchFamily="34" charset="-128"/>
                <a:ea typeface="小塚ゴシック Pr6N R" pitchFamily="34" charset="-128"/>
              </a:endParaRPr>
            </a:p>
          </p:txBody>
        </p:sp>
        <p:sp>
          <p:nvSpPr>
            <p:cNvPr id="11" name="Shape 264"/>
            <p:cNvSpPr/>
            <p:nvPr/>
          </p:nvSpPr>
          <p:spPr>
            <a:xfrm>
              <a:off x="2740093" y="2554337"/>
              <a:ext cx="1859162" cy="1859162"/>
            </a:xfrm>
            <a:prstGeom prst="ellipse">
              <a:avLst/>
            </a:prstGeom>
            <a:solidFill>
              <a:srgbClr val="FFFFFF">
                <a:alpha val="77555"/>
              </a:srgbClr>
            </a:solidFill>
            <a:ln w="25400">
              <a:solidFill>
                <a:schemeClr val="accent1"/>
              </a:solidFill>
            </a:ln>
            <a:effectLst>
              <a:outerShdw blurRad="50800" dist="25400" dir="5400000" rotWithShape="0">
                <a:srgbClr val="000000">
                  <a:alpha val="35000"/>
                </a:srgbClr>
              </a:outerShdw>
            </a:effectLst>
          </p:spPr>
          <p:txBody>
            <a:bodyPr lIns="65023" tIns="65023" rIns="65023" bIns="65023" anchor="ctr"/>
            <a:lstStyle/>
            <a:p>
              <a:pPr algn="ctr"/>
              <a:endParaRPr/>
            </a:p>
          </p:txBody>
        </p:sp>
        <p:sp>
          <p:nvSpPr>
            <p:cNvPr id="39" name="テキスト ボックス 38"/>
            <p:cNvSpPr txBox="1"/>
            <p:nvPr/>
          </p:nvSpPr>
          <p:spPr>
            <a:xfrm>
              <a:off x="2896831" y="3272549"/>
              <a:ext cx="1541649" cy="461665"/>
            </a:xfrm>
            <a:prstGeom prst="rect">
              <a:avLst/>
            </a:prstGeom>
            <a:noFill/>
          </p:spPr>
          <p:txBody>
            <a:bodyPr wrap="square" rtlCol="0">
              <a:spAutoFit/>
            </a:bodyPr>
            <a:lstStyle/>
            <a:p>
              <a:pPr algn="ctr"/>
              <a:r>
                <a:rPr lang="ja-JP" altLang="en-US" sz="2400" dirty="0">
                  <a:solidFill>
                    <a:schemeClr val="tx1">
                      <a:lumMod val="65000"/>
                      <a:lumOff val="35000"/>
                    </a:schemeClr>
                  </a:solidFill>
                  <a:latin typeface="小塚ゴシック Pr6N R" pitchFamily="34" charset="-128"/>
                  <a:ea typeface="小塚ゴシック Pr6N R" pitchFamily="34" charset="-128"/>
                </a:rPr>
                <a:t>ストレス</a:t>
              </a:r>
              <a:endParaRPr kumimoji="1" lang="en-US" altLang="ja-JP" sz="2400" dirty="0" smtClean="0">
                <a:solidFill>
                  <a:schemeClr val="tx1">
                    <a:lumMod val="65000"/>
                    <a:lumOff val="35000"/>
                  </a:schemeClr>
                </a:solidFill>
                <a:latin typeface="小塚ゴシック Pr6N R" pitchFamily="34" charset="-128"/>
                <a:ea typeface="小塚ゴシック Pr6N R" pitchFamily="34" charset="-128"/>
              </a:endParaRPr>
            </a:p>
          </p:txBody>
        </p:sp>
      </p:grpSp>
    </p:spTree>
    <p:extLst>
      <p:ext uri="{BB962C8B-B14F-4D97-AF65-F5344CB8AC3E}">
        <p14:creationId xmlns:p14="http://schemas.microsoft.com/office/powerpoint/2010/main" val="190386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stretched_scientists.ps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3779912" y="339502"/>
            <a:ext cx="4968552" cy="9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p>
            <a:pPr algn="l"/>
            <a:r>
              <a:rPr lang="ja-JP" altLang="en-US" sz="2800" dirty="0" smtClean="0">
                <a:solidFill>
                  <a:schemeClr val="tx1">
                    <a:lumMod val="65000"/>
                    <a:lumOff val="35000"/>
                  </a:schemeClr>
                </a:solidFill>
                <a:latin typeface="小塚ゴシック Pr6N R" pitchFamily="34" charset="-128"/>
                <a:ea typeface="小塚ゴシック Pr6N R" pitchFamily="34" charset="-128"/>
                <a:cs typeface="Arial" charset="0"/>
              </a:rPr>
              <a:t>ニュー スキンが誇る</a:t>
            </a:r>
            <a:r>
              <a:rPr lang="en-US" altLang="ja-JP" sz="2800" dirty="0" smtClean="0">
                <a:solidFill>
                  <a:schemeClr val="tx1">
                    <a:lumMod val="65000"/>
                    <a:lumOff val="35000"/>
                  </a:schemeClr>
                </a:solidFill>
                <a:latin typeface="小塚ゴシック Pr6N R" pitchFamily="34" charset="-128"/>
                <a:ea typeface="小塚ゴシック Pr6N R" pitchFamily="34" charset="-128"/>
                <a:cs typeface="Arial" charset="0"/>
              </a:rPr>
              <a:t/>
            </a:r>
            <a:br>
              <a:rPr lang="en-US" altLang="ja-JP" sz="2800" dirty="0" smtClean="0">
                <a:solidFill>
                  <a:schemeClr val="tx1">
                    <a:lumMod val="65000"/>
                    <a:lumOff val="35000"/>
                  </a:schemeClr>
                </a:solidFill>
                <a:latin typeface="小塚ゴシック Pr6N R" pitchFamily="34" charset="-128"/>
                <a:ea typeface="小塚ゴシック Pr6N R" pitchFamily="34" charset="-128"/>
                <a:cs typeface="Arial" charset="0"/>
              </a:rPr>
            </a:br>
            <a:r>
              <a:rPr lang="ja-JP" altLang="en-US" sz="2800" dirty="0" smtClean="0">
                <a:solidFill>
                  <a:schemeClr val="tx1">
                    <a:lumMod val="65000"/>
                    <a:lumOff val="35000"/>
                  </a:schemeClr>
                </a:solidFill>
                <a:latin typeface="小塚ゴシック Pr6N R" pitchFamily="34" charset="-128"/>
                <a:ea typeface="小塚ゴシック Pr6N R" pitchFamily="34" charset="-128"/>
                <a:cs typeface="Arial" charset="0"/>
              </a:rPr>
              <a:t>　　　　　　研究開発チーム</a:t>
            </a:r>
            <a:endParaRPr lang="en-US" sz="2800" dirty="0">
              <a:solidFill>
                <a:schemeClr val="tx1">
                  <a:lumMod val="65000"/>
                  <a:lumOff val="35000"/>
                </a:schemeClr>
              </a:solidFill>
              <a:latin typeface="小塚ゴシック Pr6N R" pitchFamily="34" charset="-128"/>
              <a:ea typeface="小塚ゴシック Pr6N R" pitchFamily="34" charset="-128"/>
              <a:cs typeface="Arial" charset="0"/>
            </a:endParaRPr>
          </a:p>
        </p:txBody>
      </p:sp>
      <p:sp>
        <p:nvSpPr>
          <p:cNvPr id="5" name="Content Placeholder 1"/>
          <p:cNvSpPr txBox="1">
            <a:spLocks/>
          </p:cNvSpPr>
          <p:nvPr/>
        </p:nvSpPr>
        <p:spPr>
          <a:xfrm>
            <a:off x="4067944" y="4163244"/>
            <a:ext cx="7416824" cy="12888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tx1">
                    <a:lumMod val="75000"/>
                    <a:lumOff val="25000"/>
                  </a:schemeClr>
                </a:solidFill>
                <a:latin typeface="Verlag Light" pitchFamily="50" charset="0"/>
                <a:ea typeface="小塚ゴシック Pr6N R" pitchFamily="34" charset="-128"/>
                <a:cs typeface="Verlag Light"/>
              </a:rPr>
              <a:t>30</a:t>
            </a:r>
            <a:r>
              <a:rPr lang="ja-JP" altLang="en-US" sz="1600" dirty="0" smtClean="0">
                <a:solidFill>
                  <a:schemeClr val="tx1">
                    <a:lumMod val="75000"/>
                    <a:lumOff val="25000"/>
                  </a:schemeClr>
                </a:solidFill>
                <a:latin typeface="Verlag Light" pitchFamily="50" charset="0"/>
                <a:ea typeface="小塚ゴシック Pr6N R" pitchFamily="34" charset="-128"/>
                <a:cs typeface="Verlag Light"/>
              </a:rPr>
              <a:t>年以上に及ぶ研究が、</a:t>
            </a:r>
            <a:endParaRPr lang="en-US" altLang="ja-JP" sz="1600" dirty="0" smtClean="0">
              <a:solidFill>
                <a:schemeClr val="tx1">
                  <a:lumMod val="75000"/>
                  <a:lumOff val="25000"/>
                </a:schemeClr>
              </a:solidFill>
              <a:latin typeface="Verlag Light" pitchFamily="50" charset="0"/>
              <a:ea typeface="小塚ゴシック Pr6N R" pitchFamily="34" charset="-128"/>
              <a:cs typeface="Verlag Light"/>
            </a:endParaRPr>
          </a:p>
          <a:p>
            <a:pPr algn="l">
              <a:lnSpc>
                <a:spcPct val="80000"/>
              </a:lnSpc>
            </a:pPr>
            <a:r>
              <a:rPr lang="ja-JP" altLang="en-US" sz="1600" dirty="0" smtClean="0">
                <a:solidFill>
                  <a:schemeClr val="tx1">
                    <a:lumMod val="75000"/>
                    <a:lumOff val="25000"/>
                  </a:schemeClr>
                </a:solidFill>
                <a:latin typeface="小塚ゴシック Pr6N R" pitchFamily="34" charset="-128"/>
                <a:ea typeface="小塚ゴシック Pr6N R" pitchFamily="34" charset="-128"/>
                <a:cs typeface="Verlag Light"/>
              </a:rPr>
              <a:t>独自のサイエンスによるアプローチを生み出し、</a:t>
            </a:r>
            <a:endParaRPr lang="en-US" altLang="ja-JP" sz="1600" dirty="0" smtClean="0">
              <a:solidFill>
                <a:schemeClr val="tx1">
                  <a:lumMod val="75000"/>
                  <a:lumOff val="25000"/>
                </a:schemeClr>
              </a:solidFill>
              <a:latin typeface="小塚ゴシック Pr6N R" pitchFamily="34" charset="-128"/>
              <a:ea typeface="小塚ゴシック Pr6N R" pitchFamily="34" charset="-128"/>
              <a:cs typeface="Verlag Light"/>
            </a:endParaRPr>
          </a:p>
          <a:p>
            <a:pPr algn="l">
              <a:lnSpc>
                <a:spcPct val="80000"/>
              </a:lnSpc>
            </a:pPr>
            <a:r>
              <a:rPr lang="ja-JP" altLang="en-US" sz="1600" dirty="0">
                <a:solidFill>
                  <a:schemeClr val="tx1">
                    <a:lumMod val="75000"/>
                    <a:lumOff val="25000"/>
                  </a:schemeClr>
                </a:solidFill>
                <a:latin typeface="Verlag Light" pitchFamily="50" charset="0"/>
                <a:ea typeface="小塚ゴシック Pr6N R" pitchFamily="34" charset="-128"/>
                <a:cs typeface="Verlag Light"/>
              </a:rPr>
              <a:t>今まで</a:t>
            </a:r>
            <a:r>
              <a:rPr lang="ja-JP" altLang="en-US" sz="1600" dirty="0" smtClean="0">
                <a:solidFill>
                  <a:schemeClr val="tx1">
                    <a:lumMod val="75000"/>
                    <a:lumOff val="25000"/>
                  </a:schemeClr>
                </a:solidFill>
                <a:latin typeface="Verlag Light" pitchFamily="50" charset="0"/>
                <a:ea typeface="小塚ゴシック Pr6N R" pitchFamily="34" charset="-128"/>
                <a:cs typeface="Verlag Light"/>
              </a:rPr>
              <a:t>にないものとなっている</a:t>
            </a:r>
            <a:endParaRPr lang="en-US" altLang="ja-JP" sz="1600" dirty="0" smtClean="0">
              <a:solidFill>
                <a:schemeClr val="tx1">
                  <a:lumMod val="75000"/>
                  <a:lumOff val="25000"/>
                </a:schemeClr>
              </a:solidFill>
              <a:latin typeface="Verlag Light" pitchFamily="50" charset="0"/>
              <a:ea typeface="小塚ゴシック Pr6N R" pitchFamily="34" charset="-128"/>
              <a:cs typeface="Verlag Light"/>
            </a:endParaRPr>
          </a:p>
        </p:txBody>
      </p:sp>
    </p:spTree>
    <p:custDataLst>
      <p:tags r:id="rId1"/>
    </p:custDataLst>
    <p:extLst>
      <p:ext uri="{BB962C8B-B14F-4D97-AF65-F5344CB8AC3E}">
        <p14:creationId xmlns:p14="http://schemas.microsoft.com/office/powerpoint/2010/main" val="13745126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31533" y="-20538"/>
            <a:ext cx="9175533" cy="523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カギ線コネクタ 37"/>
          <p:cNvCxnSpPr>
            <a:endCxn id="1029" idx="4"/>
          </p:cNvCxnSpPr>
          <p:nvPr/>
        </p:nvCxnSpPr>
        <p:spPr>
          <a:xfrm rot="16200000" flipV="1">
            <a:off x="7243482" y="2009997"/>
            <a:ext cx="656390" cy="87552"/>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437534" y="9528"/>
            <a:ext cx="10016241" cy="4643014"/>
            <a:chOff x="-437534" y="9528"/>
            <a:chExt cx="10016241" cy="4643014"/>
          </a:xfrm>
        </p:grpSpPr>
        <p:sp>
          <p:nvSpPr>
            <p:cNvPr id="3" name="Title 1"/>
            <p:cNvSpPr txBox="1">
              <a:spLocks/>
            </p:cNvSpPr>
            <p:nvPr/>
          </p:nvSpPr>
          <p:spPr>
            <a:xfrm>
              <a:off x="49532" y="9528"/>
              <a:ext cx="5232811" cy="7030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a:r>
                <a:rPr lang="ja-JP" altLang="en-US" sz="2400" dirty="0">
                  <a:solidFill>
                    <a:prstClr val="white"/>
                  </a:solidFill>
                  <a:latin typeface="小塚ゴシック Pr6N R" pitchFamily="34" charset="-128"/>
                  <a:ea typeface="小塚ゴシック Pr6N R" pitchFamily="34" charset="-128"/>
                  <a:cs typeface="Arial"/>
                </a:rPr>
                <a:t>世界</a:t>
              </a:r>
              <a:r>
                <a:rPr lang="ja-JP" altLang="en-US" sz="2400" dirty="0" smtClean="0">
                  <a:solidFill>
                    <a:prstClr val="white"/>
                  </a:solidFill>
                  <a:latin typeface="小塚ゴシック Pr6N R" pitchFamily="34" charset="-128"/>
                  <a:ea typeface="小塚ゴシック Pr6N R" pitchFamily="34" charset="-128"/>
                  <a:cs typeface="Arial"/>
                </a:rPr>
                <a:t>中の健康長寿食</a:t>
              </a:r>
              <a:r>
                <a:rPr lang="ja-JP" altLang="en-US" sz="2400" dirty="0">
                  <a:solidFill>
                    <a:prstClr val="white"/>
                  </a:solidFill>
                  <a:latin typeface="小塚ゴシック Pr6N R" pitchFamily="34" charset="-128"/>
                  <a:ea typeface="小塚ゴシック Pr6N R" pitchFamily="34" charset="-128"/>
                  <a:cs typeface="Arial"/>
                </a:rPr>
                <a:t>の</a:t>
              </a:r>
              <a:r>
                <a:rPr lang="ja-JP" altLang="en-US" sz="2400" dirty="0" smtClean="0">
                  <a:solidFill>
                    <a:prstClr val="white"/>
                  </a:solidFill>
                  <a:latin typeface="小塚ゴシック Pr6N R" pitchFamily="34" charset="-128"/>
                  <a:ea typeface="小塚ゴシック Pr6N R" pitchFamily="34" charset="-128"/>
                  <a:cs typeface="Arial"/>
                </a:rPr>
                <a:t>研究がベース</a:t>
              </a:r>
              <a:endParaRPr lang="en-US" sz="2400" dirty="0">
                <a:solidFill>
                  <a:prstClr val="white"/>
                </a:solidFill>
                <a:cs typeface="Arial"/>
              </a:endParaRPr>
            </a:p>
          </p:txBody>
        </p:sp>
        <p:sp>
          <p:nvSpPr>
            <p:cNvPr id="7" name="テキスト ボックス 6"/>
            <p:cNvSpPr txBox="1"/>
            <p:nvPr/>
          </p:nvSpPr>
          <p:spPr>
            <a:xfrm>
              <a:off x="7490475" y="556684"/>
              <a:ext cx="2088232" cy="307777"/>
            </a:xfrm>
            <a:prstGeom prst="rect">
              <a:avLst/>
            </a:prstGeom>
            <a:noFill/>
          </p:spPr>
          <p:txBody>
            <a:bodyPr wrap="square" rtlCol="0">
              <a:spAutoFit/>
            </a:bodyPr>
            <a:lstStyle/>
            <a:p>
              <a:r>
                <a:rPr lang="ja-JP" altLang="en-US" sz="1400" dirty="0">
                  <a:solidFill>
                    <a:prstClr val="white"/>
                  </a:solidFill>
                  <a:latin typeface="小塚ゴシック Pr6N R" pitchFamily="34" charset="-128"/>
                  <a:ea typeface="小塚ゴシック Pr6N R" pitchFamily="34" charset="-128"/>
                </a:rPr>
                <a:t>アスタキサンチン</a:t>
              </a:r>
              <a:endParaRPr lang="en-US" altLang="ja-JP" sz="1400" dirty="0">
                <a:solidFill>
                  <a:prstClr val="white"/>
                </a:solidFill>
                <a:latin typeface="小塚ゴシック Pr6N R" pitchFamily="34" charset="-128"/>
                <a:ea typeface="小塚ゴシック Pr6N R" pitchFamily="34" charset="-128"/>
              </a:endParaRPr>
            </a:p>
          </p:txBody>
        </p:sp>
        <p:sp>
          <p:nvSpPr>
            <p:cNvPr id="8" name="正方形/長方形 7"/>
            <p:cNvSpPr/>
            <p:nvPr/>
          </p:nvSpPr>
          <p:spPr>
            <a:xfrm>
              <a:off x="7832868" y="1583496"/>
              <a:ext cx="1261884" cy="307777"/>
            </a:xfrm>
            <a:prstGeom prst="rect">
              <a:avLst/>
            </a:prstGeom>
          </p:spPr>
          <p:txBody>
            <a:bodyPr wrap="none">
              <a:spAutoFit/>
            </a:bodyPr>
            <a:lstStyle/>
            <a:p>
              <a:r>
                <a:rPr lang="ja-JP" altLang="en-US" sz="1400" dirty="0" smtClean="0">
                  <a:solidFill>
                    <a:prstClr val="white"/>
                  </a:solidFill>
                  <a:latin typeface="小塚ゴシック Pr6N R" pitchFamily="34" charset="-128"/>
                  <a:ea typeface="小塚ゴシック Pr6N R" pitchFamily="34" charset="-128"/>
                </a:rPr>
                <a:t>クエルセチン</a:t>
              </a:r>
              <a:endParaRPr lang="ja-JP" altLang="en-US" sz="1400" dirty="0">
                <a:solidFill>
                  <a:prstClr val="white"/>
                </a:solidFill>
                <a:latin typeface="小塚ゴシック Pr6N R" pitchFamily="34" charset="-128"/>
                <a:ea typeface="小塚ゴシック Pr6N R" pitchFamily="34" charset="-128"/>
              </a:endParaRPr>
            </a:p>
          </p:txBody>
        </p:sp>
        <p:sp>
          <p:nvSpPr>
            <p:cNvPr id="9" name="テキスト ボックス 8"/>
            <p:cNvSpPr txBox="1"/>
            <p:nvPr/>
          </p:nvSpPr>
          <p:spPr>
            <a:xfrm>
              <a:off x="6557597" y="3688365"/>
              <a:ext cx="2088232" cy="307777"/>
            </a:xfrm>
            <a:prstGeom prst="rect">
              <a:avLst/>
            </a:prstGeom>
            <a:noFill/>
          </p:spPr>
          <p:txBody>
            <a:bodyPr wrap="square" rtlCol="0">
              <a:spAutoFit/>
            </a:bodyPr>
            <a:lstStyle/>
            <a:p>
              <a:r>
                <a:rPr lang="ja-JP" altLang="en-US" sz="1400" dirty="0" smtClean="0">
                  <a:solidFill>
                    <a:prstClr val="white"/>
                  </a:solidFill>
                  <a:latin typeface="小塚ゴシック Pr6N R" pitchFamily="34" charset="-128"/>
                  <a:ea typeface="小塚ゴシック Pr6N R" pitchFamily="34" charset="-128"/>
                </a:rPr>
                <a:t>魚 油</a:t>
              </a:r>
              <a:endParaRPr lang="en-US" altLang="ja-JP" sz="1400" dirty="0">
                <a:solidFill>
                  <a:prstClr val="white"/>
                </a:solidFill>
                <a:latin typeface="小塚ゴシック Pr6N R" pitchFamily="34" charset="-128"/>
                <a:ea typeface="小塚ゴシック Pr6N R" pitchFamily="34" charset="-128"/>
              </a:endParaRPr>
            </a:p>
          </p:txBody>
        </p:sp>
        <p:sp>
          <p:nvSpPr>
            <p:cNvPr id="10" name="テキスト ボックス 9"/>
            <p:cNvSpPr txBox="1"/>
            <p:nvPr/>
          </p:nvSpPr>
          <p:spPr>
            <a:xfrm>
              <a:off x="1652500" y="1935537"/>
              <a:ext cx="1044116" cy="307777"/>
            </a:xfrm>
            <a:prstGeom prst="rect">
              <a:avLst/>
            </a:prstGeom>
            <a:noFill/>
          </p:spPr>
          <p:txBody>
            <a:bodyPr wrap="square" rtlCol="0">
              <a:spAutoFit/>
            </a:bodyPr>
            <a:lstStyle/>
            <a:p>
              <a:r>
                <a:rPr lang="ja-JP" altLang="en-US" sz="1400" dirty="0" smtClean="0">
                  <a:solidFill>
                    <a:prstClr val="white"/>
                  </a:solidFill>
                  <a:latin typeface="小塚ゴシック Pr6N R" pitchFamily="34" charset="-128"/>
                  <a:ea typeface="小塚ゴシック Pr6N R" pitchFamily="34" charset="-128"/>
                </a:rPr>
                <a:t>魚 油</a:t>
              </a:r>
              <a:endParaRPr lang="en-US" altLang="ja-JP" sz="1400" dirty="0">
                <a:solidFill>
                  <a:prstClr val="white"/>
                </a:solidFill>
                <a:latin typeface="小塚ゴシック Pr6N R" pitchFamily="34" charset="-128"/>
                <a:ea typeface="小塚ゴシック Pr6N R" pitchFamily="34" charset="-128"/>
              </a:endParaRPr>
            </a:p>
          </p:txBody>
        </p:sp>
        <p:sp>
          <p:nvSpPr>
            <p:cNvPr id="12" name="テキスト ボックス 11"/>
            <p:cNvSpPr txBox="1"/>
            <p:nvPr/>
          </p:nvSpPr>
          <p:spPr>
            <a:xfrm>
              <a:off x="506426" y="1331431"/>
              <a:ext cx="2088232" cy="307777"/>
            </a:xfrm>
            <a:prstGeom prst="rect">
              <a:avLst/>
            </a:prstGeom>
            <a:noFill/>
          </p:spPr>
          <p:txBody>
            <a:bodyPr wrap="square" rtlCol="0">
              <a:spAutoFit/>
            </a:bodyPr>
            <a:lstStyle/>
            <a:p>
              <a:r>
                <a:rPr lang="ja-JP" altLang="en-US" sz="1400" dirty="0" smtClean="0">
                  <a:solidFill>
                    <a:prstClr val="white"/>
                  </a:solidFill>
                  <a:latin typeface="小塚ゴシック Pr6N R" pitchFamily="34" charset="-128"/>
                  <a:ea typeface="小塚ゴシック Pr6N R" pitchFamily="34" charset="-128"/>
                </a:rPr>
                <a:t>魚 油</a:t>
              </a:r>
              <a:endParaRPr lang="en-US" altLang="ja-JP" sz="1400" dirty="0">
                <a:solidFill>
                  <a:prstClr val="white"/>
                </a:solidFill>
                <a:latin typeface="小塚ゴシック Pr6N R" pitchFamily="34" charset="-128"/>
                <a:ea typeface="小塚ゴシック Pr6N R" pitchFamily="34" charset="-128"/>
              </a:endParaRPr>
            </a:p>
          </p:txBody>
        </p:sp>
        <p:sp>
          <p:nvSpPr>
            <p:cNvPr id="13" name="テキスト ボックス 12"/>
            <p:cNvSpPr txBox="1"/>
            <p:nvPr/>
          </p:nvSpPr>
          <p:spPr>
            <a:xfrm>
              <a:off x="5048306" y="3878711"/>
              <a:ext cx="1640355" cy="307777"/>
            </a:xfrm>
            <a:prstGeom prst="rect">
              <a:avLst/>
            </a:prstGeom>
            <a:noFill/>
          </p:spPr>
          <p:txBody>
            <a:bodyPr wrap="square" rtlCol="0">
              <a:spAutoFit/>
            </a:bodyPr>
            <a:lstStyle/>
            <a:p>
              <a:r>
                <a:rPr lang="ja-JP" altLang="en-US" sz="1400" dirty="0">
                  <a:solidFill>
                    <a:prstClr val="white"/>
                  </a:solidFill>
                  <a:latin typeface="小塚ゴシック Pr6N R" pitchFamily="34" charset="-128"/>
                  <a:ea typeface="小塚ゴシック Pr6N R" pitchFamily="34" charset="-128"/>
                </a:rPr>
                <a:t>リコピン</a:t>
              </a:r>
            </a:p>
          </p:txBody>
        </p:sp>
        <p:sp>
          <p:nvSpPr>
            <p:cNvPr id="14" name="テキスト ボックス 13"/>
            <p:cNvSpPr txBox="1"/>
            <p:nvPr/>
          </p:nvSpPr>
          <p:spPr>
            <a:xfrm>
              <a:off x="3041587" y="565696"/>
              <a:ext cx="1656184" cy="307777"/>
            </a:xfrm>
            <a:prstGeom prst="rect">
              <a:avLst/>
            </a:prstGeom>
            <a:noFill/>
          </p:spPr>
          <p:txBody>
            <a:bodyPr wrap="square" rtlCol="0">
              <a:spAutoFit/>
            </a:bodyPr>
            <a:lstStyle/>
            <a:p>
              <a:r>
                <a:rPr lang="ja-JP" altLang="en-US" sz="1400" dirty="0">
                  <a:solidFill>
                    <a:prstClr val="white"/>
                  </a:solidFill>
                  <a:latin typeface="小塚ゴシック Pr6N R" pitchFamily="34" charset="-128"/>
                  <a:ea typeface="小塚ゴシック Pr6N R" pitchFamily="34" charset="-128"/>
                </a:rPr>
                <a:t>ローズマリー</a:t>
              </a:r>
            </a:p>
          </p:txBody>
        </p:sp>
        <p:sp>
          <p:nvSpPr>
            <p:cNvPr id="15" name="テキスト ボックス 14"/>
            <p:cNvSpPr txBox="1"/>
            <p:nvPr/>
          </p:nvSpPr>
          <p:spPr>
            <a:xfrm>
              <a:off x="3220199" y="3130400"/>
              <a:ext cx="1656184" cy="307777"/>
            </a:xfrm>
            <a:prstGeom prst="rect">
              <a:avLst/>
            </a:prstGeom>
            <a:noFill/>
          </p:spPr>
          <p:txBody>
            <a:bodyPr wrap="square" rtlCol="0">
              <a:spAutoFit/>
            </a:bodyPr>
            <a:lstStyle/>
            <a:p>
              <a:r>
                <a:rPr lang="ja-JP" altLang="en-US" sz="1400" dirty="0">
                  <a:solidFill>
                    <a:prstClr val="white"/>
                  </a:solidFill>
                  <a:latin typeface="小塚ゴシック Pr6N R" pitchFamily="34" charset="-128"/>
                  <a:ea typeface="小塚ゴシック Pr6N R" pitchFamily="34" charset="-128"/>
                </a:rPr>
                <a:t>ローズマリー</a:t>
              </a:r>
            </a:p>
          </p:txBody>
        </p:sp>
        <p:sp>
          <p:nvSpPr>
            <p:cNvPr id="16" name="テキスト ボックス 15"/>
            <p:cNvSpPr txBox="1"/>
            <p:nvPr/>
          </p:nvSpPr>
          <p:spPr>
            <a:xfrm>
              <a:off x="1264816" y="894481"/>
              <a:ext cx="1647145" cy="307777"/>
            </a:xfrm>
            <a:prstGeom prst="rect">
              <a:avLst/>
            </a:prstGeom>
            <a:noFill/>
          </p:spPr>
          <p:txBody>
            <a:bodyPr wrap="square" rtlCol="0">
              <a:spAutoFit/>
            </a:bodyPr>
            <a:lstStyle/>
            <a:p>
              <a:r>
                <a:rPr lang="ja-JP" altLang="en-US" sz="1400" dirty="0">
                  <a:solidFill>
                    <a:prstClr val="white"/>
                  </a:solidFill>
                  <a:latin typeface="小塚ゴシック Pr6N R" pitchFamily="34" charset="-128"/>
                  <a:ea typeface="小塚ゴシック Pr6N R" pitchFamily="34" charset="-128"/>
                </a:rPr>
                <a:t>レスベラトロール</a:t>
              </a: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76"/>
            <a:stretch/>
          </p:blipFill>
          <p:spPr bwMode="auto">
            <a:xfrm>
              <a:off x="6291285" y="1552033"/>
              <a:ext cx="886270" cy="886270"/>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41" b="-866"/>
            <a:stretch/>
          </p:blipFill>
          <p:spPr bwMode="auto">
            <a:xfrm>
              <a:off x="6421600" y="2654526"/>
              <a:ext cx="959436" cy="959436"/>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23935" y="917646"/>
              <a:ext cx="807932" cy="807932"/>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99592" y="3303899"/>
              <a:ext cx="999536" cy="999536"/>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2040094" y="3288396"/>
              <a:ext cx="2088232" cy="307777"/>
            </a:xfrm>
            <a:prstGeom prst="rect">
              <a:avLst/>
            </a:prstGeom>
            <a:noFill/>
          </p:spPr>
          <p:txBody>
            <a:bodyPr wrap="square" rtlCol="0">
              <a:spAutoFit/>
            </a:bodyPr>
            <a:lstStyle/>
            <a:p>
              <a:r>
                <a:rPr lang="ja-JP" altLang="en-US" sz="1400" dirty="0" smtClean="0">
                  <a:solidFill>
                    <a:prstClr val="white"/>
                  </a:solidFill>
                  <a:latin typeface="小塚ゴシック Pr6N R" pitchFamily="34" charset="-128"/>
                  <a:ea typeface="小塚ゴシック Pr6N R" pitchFamily="34" charset="-128"/>
                </a:rPr>
                <a:t>紫</a:t>
              </a:r>
              <a:r>
                <a:rPr lang="ja-JP" altLang="en-US" sz="1400" dirty="0">
                  <a:solidFill>
                    <a:prstClr val="white"/>
                  </a:solidFill>
                  <a:latin typeface="小塚ゴシック Pr6N R" pitchFamily="34" charset="-128"/>
                  <a:ea typeface="小塚ゴシック Pr6N R" pitchFamily="34" charset="-128"/>
                </a:rPr>
                <a:t>トウモロコシ</a:t>
              </a:r>
            </a:p>
          </p:txBody>
        </p:sp>
        <p:pic>
          <p:nvPicPr>
            <p:cNvPr id="1031" name="Picture 7"/>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03"/>
            <a:stretch/>
          </p:blipFill>
          <p:spPr bwMode="auto">
            <a:xfrm>
              <a:off x="2268151" y="1198917"/>
              <a:ext cx="795572" cy="795572"/>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216"/>
            <a:stretch/>
          </p:blipFill>
          <p:spPr bwMode="auto">
            <a:xfrm>
              <a:off x="5071643" y="2961057"/>
              <a:ext cx="739362" cy="739362"/>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146152" y="3468630"/>
              <a:ext cx="820162" cy="820162"/>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07504" y="2051203"/>
              <a:ext cx="1025716" cy="1025716"/>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115419" y="2154337"/>
              <a:ext cx="819447" cy="819447"/>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5278926" y="1891273"/>
              <a:ext cx="795572" cy="795572"/>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rot="2915706">
              <a:off x="3405597" y="2317969"/>
              <a:ext cx="801448" cy="801448"/>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236"/>
            <a:stretch/>
          </p:blipFill>
          <p:spPr bwMode="auto">
            <a:xfrm>
              <a:off x="4679149" y="634879"/>
              <a:ext cx="933955" cy="933955"/>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3207315" y="875878"/>
              <a:ext cx="816323" cy="816323"/>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883369" y="1610599"/>
              <a:ext cx="1344815" cy="307777"/>
            </a:xfrm>
            <a:prstGeom prst="rect">
              <a:avLst/>
            </a:prstGeom>
            <a:noFill/>
          </p:spPr>
          <p:txBody>
            <a:bodyPr wrap="square" rtlCol="0">
              <a:spAutoFit/>
            </a:bodyPr>
            <a:lstStyle/>
            <a:p>
              <a:r>
                <a:rPr lang="ja-JP" altLang="en-US" sz="1400" dirty="0" smtClean="0">
                  <a:solidFill>
                    <a:prstClr val="white"/>
                  </a:solidFill>
                  <a:latin typeface="小塚ゴシック Pr6N R" pitchFamily="34" charset="-128"/>
                  <a:ea typeface="小塚ゴシック Pr6N R" pitchFamily="34" charset="-128"/>
                </a:rPr>
                <a:t>魚 油</a:t>
              </a:r>
              <a:endParaRPr lang="en-US" altLang="ja-JP" sz="1400" dirty="0">
                <a:solidFill>
                  <a:prstClr val="white"/>
                </a:solidFill>
                <a:latin typeface="小塚ゴシック Pr6N R" pitchFamily="34" charset="-128"/>
                <a:ea typeface="小塚ゴシック Pr6N R" pitchFamily="34" charset="-128"/>
              </a:endParaRPr>
            </a:p>
          </p:txBody>
        </p:sp>
        <p:sp>
          <p:nvSpPr>
            <p:cNvPr id="35" name="テキスト ボックス 34"/>
            <p:cNvSpPr txBox="1"/>
            <p:nvPr/>
          </p:nvSpPr>
          <p:spPr>
            <a:xfrm>
              <a:off x="5786205" y="1198917"/>
              <a:ext cx="1270789" cy="338554"/>
            </a:xfrm>
            <a:prstGeom prst="rect">
              <a:avLst/>
            </a:prstGeom>
            <a:noFill/>
          </p:spPr>
          <p:txBody>
            <a:bodyPr wrap="square" rtlCol="0">
              <a:spAutoFit/>
            </a:bodyPr>
            <a:lstStyle/>
            <a:p>
              <a:r>
                <a:rPr lang="ja-JP" altLang="en-US" sz="1600" dirty="0" smtClean="0">
                  <a:solidFill>
                    <a:prstClr val="white"/>
                  </a:solidFill>
                  <a:latin typeface="小塚ゴシック Pr6N R" pitchFamily="34" charset="-128"/>
                  <a:ea typeface="小塚ゴシック Pr6N R" pitchFamily="34" charset="-128"/>
                </a:rPr>
                <a:t>ビタミン</a:t>
              </a:r>
              <a:r>
                <a:rPr lang="en-US" altLang="ja-JP" sz="1600" dirty="0" smtClean="0">
                  <a:solidFill>
                    <a:prstClr val="white"/>
                  </a:solidFill>
                  <a:latin typeface="Verlag Book" pitchFamily="50" charset="0"/>
                </a:rPr>
                <a:t>K2</a:t>
              </a:r>
              <a:endParaRPr lang="ja-JP" altLang="en-US" sz="1600" dirty="0">
                <a:solidFill>
                  <a:prstClr val="white"/>
                </a:solidFill>
                <a:latin typeface="Verlag Book" pitchFamily="50" charset="0"/>
              </a:endParaRPr>
            </a:p>
          </p:txBody>
        </p:sp>
        <p:cxnSp>
          <p:nvCxnSpPr>
            <p:cNvPr id="19" name="カギ線コネクタ 18"/>
            <p:cNvCxnSpPr/>
            <p:nvPr/>
          </p:nvCxnSpPr>
          <p:spPr>
            <a:xfrm flipV="1">
              <a:off x="7601713" y="2355726"/>
              <a:ext cx="330154" cy="185818"/>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p:nvPr/>
          </p:nvCxnSpPr>
          <p:spPr>
            <a:xfrm rot="16200000" flipH="1">
              <a:off x="7162989" y="2097573"/>
              <a:ext cx="432712" cy="339972"/>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p:nvPr/>
          </p:nvCxnSpPr>
          <p:spPr>
            <a:xfrm flipV="1">
              <a:off x="7170486" y="2509347"/>
              <a:ext cx="330154" cy="185818"/>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p:nvPr/>
          </p:nvCxnSpPr>
          <p:spPr>
            <a:xfrm flipV="1">
              <a:off x="4902986" y="2299171"/>
              <a:ext cx="330154" cy="185818"/>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p:nvPr/>
          </p:nvCxnSpPr>
          <p:spPr>
            <a:xfrm rot="16200000" flipH="1">
              <a:off x="4947799" y="2659926"/>
              <a:ext cx="378099" cy="262757"/>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1033" idx="0"/>
            </p:cNvCxnSpPr>
            <p:nvPr/>
          </p:nvCxnSpPr>
          <p:spPr>
            <a:xfrm rot="5400000" flipH="1" flipV="1">
              <a:off x="4281596" y="2879427"/>
              <a:ext cx="863840" cy="314566"/>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p:nvPr/>
          </p:nvCxnSpPr>
          <p:spPr>
            <a:xfrm flipV="1">
              <a:off x="4215785" y="2484989"/>
              <a:ext cx="546105" cy="233704"/>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rot="16200000" flipH="1">
              <a:off x="3881754" y="1560501"/>
              <a:ext cx="576109" cy="330154"/>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p:nvPr/>
          </p:nvCxnSpPr>
          <p:spPr>
            <a:xfrm>
              <a:off x="3049538" y="1773373"/>
              <a:ext cx="1170981" cy="339980"/>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カギ線コネクタ 55"/>
            <p:cNvCxnSpPr/>
            <p:nvPr/>
          </p:nvCxnSpPr>
          <p:spPr>
            <a:xfrm flipV="1">
              <a:off x="2871076" y="2154337"/>
              <a:ext cx="1349443" cy="181886"/>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カギ線コネクタ 59"/>
            <p:cNvCxnSpPr/>
            <p:nvPr/>
          </p:nvCxnSpPr>
          <p:spPr>
            <a:xfrm rot="5400000" flipH="1" flipV="1">
              <a:off x="514899" y="1744673"/>
              <a:ext cx="355960" cy="145031"/>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1030" idx="6"/>
            </p:cNvCxnSpPr>
            <p:nvPr/>
          </p:nvCxnSpPr>
          <p:spPr>
            <a:xfrm flipV="1">
              <a:off x="1899128" y="3613962"/>
              <a:ext cx="548311" cy="189705"/>
            </a:xfrm>
            <a:prstGeom prst="bentConnector3">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6" name="TextBox 10"/>
            <p:cNvSpPr txBox="1"/>
            <p:nvPr/>
          </p:nvSpPr>
          <p:spPr>
            <a:xfrm>
              <a:off x="1088765" y="3894477"/>
              <a:ext cx="1472919" cy="273152"/>
            </a:xfrm>
            <a:prstGeom prst="rect">
              <a:avLst/>
            </a:prstGeom>
            <a:noFill/>
          </p:spPr>
          <p:txBody>
            <a:bodyPr wrap="square" lIns="57150" tIns="28575" rIns="57150" bIns="28575" rtlCol="0">
              <a:spAutoFit/>
            </a:bodyPr>
            <a:lstStyle/>
            <a:p>
              <a:pPr algn="r"/>
              <a:r>
                <a:rPr lang="ja-JP" altLang="en-US" sz="1400" b="1" dirty="0">
                  <a:solidFill>
                    <a:srgbClr val="FFCC00"/>
                  </a:solidFill>
                  <a:latin typeface="小塚ゴシック Pr6N R" pitchFamily="34" charset="-128"/>
                  <a:ea typeface="小塚ゴシック Pr6N R" pitchFamily="34" charset="-128"/>
                  <a:cs typeface="Arial"/>
                </a:rPr>
                <a:t>ペルー</a:t>
              </a:r>
              <a:endParaRPr lang="en-US" sz="1400" b="1" dirty="0">
                <a:solidFill>
                  <a:srgbClr val="FFCC00"/>
                </a:solidFill>
                <a:latin typeface="小塚ゴシック Pr6N R" pitchFamily="34" charset="-128"/>
                <a:ea typeface="小塚ゴシック Pr6N R" pitchFamily="34" charset="-128"/>
                <a:cs typeface="Arial"/>
              </a:endParaRPr>
            </a:p>
          </p:txBody>
        </p:sp>
        <p:sp>
          <p:nvSpPr>
            <p:cNvPr id="67" name="TextBox 10"/>
            <p:cNvSpPr txBox="1"/>
            <p:nvPr/>
          </p:nvSpPr>
          <p:spPr>
            <a:xfrm>
              <a:off x="-437534" y="3125270"/>
              <a:ext cx="1472919" cy="273152"/>
            </a:xfrm>
            <a:prstGeom prst="rect">
              <a:avLst/>
            </a:prstGeom>
            <a:noFill/>
          </p:spPr>
          <p:txBody>
            <a:bodyPr wrap="square" lIns="57150" tIns="28575" rIns="57150" bIns="28575" rtlCol="0">
              <a:spAutoFit/>
            </a:bodyPr>
            <a:lstStyle/>
            <a:p>
              <a:pPr algn="r"/>
              <a:r>
                <a:rPr lang="ja-JP" altLang="en-US" sz="1400" b="1" dirty="0" smtClean="0">
                  <a:solidFill>
                    <a:srgbClr val="FFCC00"/>
                  </a:solidFill>
                  <a:latin typeface="小塚ゴシック Pr6N R" pitchFamily="34" charset="-128"/>
                  <a:ea typeface="小塚ゴシック Pr6N R" pitchFamily="34" charset="-128"/>
                  <a:cs typeface="Arial"/>
                </a:rPr>
                <a:t>アラスカ</a:t>
              </a:r>
              <a:endParaRPr lang="en-US" sz="1400" b="1" dirty="0">
                <a:solidFill>
                  <a:srgbClr val="FFCC00"/>
                </a:solidFill>
                <a:latin typeface="小塚ゴシック Pr6N R" pitchFamily="34" charset="-128"/>
                <a:ea typeface="小塚ゴシック Pr6N R" pitchFamily="34" charset="-128"/>
                <a:cs typeface="Arial"/>
              </a:endParaRPr>
            </a:p>
          </p:txBody>
        </p:sp>
        <p:sp>
          <p:nvSpPr>
            <p:cNvPr id="68" name="TextBox 10"/>
            <p:cNvSpPr txBox="1"/>
            <p:nvPr/>
          </p:nvSpPr>
          <p:spPr>
            <a:xfrm>
              <a:off x="2195983" y="1922805"/>
              <a:ext cx="1472919" cy="273152"/>
            </a:xfrm>
            <a:prstGeom prst="rect">
              <a:avLst/>
            </a:prstGeom>
            <a:noFill/>
          </p:spPr>
          <p:txBody>
            <a:bodyPr wrap="square" lIns="57150" tIns="28575" rIns="57150" bIns="28575" rtlCol="0">
              <a:spAutoFit/>
            </a:bodyPr>
            <a:lstStyle/>
            <a:p>
              <a:pPr algn="r"/>
              <a:r>
                <a:rPr lang="ja-JP" altLang="en-US" sz="1400" b="1" dirty="0" smtClean="0">
                  <a:solidFill>
                    <a:srgbClr val="FFCC00"/>
                  </a:solidFill>
                  <a:latin typeface="小塚ゴシック Pr6N R" pitchFamily="34" charset="-128"/>
                  <a:ea typeface="小塚ゴシック Pr6N R" pitchFamily="34" charset="-128"/>
                  <a:cs typeface="Arial"/>
                </a:rPr>
                <a:t>フランス</a:t>
              </a:r>
              <a:endParaRPr lang="en-US" sz="1400" b="1" dirty="0">
                <a:solidFill>
                  <a:srgbClr val="FFCC00"/>
                </a:solidFill>
                <a:latin typeface="小塚ゴシック Pr6N R" pitchFamily="34" charset="-128"/>
                <a:ea typeface="小塚ゴシック Pr6N R" pitchFamily="34" charset="-128"/>
                <a:cs typeface="Arial"/>
              </a:endParaRPr>
            </a:p>
          </p:txBody>
        </p:sp>
        <p:sp>
          <p:nvSpPr>
            <p:cNvPr id="69" name="TextBox 10"/>
            <p:cNvSpPr txBox="1"/>
            <p:nvPr/>
          </p:nvSpPr>
          <p:spPr>
            <a:xfrm>
              <a:off x="6444208" y="2691669"/>
              <a:ext cx="1472919" cy="273152"/>
            </a:xfrm>
            <a:prstGeom prst="rect">
              <a:avLst/>
            </a:prstGeom>
            <a:noFill/>
          </p:spPr>
          <p:txBody>
            <a:bodyPr wrap="square" lIns="57150" tIns="28575" rIns="57150" bIns="28575" rtlCol="0">
              <a:spAutoFit/>
            </a:bodyPr>
            <a:lstStyle/>
            <a:p>
              <a:pPr algn="r"/>
              <a:r>
                <a:rPr lang="ja-JP" altLang="en-US" sz="1400" b="1" dirty="0" smtClean="0">
                  <a:solidFill>
                    <a:srgbClr val="FFCC00"/>
                  </a:solidFill>
                  <a:latin typeface="小塚ゴシック Pr6N R" pitchFamily="34" charset="-128"/>
                  <a:ea typeface="小塚ゴシック Pr6N R" pitchFamily="34" charset="-128"/>
                  <a:cs typeface="Arial"/>
                </a:rPr>
                <a:t>日 本</a:t>
              </a:r>
              <a:endParaRPr lang="en-US" sz="1400" b="1" dirty="0">
                <a:solidFill>
                  <a:srgbClr val="FFCC00"/>
                </a:solidFill>
                <a:latin typeface="小塚ゴシック Pr6N R" pitchFamily="34" charset="-128"/>
                <a:ea typeface="小塚ゴシック Pr6N R" pitchFamily="34" charset="-128"/>
                <a:cs typeface="Arial"/>
              </a:endParaRPr>
            </a:p>
          </p:txBody>
        </p:sp>
        <p:sp>
          <p:nvSpPr>
            <p:cNvPr id="70" name="TextBox 10"/>
            <p:cNvSpPr txBox="1"/>
            <p:nvPr/>
          </p:nvSpPr>
          <p:spPr>
            <a:xfrm>
              <a:off x="5255361" y="418793"/>
              <a:ext cx="1472919" cy="273152"/>
            </a:xfrm>
            <a:prstGeom prst="rect">
              <a:avLst/>
            </a:prstGeom>
            <a:noFill/>
          </p:spPr>
          <p:txBody>
            <a:bodyPr wrap="square" lIns="57150" tIns="28575" rIns="57150" bIns="28575" rtlCol="0">
              <a:spAutoFit/>
            </a:bodyPr>
            <a:lstStyle/>
            <a:p>
              <a:pPr algn="r"/>
              <a:r>
                <a:rPr lang="ja-JP" altLang="en-US" sz="1400" b="1" dirty="0" smtClean="0">
                  <a:solidFill>
                    <a:srgbClr val="FFCC00"/>
                  </a:solidFill>
                  <a:latin typeface="小塚ゴシック Pr6N R" pitchFamily="34" charset="-128"/>
                  <a:ea typeface="小塚ゴシック Pr6N R" pitchFamily="34" charset="-128"/>
                  <a:cs typeface="Arial"/>
                </a:rPr>
                <a:t>スカンジナビア</a:t>
              </a:r>
              <a:endParaRPr lang="en-US" sz="1400" b="1" dirty="0">
                <a:solidFill>
                  <a:srgbClr val="FFCC00"/>
                </a:solidFill>
                <a:latin typeface="小塚ゴシック Pr6N R" pitchFamily="34" charset="-128"/>
                <a:ea typeface="小塚ゴシック Pr6N R" pitchFamily="34" charset="-128"/>
                <a:cs typeface="Arial"/>
              </a:endParaRPr>
            </a:p>
          </p:txBody>
        </p:sp>
        <p:sp>
          <p:nvSpPr>
            <p:cNvPr id="71" name="TextBox 10"/>
            <p:cNvSpPr txBox="1"/>
            <p:nvPr/>
          </p:nvSpPr>
          <p:spPr>
            <a:xfrm>
              <a:off x="3866487" y="4379390"/>
              <a:ext cx="1472919" cy="273152"/>
            </a:xfrm>
            <a:prstGeom prst="rect">
              <a:avLst/>
            </a:prstGeom>
            <a:noFill/>
          </p:spPr>
          <p:txBody>
            <a:bodyPr wrap="square" lIns="57150" tIns="28575" rIns="57150" bIns="28575" rtlCol="0">
              <a:spAutoFit/>
            </a:bodyPr>
            <a:lstStyle/>
            <a:p>
              <a:pPr algn="r"/>
              <a:r>
                <a:rPr lang="ja-JP" altLang="en-US" sz="1400" b="1" dirty="0" smtClean="0">
                  <a:solidFill>
                    <a:srgbClr val="FFCC00"/>
                  </a:solidFill>
                  <a:latin typeface="小塚ゴシック Pr6N R" pitchFamily="34" charset="-128"/>
                  <a:ea typeface="小塚ゴシック Pr6N R" pitchFamily="34" charset="-128"/>
                  <a:cs typeface="Arial"/>
                </a:rPr>
                <a:t>地 中 海</a:t>
              </a:r>
              <a:endParaRPr lang="en-US" sz="1400" b="1" dirty="0">
                <a:solidFill>
                  <a:srgbClr val="FFCC00"/>
                </a:solidFill>
                <a:latin typeface="小塚ゴシック Pr6N R" pitchFamily="34" charset="-128"/>
                <a:ea typeface="小塚ゴシック Pr6N R" pitchFamily="34" charset="-128"/>
                <a:cs typeface="Arial"/>
              </a:endParaRPr>
            </a:p>
          </p:txBody>
        </p:sp>
        <p:pic>
          <p:nvPicPr>
            <p:cNvPr id="52"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6677" r="16677"/>
            <a:stretch/>
          </p:blipFill>
          <p:spPr bwMode="auto">
            <a:xfrm>
              <a:off x="7976889" y="1932949"/>
              <a:ext cx="875252" cy="875252"/>
            </a:xfrm>
            <a:prstGeom prst="flowChartConnector">
              <a:avLst/>
            </a:prstGeom>
            <a:noFill/>
            <a:ln w="3810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1245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9.jpg" descr="RM1410468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80512" cy="5143500"/>
          </a:xfrm>
          <a:prstGeom prst="rect">
            <a:avLst/>
          </a:prstGeom>
          <a:ln w="12700" cap="flat">
            <a:noFill/>
            <a:miter lim="400000"/>
          </a:ln>
          <a:effectLst/>
        </p:spPr>
      </p:pic>
      <p:sp>
        <p:nvSpPr>
          <p:cNvPr id="5" name="正方形/長方形 4"/>
          <p:cNvSpPr/>
          <p:nvPr/>
        </p:nvSpPr>
        <p:spPr>
          <a:xfrm>
            <a:off x="323528" y="1151307"/>
            <a:ext cx="5184576" cy="1274195"/>
          </a:xfrm>
          <a:prstGeom prst="rect">
            <a:avLst/>
          </a:prstGeom>
        </p:spPr>
        <p:txBody>
          <a:bodyPr wrap="square">
            <a:spAutoFit/>
          </a:bodyPr>
          <a:lstStyle/>
          <a:p>
            <a:pPr>
              <a:lnSpc>
                <a:spcPct val="80000"/>
              </a:lnSpc>
              <a:defRPr sz="3400">
                <a:solidFill>
                  <a:srgbClr val="4D4E4C"/>
                </a:solidFill>
                <a:latin typeface="小塚ゴシック Pro R"/>
                <a:ea typeface="小塚ゴシック Pro R"/>
                <a:cs typeface="小塚ゴシック Pro R"/>
                <a:sym typeface="小塚ゴシック Pro R"/>
              </a:defRPr>
            </a:pPr>
            <a:r>
              <a:rPr lang="ja-JP" altLang="en-US" sz="2400" dirty="0"/>
              <a:t>身体に必要としているものを与える。 </a:t>
            </a:r>
          </a:p>
          <a:p>
            <a:pPr>
              <a:lnSpc>
                <a:spcPct val="80000"/>
              </a:lnSpc>
              <a:defRPr sz="3400">
                <a:solidFill>
                  <a:srgbClr val="4D4E4C"/>
                </a:solidFill>
                <a:latin typeface="小塚ゴシック Pro R"/>
                <a:ea typeface="小塚ゴシック Pro R"/>
                <a:cs typeface="小塚ゴシック Pro R"/>
                <a:sym typeface="小塚ゴシック Pro R"/>
              </a:defRPr>
            </a:pPr>
            <a:r>
              <a:rPr lang="ja-JP" altLang="en-US" sz="2400" dirty="0"/>
              <a:t>そして、本来、備わっている力を、</a:t>
            </a:r>
          </a:p>
          <a:p>
            <a:pPr>
              <a:lnSpc>
                <a:spcPct val="80000"/>
              </a:lnSpc>
              <a:defRPr sz="3400">
                <a:solidFill>
                  <a:srgbClr val="4D4E4C"/>
                </a:solidFill>
                <a:latin typeface="小塚ゴシック Pro R"/>
                <a:ea typeface="小塚ゴシック Pro R"/>
                <a:cs typeface="小塚ゴシック Pro R"/>
                <a:sym typeface="小塚ゴシック Pro R"/>
              </a:defRPr>
            </a:pPr>
            <a:r>
              <a:rPr lang="ja-JP" altLang="en-US" sz="2400" dirty="0"/>
              <a:t>発揮させる。</a:t>
            </a:r>
          </a:p>
          <a:p>
            <a:pPr>
              <a:lnSpc>
                <a:spcPct val="80000"/>
              </a:lnSpc>
              <a:defRPr sz="3400">
                <a:solidFill>
                  <a:srgbClr val="4D4E4C"/>
                </a:solidFill>
                <a:latin typeface="小塚ゴシック Pro R"/>
                <a:ea typeface="小塚ゴシック Pro R"/>
                <a:cs typeface="小塚ゴシック Pro R"/>
                <a:sym typeface="小塚ゴシック Pro R"/>
              </a:defRPr>
            </a:pPr>
            <a:r>
              <a:rPr lang="ja-JP" altLang="en-US" sz="2400" dirty="0"/>
              <a:t>若々しくあり続けること</a:t>
            </a:r>
            <a:r>
              <a:rPr lang="ja-JP" altLang="en-US" sz="2400" dirty="0">
                <a:solidFill>
                  <a:srgbClr val="676865"/>
                </a:solidFill>
              </a:rPr>
              <a:t>。</a:t>
            </a:r>
          </a:p>
        </p:txBody>
      </p:sp>
    </p:spTree>
    <p:extLst>
      <p:ext uri="{BB962C8B-B14F-4D97-AF65-F5344CB8AC3E}">
        <p14:creationId xmlns:p14="http://schemas.microsoft.com/office/powerpoint/2010/main" val="9742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X:\Marketing\Pharmanex\2015 健康と栄養冊子　\NU Learning 栄養と健康  完成データ\2_3_とびら\図\イラスト1人.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7644" y="859913"/>
            <a:ext cx="764379" cy="12752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X:\Marketing\Pharmanex\2015 健康と栄養冊子　\NU Learning 栄養と健康  完成データ\2_3_とびら\図\平均寿命と健康寿命.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6742" y="702426"/>
            <a:ext cx="7125131" cy="44410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X:\Marketing\Pharmanex\2015 健康と栄養冊子　\NU Learning 栄養と健康  完成データ\2_3_とびら\図\介護費用.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53286" y="3304429"/>
            <a:ext cx="2168329" cy="16307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X:\Marketing\Pharmanex\2015 健康と栄養冊子　\NU Learning 栄養と健康  完成データ\2_3_とびら\図\イラスト2人.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618" y="3723878"/>
            <a:ext cx="1279949" cy="1104472"/>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356"/>
          <p:cNvSpPr txBox="1">
            <a:spLocks/>
          </p:cNvSpPr>
          <p:nvPr/>
        </p:nvSpPr>
        <p:spPr>
          <a:xfrm>
            <a:off x="-1563990" y="276045"/>
            <a:ext cx="12400686" cy="11435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sz="3800">
                <a:solidFill>
                  <a:srgbClr val="676865"/>
                </a:solidFill>
                <a:latin typeface="+mj-lt"/>
                <a:ea typeface="+mj-ea"/>
                <a:cs typeface="+mj-cs"/>
                <a:sym typeface="Helvetica"/>
              </a:defRPr>
            </a:pPr>
            <a:r>
              <a:rPr kumimoji="0" lang="ja-JP" altLang="en-US" sz="2400" dirty="0" smtClean="0">
                <a:solidFill>
                  <a:schemeClr val="tx1">
                    <a:lumMod val="75000"/>
                    <a:lumOff val="25000"/>
                  </a:schemeClr>
                </a:solidFill>
                <a:latin typeface="小塚ゴシック Pr6N R" pitchFamily="34" charset="-128"/>
                <a:ea typeface="小塚ゴシック Pr6N R" pitchFamily="34" charset="-128"/>
                <a:sym typeface="Helvetica"/>
              </a:rPr>
              <a:t>健康に問題なく日常生活を送れる期間はどのくらい？</a:t>
            </a:r>
            <a:endParaRPr kumimoji="0" lang="ja-JP" altLang="en-US" sz="2400" dirty="0">
              <a:solidFill>
                <a:schemeClr val="tx1">
                  <a:lumMod val="75000"/>
                  <a:lumOff val="25000"/>
                </a:schemeClr>
              </a:solidFill>
              <a:latin typeface="小塚ゴシック Pr6N R" pitchFamily="34" charset="-128"/>
              <a:ea typeface="小塚ゴシック Pr6N R" pitchFamily="34" charset="-128"/>
              <a:sym typeface="Helvetica"/>
            </a:endParaRPr>
          </a:p>
        </p:txBody>
      </p:sp>
    </p:spTree>
    <p:extLst>
      <p:ext uri="{BB962C8B-B14F-4D97-AF65-F5344CB8AC3E}">
        <p14:creationId xmlns:p14="http://schemas.microsoft.com/office/powerpoint/2010/main" val="7756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Nu3OFt1wDpcSzMFy0L6tKS"/>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TotalTime>
  <Words>1439</Words>
  <Application>Microsoft Office PowerPoint</Application>
  <PresentationFormat>画面に合わせる (16:9)</PresentationFormat>
  <Paragraphs>240</Paragraphs>
  <Slides>20</Slides>
  <Notes>20</Notes>
  <HiddenSlides>0</HiddenSlides>
  <MMClips>0</MMClips>
  <ScaleCrop>false</ScaleCrop>
  <HeadingPairs>
    <vt:vector size="4" baseType="variant">
      <vt:variant>
        <vt:lpstr>テーマ</vt:lpstr>
      </vt:variant>
      <vt:variant>
        <vt:i4>2</vt:i4>
      </vt:variant>
      <vt:variant>
        <vt:lpstr>スライド タイトル</vt:lpstr>
      </vt:variant>
      <vt:variant>
        <vt:i4>20</vt:i4>
      </vt:variant>
    </vt:vector>
  </HeadingPairs>
  <TitlesOfParts>
    <vt:vector size="22" baseType="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Nu Skin Japan Co.,Ltd.</dc:creator>
  <cp:lastModifiedBy>Kubota, Masaru</cp:lastModifiedBy>
  <cp:revision>205</cp:revision>
  <cp:lastPrinted>2016-08-03T08:50:16Z</cp:lastPrinted>
  <dcterms:created xsi:type="dcterms:W3CDTF">2016-05-30T04:47:27Z</dcterms:created>
  <dcterms:modified xsi:type="dcterms:W3CDTF">2016-11-29T06:36:38Z</dcterms:modified>
</cp:coreProperties>
</file>