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64" r:id="rId5"/>
    <p:sldId id="372" r:id="rId6"/>
    <p:sldId id="281" r:id="rId7"/>
    <p:sldId id="282" r:id="rId8"/>
    <p:sldId id="288" r:id="rId9"/>
    <p:sldId id="293" r:id="rId10"/>
    <p:sldId id="291" r:id="rId11"/>
    <p:sldId id="283" r:id="rId12"/>
    <p:sldId id="284" r:id="rId13"/>
    <p:sldId id="294" r:id="rId14"/>
    <p:sldId id="371" r:id="rId15"/>
    <p:sldId id="289" r:id="rId16"/>
    <p:sldId id="285" r:id="rId17"/>
    <p:sldId id="295" r:id="rId18"/>
    <p:sldId id="290" r:id="rId19"/>
    <p:sldId id="270" r:id="rId20"/>
    <p:sldId id="370" r:id="rId21"/>
    <p:sldId id="286" r:id="rId22"/>
    <p:sldId id="262" r:id="rId23"/>
    <p:sldId id="266" r:id="rId24"/>
    <p:sldId id="13381" r:id="rId25"/>
    <p:sldId id="13382" r:id="rId26"/>
    <p:sldId id="13395" r:id="rId27"/>
    <p:sldId id="13390" r:id="rId28"/>
    <p:sldId id="13393" r:id="rId29"/>
    <p:sldId id="13392" r:id="rId30"/>
    <p:sldId id="13387" r:id="rId31"/>
    <p:sldId id="13384" r:id="rId32"/>
    <p:sldId id="13386" r:id="rId33"/>
    <p:sldId id="369" r:id="rId34"/>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eg/FoboJiQDfp4kO4eNjw==" hashData="F/G3C2uO1f6slUBW/gZ57mNd8zTIFNHPPi9dIDXhRJvfNcf75/9syoseYAmNkJ+rddOEXl5lHkHAn8BY1LGWs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8B40"/>
    <a:srgbClr val="00A3C9"/>
    <a:srgbClr val="EDF3E9"/>
    <a:srgbClr val="DFE7BF"/>
    <a:srgbClr val="A2A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42" autoAdjust="0"/>
  </p:normalViewPr>
  <p:slideViewPr>
    <p:cSldViewPr snapToGrid="0">
      <p:cViewPr varScale="1">
        <p:scale>
          <a:sx n="57" d="100"/>
          <a:sy n="57" d="100"/>
        </p:scale>
        <p:origin x="11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F61C8DF3-8730-475E-9195-A39F9CB61C02}" type="datetimeFigureOut">
              <a:rPr kumimoji="1" lang="ja-JP" altLang="en-US" smtClean="0"/>
              <a:t>2025/4/17</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728BE3A8-C06D-48C8-BD38-B7C79551068E}" type="slidenum">
              <a:rPr kumimoji="1" lang="ja-JP" altLang="en-US" smtClean="0"/>
              <a:t>‹#›</a:t>
            </a:fld>
            <a:endParaRPr kumimoji="1" lang="ja-JP" altLang="en-US"/>
          </a:p>
        </p:txBody>
      </p:sp>
    </p:spTree>
    <p:extLst>
      <p:ext uri="{BB962C8B-B14F-4D97-AF65-F5344CB8AC3E}">
        <p14:creationId xmlns:p14="http://schemas.microsoft.com/office/powerpoint/2010/main" val="24511194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ニュースキンのファーマネックス製品「グリーン プロ」についてご説明します。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a:t>
            </a:fld>
            <a:endParaRPr kumimoji="1" lang="ja-JP" altLang="en-US"/>
          </a:p>
        </p:txBody>
      </p:sp>
    </p:spTree>
    <p:extLst>
      <p:ext uri="{BB962C8B-B14F-4D97-AF65-F5344CB8AC3E}">
        <p14:creationId xmlns:p14="http://schemas.microsoft.com/office/powerpoint/2010/main" val="3728858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a:t>乳酸菌にはさまざまな種類がありますが、「グリーン プロ」には、生きたまま腸まで届き、腸で力を発揮*</a:t>
            </a:r>
            <a:r>
              <a:rPr kumimoji="1" lang="en-US" altLang="ja-JP" u="none" baseline="30000"/>
              <a:t>1</a:t>
            </a:r>
            <a:r>
              <a:rPr kumimoji="1" lang="ja-JP" altLang="en-US" u="none"/>
              <a:t>できる乳酸菌を採用しました。</a:t>
            </a:r>
            <a:endParaRPr kumimoji="1" lang="en-US" altLang="ja-JP" u="none">
              <a:highlight>
                <a:srgbClr val="FFFF00"/>
              </a:highlight>
            </a:endParaRPr>
          </a:p>
          <a:p>
            <a:r>
              <a:rPr kumimoji="1" lang="ja-JP" altLang="en-US" u="none"/>
              <a:t>１日分、１スティックに約１億個。この配合量は、</a:t>
            </a:r>
            <a:r>
              <a:rPr kumimoji="1" lang="ja-JP" altLang="en-US" u="none" strike="noStrike" baseline="0"/>
              <a:t>体に嬉しい機能が確認済みの</a:t>
            </a:r>
            <a:r>
              <a:rPr kumimoji="1" lang="ja-JP" altLang="en-US" u="none"/>
              <a:t>「機能性レベル*</a:t>
            </a:r>
            <a:r>
              <a:rPr kumimoji="1" lang="en-US" altLang="ja-JP" u="none" baseline="30000"/>
              <a:t>2</a:t>
            </a:r>
            <a:r>
              <a:rPr kumimoji="1" lang="ja-JP" altLang="en-US" u="none"/>
              <a:t>」です。</a:t>
            </a:r>
            <a:endParaRPr kumimoji="1" lang="en-US" altLang="ja-JP" u="none"/>
          </a:p>
          <a:p>
            <a:r>
              <a:rPr kumimoji="1" lang="ja-JP" altLang="en-US" u="none"/>
              <a:t>今回採用した乳酸菌は「有胞子性乳酸菌」です。</a:t>
            </a:r>
            <a:endParaRPr kumimoji="1" lang="en-US" altLang="ja-JP" u="none"/>
          </a:p>
          <a:p>
            <a:r>
              <a:rPr kumimoji="1" lang="ja-JP" altLang="en-US" u="none"/>
              <a:t>有胞子性の「胞子」とは、植物でいうところの種のようなものです。</a:t>
            </a:r>
            <a:endParaRPr kumimoji="1" lang="en-US" altLang="ja-JP" u="none"/>
          </a:p>
          <a:p>
            <a:r>
              <a:rPr kumimoji="1" lang="ja-JP" altLang="en-US" u="none"/>
              <a:t>したがって、「有胞子性乳酸菌」は、「種のようなものがある乳酸菌」というイメージになります。</a:t>
            </a:r>
            <a:endParaRPr kumimoji="1" lang="en-US" altLang="ja-JP" u="none"/>
          </a:p>
          <a:p>
            <a:r>
              <a:rPr kumimoji="1" lang="ja-JP" altLang="en-US" u="none"/>
              <a:t>では、種のようなものがあることで、どのような利点があるのでしょうか？</a:t>
            </a:r>
            <a:endParaRPr kumimoji="1" lang="en-US" altLang="ja-JP" u="none"/>
          </a:p>
          <a:p>
            <a:endParaRPr kumimoji="1" lang="en-US" altLang="ja-JP" u="none"/>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a:t>＊</a:t>
            </a:r>
            <a:r>
              <a:rPr kumimoji="1" lang="en-US" altLang="ja-JP" u="none"/>
              <a:t>1 </a:t>
            </a:r>
            <a:r>
              <a:rPr lang="ja-JP" altLang="en-US" sz="1200" u="none"/>
              <a:t>有胞子性乳酸菌が腸内で発芽して増えること。</a:t>
            </a:r>
            <a:endParaRPr kumimoji="1" lang="en-US" altLang="ja-JP" u="none"/>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a:t>＊</a:t>
            </a:r>
            <a:r>
              <a:rPr kumimoji="1" lang="en-US" altLang="ja-JP" u="none"/>
              <a:t>2 </a:t>
            </a:r>
            <a:r>
              <a:rPr kumimoji="1" lang="ja-JP" altLang="en-US" u="none"/>
              <a:t>機能性表示対応量（１億個</a:t>
            </a:r>
            <a:r>
              <a:rPr kumimoji="1" lang="ja-JP" altLang="en-US" sz="1200" u="none" kern="1200">
                <a:solidFill>
                  <a:schemeClr val="tx1"/>
                </a:solidFill>
                <a:latin typeface="+mn-lt"/>
                <a:ea typeface="+mn-ea"/>
                <a:cs typeface="+mn-cs"/>
              </a:rPr>
              <a:t>／１日分当たり）。</a:t>
            </a:r>
            <a:endParaRPr kumimoji="1" lang="en-US" altLang="ja-JP" sz="1200" u="none" kern="1200">
              <a:solidFill>
                <a:schemeClr val="tx1"/>
              </a:solidFill>
              <a:latin typeface="+mn-lt"/>
              <a:ea typeface="+mn-ea"/>
              <a:cs typeface="+mn-cs"/>
            </a:endParaRPr>
          </a:p>
          <a:p>
            <a:endParaRPr kumimoji="1" lang="en-US" altLang="ja-JP" sz="1200" kern="1200">
              <a:solidFill>
                <a:schemeClr val="tx1"/>
              </a:solidFill>
              <a:latin typeface="+mn-lt"/>
              <a:ea typeface="+mn-ea"/>
              <a:cs typeface="+mn-cs"/>
            </a:endParaRPr>
          </a:p>
          <a:p>
            <a:endParaRPr kumimoji="1" lang="en-US" altLang="ja-JP">
              <a:highlight>
                <a:srgbClr val="FFFF00"/>
              </a:highlight>
            </a:endParaRPr>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10</a:t>
            </a:fld>
            <a:endParaRPr kumimoji="1" lang="ja-JP" altLang="en-US"/>
          </a:p>
        </p:txBody>
      </p:sp>
    </p:spTree>
    <p:extLst>
      <p:ext uri="{BB962C8B-B14F-4D97-AF65-F5344CB8AC3E}">
        <p14:creationId xmlns:p14="http://schemas.microsoft.com/office/powerpoint/2010/main" val="2537657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a:t>普通の乳酸菌は、栄養細胞と呼ばれる細胞が、分裂しながら増えてゆきます。</a:t>
            </a:r>
            <a:endParaRPr kumimoji="1" lang="en-US" altLang="ja-JP" u="none"/>
          </a:p>
          <a:p>
            <a:endParaRPr kumimoji="1" lang="en-US" altLang="ja-JP" u="none"/>
          </a:p>
          <a:p>
            <a:r>
              <a:rPr kumimoji="1" lang="ja-JP" altLang="en-US" u="none"/>
              <a:t>一方、「グリーン プロ」に配合している「有胞子性乳酸菌」は、栄養細胞が分裂するだけでなく、一部の栄養細胞が、種のような胞子を生み出します。</a:t>
            </a:r>
            <a:endParaRPr kumimoji="1" lang="en-US" altLang="ja-JP" u="none"/>
          </a:p>
          <a:p>
            <a:r>
              <a:rPr kumimoji="1" lang="ja-JP" altLang="en-US" u="none"/>
              <a:t>この胞子は熱や酸に強く、とても丈夫で、胃酸に</a:t>
            </a:r>
            <a:r>
              <a:rPr kumimoji="1" lang="ja-JP" altLang="en-US" b="0" u="none"/>
              <a:t>も</a:t>
            </a:r>
            <a:r>
              <a:rPr kumimoji="1" lang="ja-JP" altLang="en-US" u="none"/>
              <a:t>負けずに生き残ります。よって、腸に届いてから発芽し、腸で増えることができるのです。</a:t>
            </a:r>
            <a:endParaRPr kumimoji="1" lang="en-US" altLang="ja-JP" u="none"/>
          </a:p>
          <a:p>
            <a:r>
              <a:rPr kumimoji="1" lang="ja-JP" altLang="en-US" u="none"/>
              <a:t>つまり「種のようなものがある」ことで、生きて腸まで届き、腸で力を発揮*することができる、そんな乳酸菌が「有胞子性乳酸菌」です。</a:t>
            </a:r>
            <a:endParaRPr kumimoji="1" lang="en-US" altLang="ja-JP" u="none"/>
          </a:p>
          <a:p>
            <a:endParaRPr kumimoji="1" lang="en-US" altLang="ja-JP" u="none"/>
          </a:p>
          <a:p>
            <a:endParaRPr kumimoji="1" lang="en-US" altLang="ja-JP" u="none"/>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a:t>＊</a:t>
            </a:r>
            <a:r>
              <a:rPr lang="ja-JP" altLang="en-US" sz="1200" u="none"/>
              <a:t>有胞子性乳酸菌が腸内で発芽して増えること。</a:t>
            </a:r>
            <a:endParaRPr kumimoji="1" lang="en-US" altLang="ja-JP" u="none"/>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11</a:t>
            </a:fld>
            <a:endParaRPr kumimoji="1" lang="ja-JP" altLang="en-US"/>
          </a:p>
        </p:txBody>
      </p:sp>
    </p:spTree>
    <p:extLst>
      <p:ext uri="{BB962C8B-B14F-4D97-AF65-F5344CB8AC3E}">
        <p14:creationId xmlns:p14="http://schemas.microsoft.com/office/powerpoint/2010/main" val="864715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このように、「グリーン プロ」には、生きたまま腸に届いて力を発揮</a:t>
            </a:r>
            <a:r>
              <a:rPr kumimoji="1" lang="en-US" altLang="ja-JP"/>
              <a:t>*</a:t>
            </a:r>
            <a:r>
              <a:rPr kumimoji="1" lang="en-US" altLang="ja-JP" baseline="30000"/>
              <a:t>1</a:t>
            </a:r>
            <a:r>
              <a:rPr kumimoji="1" lang="ja-JP" altLang="en-US"/>
              <a:t>する有胞子性乳酸菌を機能性レベル*</a:t>
            </a:r>
            <a:r>
              <a:rPr kumimoji="1" lang="en-US" altLang="ja-JP" baseline="30000"/>
              <a:t>2</a:t>
            </a:r>
            <a:r>
              <a:rPr kumimoji="1" lang="ja-JP" altLang="en-US"/>
              <a:t>で配合しています。そのほか</a:t>
            </a:r>
            <a:r>
              <a:rPr kumimoji="1" lang="ja-JP" altLang="en-US" strike="noStrike"/>
              <a:t>、</a:t>
            </a:r>
            <a:r>
              <a:rPr kumimoji="1" lang="ja-JP" altLang="en-US" strike="noStrike" baseline="0"/>
              <a:t>植物性乳酸菌やビフィズス菌など、４種類の善玉菌</a:t>
            </a:r>
            <a:r>
              <a:rPr kumimoji="1" lang="ja-JP" altLang="en-US"/>
              <a:t>も配合。スッキリ*</a:t>
            </a:r>
            <a:r>
              <a:rPr kumimoji="1" lang="en-US" altLang="ja-JP" baseline="30000"/>
              <a:t>3</a:t>
            </a:r>
            <a:r>
              <a:rPr kumimoji="1" lang="ja-JP" altLang="en-US"/>
              <a:t>快適な毎日へ、本格的に取り組んでいます。</a:t>
            </a:r>
            <a:endParaRPr kumimoji="1" lang="en-US" altLang="ja-JP"/>
          </a:p>
          <a:p>
            <a:endParaRPr kumimoji="1" lang="en-US" altLang="ja-JP"/>
          </a:p>
          <a:p>
            <a:r>
              <a:rPr kumimoji="1" lang="ja-JP" altLang="en-US"/>
              <a:t>＊</a:t>
            </a:r>
            <a:r>
              <a:rPr kumimoji="1" lang="en-US" altLang="ja-JP"/>
              <a:t>1 </a:t>
            </a:r>
            <a:r>
              <a:rPr kumimoji="1" lang="ja-JP" altLang="en-US"/>
              <a:t>有胞子性乳酸菌が腸内で発芽して増えること。</a:t>
            </a:r>
            <a:endParaRPr kumimoji="1" lang="en-US" altLang="ja-JP"/>
          </a:p>
          <a:p>
            <a:r>
              <a:rPr kumimoji="1" lang="ja-JP" altLang="en-US"/>
              <a:t>＊</a:t>
            </a:r>
            <a:r>
              <a:rPr kumimoji="1" lang="en-US" altLang="ja-JP"/>
              <a:t>2 </a:t>
            </a:r>
            <a:r>
              <a:rPr kumimoji="1" lang="ja-JP" altLang="en-US"/>
              <a:t>機能性表示対応量（１億個</a:t>
            </a:r>
            <a:r>
              <a:rPr kumimoji="1" lang="ja-JP" altLang="en-US" sz="1200" kern="1200">
                <a:solidFill>
                  <a:schemeClr val="tx1"/>
                </a:solidFill>
                <a:latin typeface="+mn-lt"/>
                <a:ea typeface="+mn-ea"/>
                <a:cs typeface="+mn-cs"/>
              </a:rPr>
              <a:t>／１日分当たり</a:t>
            </a:r>
            <a:r>
              <a:rPr kumimoji="1" lang="ja-JP" altLang="en-US"/>
              <a:t>）。</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a:t>
            </a:r>
            <a:r>
              <a:rPr kumimoji="1" lang="en-US" altLang="ja-JP"/>
              <a:t>3 </a:t>
            </a:r>
            <a:r>
              <a:rPr kumimoji="1" lang="ja-JP" altLang="en-US"/>
              <a:t>気分のこと。</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12</a:t>
            </a:fld>
            <a:endParaRPr kumimoji="1" lang="ja-JP" altLang="en-US"/>
          </a:p>
        </p:txBody>
      </p:sp>
    </p:spTree>
    <p:extLst>
      <p:ext uri="{BB962C8B-B14F-4D97-AF65-F5344CB8AC3E}">
        <p14:creationId xmlns:p14="http://schemas.microsoft.com/office/powerpoint/2010/main" val="1664773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latin typeface="+mn-lt"/>
                <a:ea typeface="+mn-ea"/>
                <a:cs typeface="+mn-cs"/>
              </a:rPr>
              <a:t>３つ目の特長は「</a:t>
            </a:r>
            <a:r>
              <a:rPr kumimoji="1" lang="ja-JP" altLang="en-US" sz="1200" kern="1200" noProof="0">
                <a:solidFill>
                  <a:schemeClr val="tx1"/>
                </a:solidFill>
                <a:latin typeface="+mn-lt"/>
                <a:ea typeface="+mn-ea"/>
                <a:cs typeface="+mn-cs"/>
              </a:rPr>
              <a:t>色・香り・味へのこだわり、宇治抹茶入り緑茶エキスをブレンド</a:t>
            </a:r>
            <a:r>
              <a:rPr kumimoji="1" lang="ja-JP" altLang="ja-JP" sz="1200" kern="1200">
                <a:solidFill>
                  <a:schemeClr val="tx1"/>
                </a:solidFill>
                <a:latin typeface="+mn-lt"/>
                <a:ea typeface="+mn-ea"/>
                <a:cs typeface="+mn-cs"/>
              </a:rPr>
              <a:t>」です。</a:t>
            </a:r>
          </a:p>
          <a:p>
            <a:pPr marL="0" algn="l" defTabSz="914400" rtl="0" eaLnBrk="1" latinLnBrk="0" hangingPunct="1"/>
            <a:r>
              <a:rPr kumimoji="1" lang="ja-JP" altLang="ja-JP" sz="1200" kern="1200">
                <a:solidFill>
                  <a:schemeClr val="tx1"/>
                </a:solidFill>
                <a:latin typeface="+mn-lt"/>
                <a:ea typeface="+mn-ea"/>
                <a:cs typeface="+mn-cs"/>
              </a:rPr>
              <a:t>「グリーンプロ」は</a:t>
            </a:r>
            <a:r>
              <a:rPr kumimoji="1" lang="ja-JP" altLang="en-US" sz="1200" kern="1200">
                <a:solidFill>
                  <a:schemeClr val="tx1"/>
                </a:solidFill>
                <a:latin typeface="+mn-lt"/>
                <a:ea typeface="+mn-ea"/>
                <a:cs typeface="+mn-cs"/>
              </a:rPr>
              <a:t>、</a:t>
            </a:r>
            <a:r>
              <a:rPr kumimoji="1" lang="ja-JP" altLang="ja-JP" sz="1200" kern="1200">
                <a:solidFill>
                  <a:schemeClr val="tx1"/>
                </a:solidFill>
                <a:latin typeface="+mn-lt"/>
                <a:ea typeface="+mn-ea"/>
                <a:cs typeface="+mn-cs"/>
              </a:rPr>
              <a:t>続けやすい飲みやすさにもこだわ</a:t>
            </a:r>
            <a:r>
              <a:rPr kumimoji="1" lang="ja-JP" altLang="en-US" sz="1200" kern="1200">
                <a:solidFill>
                  <a:schemeClr val="tx1"/>
                </a:solidFill>
                <a:latin typeface="+mn-lt"/>
                <a:ea typeface="+mn-ea"/>
                <a:cs typeface="+mn-cs"/>
              </a:rPr>
              <a:t>ります</a:t>
            </a:r>
            <a:r>
              <a:rPr kumimoji="1" lang="ja-JP" altLang="ja-JP" sz="1200" kern="1200">
                <a:solidFill>
                  <a:schemeClr val="tx1"/>
                </a:solidFill>
                <a:latin typeface="+mn-lt"/>
                <a:ea typeface="+mn-ea"/>
                <a:cs typeface="+mn-cs"/>
              </a:rPr>
              <a:t>。</a:t>
            </a:r>
          </a:p>
          <a:p>
            <a:pPr algn="just"/>
            <a:r>
              <a:rPr kumimoji="1" lang="en-US" altLang="ja-JP" sz="1800" kern="10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 </a:t>
            </a:r>
            <a:endParaRPr kumimoji="1" lang="ja-JP" altLang="ja-JP" sz="1800" kern="10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13</a:t>
            </a:fld>
            <a:endParaRPr kumimoji="1" lang="ja-JP" altLang="en-US"/>
          </a:p>
        </p:txBody>
      </p:sp>
    </p:spTree>
    <p:extLst>
      <p:ext uri="{BB962C8B-B14F-4D97-AF65-F5344CB8AC3E}">
        <p14:creationId xmlns:p14="http://schemas.microsoft.com/office/powerpoint/2010/main" val="425720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algn="l" defTabSz="914400" rtl="0" eaLnBrk="1" latinLnBrk="0" hangingPunct="1"/>
            <a:r>
              <a:rPr kumimoji="1" lang="ja-JP" altLang="ja-JP" sz="1200" u="none" kern="1200">
                <a:solidFill>
                  <a:schemeClr val="tx1"/>
                </a:solidFill>
                <a:latin typeface="+mn-lt"/>
                <a:ea typeface="+mn-ea"/>
                <a:cs typeface="+mn-cs"/>
              </a:rPr>
              <a:t>鮮やかな緑、</a:t>
            </a:r>
            <a:r>
              <a:rPr kumimoji="1" lang="ja-JP" altLang="en-US" sz="1200" u="none" kern="1200">
                <a:solidFill>
                  <a:schemeClr val="tx1"/>
                </a:solidFill>
                <a:latin typeface="+mn-lt"/>
                <a:ea typeface="+mn-ea"/>
                <a:cs typeface="+mn-cs"/>
              </a:rPr>
              <a:t>香り、そして</a:t>
            </a:r>
            <a:r>
              <a:rPr kumimoji="1" lang="ja-JP" altLang="ja-JP" sz="1200" u="none" kern="1200">
                <a:solidFill>
                  <a:schemeClr val="tx1"/>
                </a:solidFill>
                <a:latin typeface="+mn-lt"/>
                <a:ea typeface="+mn-ea"/>
                <a:cs typeface="+mn-cs"/>
              </a:rPr>
              <a:t>甘味と旨味が</a:t>
            </a:r>
            <a:r>
              <a:rPr kumimoji="1" lang="ja-JP" altLang="en-US" sz="1200" u="none" kern="1200">
                <a:solidFill>
                  <a:schemeClr val="tx1"/>
                </a:solidFill>
                <a:latin typeface="+mn-lt"/>
                <a:ea typeface="+mn-ea"/>
                <a:cs typeface="+mn-cs"/>
              </a:rPr>
              <a:t>特長の</a:t>
            </a:r>
            <a:r>
              <a:rPr kumimoji="1" lang="ja-JP" altLang="ja-JP" sz="1200" u="none" kern="1200">
                <a:solidFill>
                  <a:schemeClr val="tx1"/>
                </a:solidFill>
                <a:latin typeface="+mn-lt"/>
                <a:ea typeface="+mn-ea"/>
                <a:cs typeface="+mn-cs"/>
              </a:rPr>
              <a:t>「宇治抹茶入り緑茶エキス」は</a:t>
            </a:r>
            <a:r>
              <a:rPr kumimoji="1" lang="ja-JP" altLang="en-US" sz="1200" u="none" kern="1200">
                <a:solidFill>
                  <a:schemeClr val="tx1"/>
                </a:solidFill>
                <a:latin typeface="+mn-lt"/>
                <a:ea typeface="+mn-ea"/>
                <a:cs typeface="+mn-cs"/>
              </a:rPr>
              <a:t>、</a:t>
            </a:r>
            <a:r>
              <a:rPr kumimoji="1" lang="ja-JP" altLang="ja-JP" sz="1200" u="none" kern="1200">
                <a:solidFill>
                  <a:schemeClr val="tx1"/>
                </a:solidFill>
                <a:latin typeface="+mn-lt"/>
                <a:ea typeface="+mn-ea"/>
                <a:cs typeface="+mn-cs"/>
              </a:rPr>
              <a:t>「グリーン プロ」のこだわり</a:t>
            </a:r>
            <a:r>
              <a:rPr kumimoji="1" lang="ja-JP" altLang="en-US" sz="1200" u="none" kern="1200">
                <a:solidFill>
                  <a:schemeClr val="tx1"/>
                </a:solidFill>
                <a:latin typeface="+mn-lt"/>
                <a:ea typeface="+mn-ea"/>
                <a:cs typeface="+mn-cs"/>
              </a:rPr>
              <a:t>の一つ</a:t>
            </a:r>
            <a:r>
              <a:rPr kumimoji="1" lang="ja-JP" altLang="ja-JP" sz="1200" u="none" kern="1200">
                <a:solidFill>
                  <a:schemeClr val="tx1"/>
                </a:solidFill>
                <a:latin typeface="+mn-lt"/>
                <a:ea typeface="+mn-ea"/>
                <a:cs typeface="+mn-cs"/>
              </a:rPr>
              <a:t>です。</a:t>
            </a:r>
          </a:p>
          <a:p>
            <a:pPr marL="0" algn="l" defTabSz="914400" rtl="0" eaLnBrk="1" latinLnBrk="0" hangingPunct="1"/>
            <a:r>
              <a:rPr kumimoji="1" lang="en-US" altLang="ja-JP" sz="1200" u="none" kern="1200">
                <a:solidFill>
                  <a:schemeClr val="tx1"/>
                </a:solidFill>
                <a:latin typeface="+mn-lt"/>
                <a:ea typeface="+mn-ea"/>
                <a:cs typeface="+mn-cs"/>
              </a:rPr>
              <a:t> </a:t>
            </a:r>
            <a:endParaRPr kumimoji="1" lang="ja-JP" altLang="ja-JP" sz="1200" u="none" kern="1200">
              <a:solidFill>
                <a:schemeClr val="tx1"/>
              </a:solidFill>
              <a:latin typeface="+mn-lt"/>
              <a:ea typeface="+mn-ea"/>
              <a:cs typeface="+mn-cs"/>
            </a:endParaRPr>
          </a:p>
          <a:p>
            <a:pPr marL="0" algn="l" defTabSz="914400" rtl="0" eaLnBrk="1" latinLnBrk="0" hangingPunct="1"/>
            <a:r>
              <a:rPr kumimoji="1" lang="ja-JP" altLang="en-US" sz="1200" u="none" kern="1200">
                <a:solidFill>
                  <a:schemeClr val="tx1"/>
                </a:solidFill>
                <a:latin typeface="+mn-lt"/>
                <a:ea typeface="+mn-ea"/>
                <a:cs typeface="+mn-cs"/>
              </a:rPr>
              <a:t>まず、国産緑茶を、茶葉に合わせた温度や時間で</a:t>
            </a:r>
            <a:r>
              <a:rPr kumimoji="1" lang="ja-JP" altLang="ja-JP" sz="1200" u="none" kern="1200">
                <a:solidFill>
                  <a:schemeClr val="tx1"/>
                </a:solidFill>
                <a:latin typeface="+mn-lt"/>
                <a:ea typeface="+mn-ea"/>
                <a:cs typeface="+mn-cs"/>
              </a:rPr>
              <a:t>「抽出」</a:t>
            </a:r>
            <a:r>
              <a:rPr kumimoji="1" lang="ja-JP" altLang="en-US" sz="1200" u="none" kern="1200">
                <a:solidFill>
                  <a:schemeClr val="tx1"/>
                </a:solidFill>
                <a:latin typeface="+mn-lt"/>
                <a:ea typeface="+mn-ea"/>
                <a:cs typeface="+mn-cs"/>
              </a:rPr>
              <a:t>。このエキスを</a:t>
            </a:r>
            <a:r>
              <a:rPr kumimoji="1" lang="ja-JP" altLang="ja-JP" sz="1200" u="none" kern="1200">
                <a:solidFill>
                  <a:schemeClr val="tx1"/>
                </a:solidFill>
                <a:latin typeface="+mn-lt"/>
                <a:ea typeface="+mn-ea"/>
                <a:cs typeface="+mn-cs"/>
              </a:rPr>
              <a:t>「逆浸透膜濃縮</a:t>
            </a:r>
            <a:r>
              <a:rPr kumimoji="1" lang="en-US" altLang="ja-JP" sz="1200" u="none" kern="1200">
                <a:solidFill>
                  <a:schemeClr val="tx1"/>
                </a:solidFill>
                <a:latin typeface="+mn-lt"/>
                <a:ea typeface="+mn-ea"/>
                <a:cs typeface="+mn-cs"/>
              </a:rPr>
              <a:t>*</a:t>
            </a:r>
            <a:r>
              <a:rPr kumimoji="1" lang="ja-JP" altLang="en-US" sz="1200" u="none" kern="1200" baseline="30000">
                <a:solidFill>
                  <a:schemeClr val="tx1"/>
                </a:solidFill>
                <a:latin typeface="+mn-lt"/>
                <a:ea typeface="+mn-ea"/>
                <a:cs typeface="+mn-cs"/>
              </a:rPr>
              <a:t>１</a:t>
            </a:r>
            <a:r>
              <a:rPr kumimoji="1" lang="ja-JP" altLang="ja-JP" sz="1200" u="none" kern="1200">
                <a:solidFill>
                  <a:schemeClr val="tx1"/>
                </a:solidFill>
                <a:latin typeface="+mn-lt"/>
                <a:ea typeface="+mn-ea"/>
                <a:cs typeface="+mn-cs"/>
              </a:rPr>
              <a:t>」</a:t>
            </a:r>
            <a:r>
              <a:rPr kumimoji="1" lang="ja-JP" altLang="en-US" sz="1200" u="none" kern="1200">
                <a:solidFill>
                  <a:schemeClr val="tx1"/>
                </a:solidFill>
                <a:latin typeface="+mn-lt"/>
                <a:ea typeface="+mn-ea"/>
                <a:cs typeface="+mn-cs"/>
              </a:rPr>
              <a:t>して</a:t>
            </a:r>
            <a:r>
              <a:rPr kumimoji="1" lang="ja-JP" altLang="ja-JP" sz="1200" u="none" kern="1200">
                <a:solidFill>
                  <a:schemeClr val="tx1"/>
                </a:solidFill>
                <a:latin typeface="+mn-lt"/>
                <a:ea typeface="+mn-ea"/>
                <a:cs typeface="+mn-cs"/>
              </a:rPr>
              <a:t>スプレードライ</a:t>
            </a:r>
            <a:r>
              <a:rPr kumimoji="1" lang="ja-JP" altLang="en-US" sz="1200" u="none" kern="1200">
                <a:solidFill>
                  <a:schemeClr val="tx1"/>
                </a:solidFill>
                <a:latin typeface="+mn-lt"/>
                <a:ea typeface="+mn-ea"/>
                <a:cs typeface="+mn-cs"/>
              </a:rPr>
              <a:t>*</a:t>
            </a:r>
            <a:r>
              <a:rPr kumimoji="1" lang="ja-JP" altLang="en-US" sz="1200" u="none" kern="1200" baseline="30000">
                <a:solidFill>
                  <a:schemeClr val="tx1"/>
                </a:solidFill>
                <a:latin typeface="+mn-lt"/>
                <a:ea typeface="+mn-ea"/>
                <a:cs typeface="+mn-cs"/>
              </a:rPr>
              <a:t>２</a:t>
            </a:r>
            <a:r>
              <a:rPr kumimoji="1" lang="ja-JP" altLang="en-US" sz="1200" u="none" kern="1200">
                <a:solidFill>
                  <a:schemeClr val="tx1"/>
                </a:solidFill>
                <a:latin typeface="+mn-lt"/>
                <a:ea typeface="+mn-ea"/>
                <a:cs typeface="+mn-cs"/>
              </a:rPr>
              <a:t>で粉末にします。</a:t>
            </a:r>
            <a:endParaRPr kumimoji="1" lang="en-US" altLang="ja-JP" sz="1200" u="none" kern="1200">
              <a:solidFill>
                <a:schemeClr val="tx1"/>
              </a:solidFill>
              <a:latin typeface="+mn-lt"/>
              <a:ea typeface="+mn-ea"/>
              <a:cs typeface="+mn-cs"/>
            </a:endParaRPr>
          </a:p>
          <a:p>
            <a:pPr marL="0" algn="l" defTabSz="914400" rtl="0" eaLnBrk="1" latinLnBrk="0" hangingPunct="1"/>
            <a:endParaRPr kumimoji="1" lang="en-US" altLang="ja-JP" sz="1200" u="none" kern="1200">
              <a:solidFill>
                <a:schemeClr val="tx1"/>
              </a:solidFill>
              <a:latin typeface="+mn-lt"/>
              <a:ea typeface="+mn-ea"/>
              <a:cs typeface="+mn-cs"/>
            </a:endParaRPr>
          </a:p>
          <a:p>
            <a:pPr marL="0" algn="l" defTabSz="914400" rtl="0" eaLnBrk="1" latinLnBrk="0" hangingPunct="1"/>
            <a:r>
              <a:rPr kumimoji="1" lang="ja-JP" altLang="ja-JP" sz="1200" u="none" kern="1200">
                <a:solidFill>
                  <a:schemeClr val="tx1"/>
                </a:solidFill>
                <a:latin typeface="+mn-lt"/>
                <a:ea typeface="+mn-ea"/>
                <a:cs typeface="+mn-cs"/>
              </a:rPr>
              <a:t>「逆浸透膜濃縮</a:t>
            </a:r>
            <a:r>
              <a:rPr kumimoji="1" lang="en-US" altLang="ja-JP" sz="1200" u="none" kern="1200">
                <a:solidFill>
                  <a:schemeClr val="tx1"/>
                </a:solidFill>
                <a:latin typeface="+mn-lt"/>
                <a:ea typeface="+mn-ea"/>
                <a:cs typeface="+mn-cs"/>
              </a:rPr>
              <a:t>*</a:t>
            </a:r>
            <a:r>
              <a:rPr kumimoji="1" lang="ja-JP" altLang="en-US" sz="1200" u="none" kern="1200" baseline="30000">
                <a:solidFill>
                  <a:schemeClr val="tx1"/>
                </a:solidFill>
                <a:latin typeface="+mn-lt"/>
                <a:ea typeface="+mn-ea"/>
                <a:cs typeface="+mn-cs"/>
              </a:rPr>
              <a:t>１</a:t>
            </a:r>
            <a:r>
              <a:rPr kumimoji="1" lang="ja-JP" altLang="ja-JP" sz="1200" u="none" kern="1200">
                <a:solidFill>
                  <a:schemeClr val="tx1"/>
                </a:solidFill>
                <a:latin typeface="+mn-lt"/>
                <a:ea typeface="+mn-ea"/>
                <a:cs typeface="+mn-cs"/>
              </a:rPr>
              <a:t>」</a:t>
            </a:r>
            <a:r>
              <a:rPr kumimoji="1" lang="ja-JP" altLang="en-US" sz="1200" u="none" kern="1200">
                <a:solidFill>
                  <a:schemeClr val="tx1"/>
                </a:solidFill>
                <a:latin typeface="+mn-lt"/>
                <a:ea typeface="+mn-ea"/>
                <a:cs typeface="+mn-cs"/>
              </a:rPr>
              <a:t>で</a:t>
            </a:r>
            <a:r>
              <a:rPr kumimoji="1" lang="ja-JP" altLang="ja-JP" sz="1200" u="none" kern="1200">
                <a:solidFill>
                  <a:schemeClr val="tx1"/>
                </a:solidFill>
                <a:latin typeface="+mn-lt"/>
                <a:ea typeface="+mn-ea"/>
                <a:cs typeface="+mn-cs"/>
              </a:rPr>
              <a:t>は、水以外のもの</a:t>
            </a:r>
            <a:r>
              <a:rPr kumimoji="1" lang="ja-JP" altLang="en-US" sz="1200" u="none" kern="1200">
                <a:solidFill>
                  <a:schemeClr val="tx1"/>
                </a:solidFill>
                <a:latin typeface="+mn-lt"/>
                <a:ea typeface="+mn-ea"/>
                <a:cs typeface="+mn-cs"/>
              </a:rPr>
              <a:t>を通さない</a:t>
            </a:r>
            <a:r>
              <a:rPr kumimoji="1" lang="ja-JP" altLang="ja-JP" sz="1200" u="none" kern="1200">
                <a:solidFill>
                  <a:schemeClr val="tx1"/>
                </a:solidFill>
                <a:latin typeface="+mn-lt"/>
                <a:ea typeface="+mn-ea"/>
                <a:cs typeface="+mn-cs"/>
              </a:rPr>
              <a:t>逆浸透膜</a:t>
            </a:r>
            <a:r>
              <a:rPr kumimoji="1" lang="ja-JP" altLang="en-US" sz="1200" u="none" kern="1200">
                <a:solidFill>
                  <a:schemeClr val="tx1"/>
                </a:solidFill>
                <a:latin typeface="+mn-lt"/>
                <a:ea typeface="+mn-ea"/>
                <a:cs typeface="+mn-cs"/>
              </a:rPr>
              <a:t>を使って、緑茶</a:t>
            </a:r>
            <a:r>
              <a:rPr kumimoji="1" lang="ja-JP" altLang="ja-JP" sz="1200" u="none" kern="1200">
                <a:solidFill>
                  <a:schemeClr val="tx1"/>
                </a:solidFill>
                <a:latin typeface="+mn-lt"/>
                <a:ea typeface="+mn-ea"/>
                <a:cs typeface="+mn-cs"/>
              </a:rPr>
              <a:t>エキス</a:t>
            </a:r>
            <a:r>
              <a:rPr kumimoji="1" lang="ja-JP" altLang="en-US" sz="1200" u="none" kern="1200">
                <a:solidFill>
                  <a:schemeClr val="tx1"/>
                </a:solidFill>
                <a:latin typeface="+mn-lt"/>
                <a:ea typeface="+mn-ea"/>
                <a:cs typeface="+mn-cs"/>
              </a:rPr>
              <a:t>から</a:t>
            </a:r>
            <a:r>
              <a:rPr kumimoji="1" lang="ja-JP" altLang="ja-JP" sz="1200" u="none" kern="1200">
                <a:solidFill>
                  <a:schemeClr val="tx1"/>
                </a:solidFill>
                <a:latin typeface="+mn-lt"/>
                <a:ea typeface="+mn-ea"/>
                <a:cs typeface="+mn-cs"/>
              </a:rPr>
              <a:t>水</a:t>
            </a:r>
            <a:r>
              <a:rPr kumimoji="1" lang="ja-JP" altLang="en-US" sz="1200" u="none" kern="1200">
                <a:solidFill>
                  <a:schemeClr val="tx1"/>
                </a:solidFill>
                <a:latin typeface="+mn-lt"/>
                <a:ea typeface="+mn-ea"/>
                <a:cs typeface="+mn-cs"/>
              </a:rPr>
              <a:t>分</a:t>
            </a:r>
            <a:r>
              <a:rPr kumimoji="1" lang="ja-JP" altLang="ja-JP" sz="1200" u="none" kern="1200">
                <a:solidFill>
                  <a:schemeClr val="tx1"/>
                </a:solidFill>
                <a:latin typeface="+mn-lt"/>
                <a:ea typeface="+mn-ea"/>
                <a:cs typeface="+mn-cs"/>
              </a:rPr>
              <a:t>を</a:t>
            </a:r>
            <a:r>
              <a:rPr kumimoji="1" lang="ja-JP" altLang="en-US" sz="1200" u="none" kern="1200">
                <a:solidFill>
                  <a:schemeClr val="tx1"/>
                </a:solidFill>
                <a:latin typeface="+mn-lt"/>
                <a:ea typeface="+mn-ea"/>
                <a:cs typeface="+mn-cs"/>
              </a:rPr>
              <a:t>抜き取ります。</a:t>
            </a:r>
            <a:endParaRPr kumimoji="1" lang="en-US" altLang="ja-JP" sz="1200" u="none" kern="1200">
              <a:solidFill>
                <a:schemeClr val="tx1"/>
              </a:solidFill>
              <a:latin typeface="+mn-lt"/>
              <a:ea typeface="+mn-ea"/>
              <a:cs typeface="+mn-cs"/>
            </a:endParaRPr>
          </a:p>
          <a:p>
            <a:pPr marL="0" algn="l" defTabSz="914400" rtl="0" eaLnBrk="1" latinLnBrk="0" hangingPunct="1"/>
            <a:r>
              <a:rPr kumimoji="1" lang="ja-JP" altLang="en-US" sz="1200" u="none" kern="1200">
                <a:solidFill>
                  <a:schemeClr val="tx1"/>
                </a:solidFill>
                <a:latin typeface="+mn-lt"/>
                <a:ea typeface="+mn-ea"/>
                <a:cs typeface="+mn-cs"/>
              </a:rPr>
              <a:t>そのため、余分な熱を必要とせず、緑茶の香り・味の変化を抑えることができます。</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u="none" kern="1200">
                <a:solidFill>
                  <a:schemeClr val="tx1"/>
                </a:solidFill>
                <a:latin typeface="+mn-lt"/>
                <a:ea typeface="+mn-ea"/>
                <a:cs typeface="+mn-cs"/>
              </a:rPr>
              <a:t>この緑茶エキス粉末に、最後に、宇治抹茶を合わせることで、</a:t>
            </a:r>
            <a:r>
              <a:rPr kumimoji="1" lang="ja-JP" altLang="en-US" sz="1200" u="none" kern="1200" noProof="0">
                <a:solidFill>
                  <a:schemeClr val="tx1"/>
                </a:solidFill>
                <a:latin typeface="+mn-lt"/>
                <a:ea typeface="+mn-ea"/>
                <a:cs typeface="+mn-cs"/>
              </a:rPr>
              <a:t>色・香り・味にこだわった「宇治抹茶入り緑茶エキス」ができあがります。</a:t>
            </a:r>
            <a:endParaRPr kumimoji="1" lang="en-US" altLang="ja-JP" sz="1200" u="none" kern="1200" noProof="0">
              <a:solidFill>
                <a:schemeClr val="tx1"/>
              </a:solidFill>
              <a:latin typeface="+mn-lt"/>
              <a:ea typeface="+mn-ea"/>
              <a:cs typeface="+mn-cs"/>
            </a:endParaRPr>
          </a:p>
          <a:p>
            <a:pPr algn="just"/>
            <a:endParaRPr lang="en-US" altLang="ja-JP" sz="1800" u="none" kern="10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kumimoji="1" lang="ja-JP" altLang="en-US" sz="1200" u="none" kern="1200">
                <a:solidFill>
                  <a:schemeClr val="tx1"/>
                </a:solidFill>
                <a:latin typeface="+mn-lt"/>
                <a:ea typeface="+mn-ea"/>
                <a:cs typeface="+mn-cs"/>
              </a:rPr>
              <a:t>＊</a:t>
            </a:r>
            <a:r>
              <a:rPr kumimoji="1" lang="en-US" altLang="ja-JP" sz="1200" u="none" kern="1200">
                <a:solidFill>
                  <a:schemeClr val="tx1"/>
                </a:solidFill>
                <a:latin typeface="+mn-lt"/>
                <a:ea typeface="+mn-ea"/>
                <a:cs typeface="+mn-cs"/>
              </a:rPr>
              <a:t>1 </a:t>
            </a:r>
            <a:r>
              <a:rPr kumimoji="1" lang="ja-JP" altLang="en-US" sz="1200" u="none" kern="1200">
                <a:solidFill>
                  <a:schemeClr val="tx1"/>
                </a:solidFill>
                <a:latin typeface="+mn-lt"/>
                <a:ea typeface="+mn-ea"/>
                <a:cs typeface="+mn-cs"/>
              </a:rPr>
              <a:t>抽出した緑茶を濃縮する手法のひとつ。</a:t>
            </a:r>
          </a:p>
          <a:p>
            <a:r>
              <a:rPr kumimoji="1" lang="ja-JP" altLang="en-US" sz="1200" u="none" kern="1200">
                <a:solidFill>
                  <a:schemeClr val="tx1"/>
                </a:solidFill>
                <a:latin typeface="+mn-lt"/>
                <a:ea typeface="+mn-ea"/>
                <a:cs typeface="+mn-cs"/>
              </a:rPr>
              <a:t>＊</a:t>
            </a:r>
            <a:r>
              <a:rPr kumimoji="1" lang="en-US" altLang="ja-JP" sz="1200" u="none" kern="1200">
                <a:solidFill>
                  <a:schemeClr val="tx1"/>
                </a:solidFill>
                <a:latin typeface="+mn-lt"/>
                <a:ea typeface="+mn-ea"/>
                <a:cs typeface="+mn-cs"/>
              </a:rPr>
              <a:t>2 </a:t>
            </a:r>
            <a:r>
              <a:rPr kumimoji="1" lang="ja-JP" altLang="en-US" sz="1200" u="none" kern="1200">
                <a:solidFill>
                  <a:schemeClr val="tx1"/>
                </a:solidFill>
                <a:latin typeface="+mn-lt"/>
                <a:ea typeface="+mn-ea"/>
                <a:cs typeface="+mn-cs"/>
              </a:rPr>
              <a:t>噴霧乾燥のこと。</a:t>
            </a:r>
            <a:endParaRPr kumimoji="1" lang="en-US" altLang="ja-JP" sz="1200" u="none" kern="1200">
              <a:solidFill>
                <a:schemeClr val="tx1"/>
              </a:solidFill>
              <a:latin typeface="+mn-lt"/>
              <a:ea typeface="+mn-ea"/>
              <a:cs typeface="+mn-cs"/>
            </a:endParaRPr>
          </a:p>
          <a:p>
            <a:endParaRPr kumimoji="1" lang="en-US" altLang="ja-JP" sz="1200" kern="120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14</a:t>
            </a:fld>
            <a:endParaRPr kumimoji="1" lang="ja-JP" altLang="en-US"/>
          </a:p>
        </p:txBody>
      </p:sp>
    </p:spTree>
    <p:extLst>
      <p:ext uri="{BB962C8B-B14F-4D97-AF65-F5344CB8AC3E}">
        <p14:creationId xmlns:p14="http://schemas.microsoft.com/office/powerpoint/2010/main" val="116462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国産緑茶</a:t>
            </a:r>
            <a:r>
              <a:rPr kumimoji="1" lang="ja-JP" altLang="ja-JP" sz="1200" u="none" kern="1200">
                <a:solidFill>
                  <a:schemeClr val="tx1"/>
                </a:solidFill>
                <a:latin typeface="+mn-lt"/>
                <a:ea typeface="+mn-ea"/>
                <a:cs typeface="+mn-cs"/>
              </a:rPr>
              <a:t>を</a:t>
            </a:r>
            <a:r>
              <a:rPr kumimoji="1" lang="ja-JP" altLang="en-US" sz="1200" u="none" kern="1200">
                <a:solidFill>
                  <a:schemeClr val="tx1"/>
                </a:solidFill>
                <a:latin typeface="+mn-lt"/>
                <a:ea typeface="+mn-ea"/>
                <a:cs typeface="+mn-cs"/>
              </a:rPr>
              <a:t>、丁寧に抽出して、余分な熱を必要としない</a:t>
            </a:r>
            <a:r>
              <a:rPr kumimoji="1" lang="ja-JP" altLang="ja-JP" sz="1200" u="none" kern="1200">
                <a:solidFill>
                  <a:schemeClr val="tx1"/>
                </a:solidFill>
                <a:latin typeface="+mn-lt"/>
                <a:ea typeface="+mn-ea"/>
                <a:cs typeface="+mn-cs"/>
              </a:rPr>
              <a:t>逆浸透膜で濃縮</a:t>
            </a:r>
            <a:r>
              <a:rPr kumimoji="1" lang="ja-JP" altLang="en-US" sz="1200" u="none" kern="1200">
                <a:solidFill>
                  <a:schemeClr val="tx1"/>
                </a:solidFill>
                <a:latin typeface="+mn-lt"/>
                <a:ea typeface="+mn-ea"/>
                <a:cs typeface="+mn-cs"/>
              </a:rPr>
              <a:t>。</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そして最後に、宇治抹茶と合わせた「宇治抹茶入り緑茶エキス」で、</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続けやすい飲みやすさを実現しました。</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a:t>
            </a:r>
            <a:r>
              <a:rPr kumimoji="1" lang="en-US" altLang="ja-JP" sz="1200" u="none" kern="1200">
                <a:solidFill>
                  <a:schemeClr val="tx1"/>
                </a:solidFill>
                <a:latin typeface="+mn-lt"/>
                <a:ea typeface="+mn-ea"/>
                <a:cs typeface="+mn-cs"/>
              </a:rPr>
              <a:t>1 </a:t>
            </a:r>
            <a:r>
              <a:rPr kumimoji="1" lang="ja-JP" altLang="en-US" sz="1200" u="none" kern="1200">
                <a:solidFill>
                  <a:schemeClr val="tx1"/>
                </a:solidFill>
                <a:latin typeface="+mn-lt"/>
                <a:ea typeface="+mn-ea"/>
                <a:cs typeface="+mn-cs"/>
              </a:rPr>
              <a:t>抽出した緑茶を濃縮する手法のひとつ。</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a:t>
            </a:r>
            <a:r>
              <a:rPr kumimoji="1" lang="en-US" altLang="ja-JP" sz="1200" u="none" kern="1200">
                <a:solidFill>
                  <a:schemeClr val="tx1"/>
                </a:solidFill>
                <a:latin typeface="+mn-lt"/>
                <a:ea typeface="+mn-ea"/>
                <a:cs typeface="+mn-cs"/>
              </a:rPr>
              <a:t>2 </a:t>
            </a:r>
            <a:r>
              <a:rPr kumimoji="1" lang="ja-JP" altLang="en-US" sz="1200" u="none" kern="1200">
                <a:solidFill>
                  <a:schemeClr val="tx1"/>
                </a:solidFill>
                <a:latin typeface="+mn-lt"/>
                <a:ea typeface="+mn-ea"/>
                <a:cs typeface="+mn-cs"/>
              </a:rPr>
              <a:t>噴霧乾燥のこと。</a:t>
            </a:r>
            <a:endParaRPr kumimoji="1" lang="en-US" altLang="ja-JP" u="none"/>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15</a:t>
            </a:fld>
            <a:endParaRPr kumimoji="1" lang="ja-JP" altLang="en-US"/>
          </a:p>
        </p:txBody>
      </p:sp>
    </p:spTree>
    <p:extLst>
      <p:ext uri="{BB962C8B-B14F-4D97-AF65-F5344CB8AC3E}">
        <p14:creationId xmlns:p14="http://schemas.microsoft.com/office/powerpoint/2010/main" val="87985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ここで、「グリーン プロ」の特長をまとめましょう。</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「続けやすい飲みやすさで、スッキリ*</a:t>
            </a:r>
            <a:r>
              <a:rPr kumimoji="1" lang="en-US" altLang="ja-JP" sz="1200" u="none" strike="noStrike" kern="1200" baseline="30000">
                <a:solidFill>
                  <a:schemeClr val="tx1"/>
                </a:solidFill>
                <a:latin typeface="+mn-lt"/>
                <a:ea typeface="+mn-ea"/>
                <a:cs typeface="+mn-cs"/>
              </a:rPr>
              <a:t>1</a:t>
            </a:r>
            <a:r>
              <a:rPr kumimoji="1" lang="ja-JP" altLang="en-US" sz="1200" u="none" kern="1200">
                <a:solidFill>
                  <a:schemeClr val="tx1"/>
                </a:solidFill>
                <a:latin typeface="+mn-lt"/>
                <a:ea typeface="+mn-ea"/>
                <a:cs typeface="+mn-cs"/>
              </a:rPr>
              <a:t>快適な毎日を」</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大麦若葉は、</a:t>
            </a:r>
            <a:r>
              <a:rPr kumimoji="1" lang="en-US" altLang="ja-JP" sz="1200" u="none" kern="1200">
                <a:solidFill>
                  <a:schemeClr val="tx1"/>
                </a:solidFill>
                <a:latin typeface="+mn-lt"/>
                <a:ea typeface="+mn-ea"/>
                <a:cs typeface="+mn-cs"/>
              </a:rPr>
              <a:t>100%</a:t>
            </a:r>
            <a:r>
              <a:rPr kumimoji="1" lang="ja-JP" altLang="en-US" sz="1200" u="none" kern="1200">
                <a:solidFill>
                  <a:schemeClr val="tx1"/>
                </a:solidFill>
                <a:latin typeface="+mn-lt"/>
                <a:ea typeface="+mn-ea"/>
                <a:cs typeface="+mn-cs"/>
              </a:rPr>
              <a:t>農薬不使用栽培。自然豊かな九州の良好な環境で育った葉を、収穫後</a:t>
            </a:r>
            <a:r>
              <a:rPr kumimoji="1" lang="en-US" altLang="ja-JP" sz="1200" u="none" kern="1200">
                <a:solidFill>
                  <a:schemeClr val="tx1"/>
                </a:solidFill>
                <a:latin typeface="+mn-lt"/>
                <a:ea typeface="+mn-ea"/>
                <a:cs typeface="+mn-cs"/>
              </a:rPr>
              <a:t>24</a:t>
            </a:r>
            <a:r>
              <a:rPr kumimoji="1" lang="ja-JP" altLang="en-US" sz="1200" u="none" kern="1200">
                <a:solidFill>
                  <a:schemeClr val="tx1"/>
                </a:solidFill>
                <a:latin typeface="+mn-lt"/>
                <a:ea typeface="+mn-ea"/>
                <a:cs typeface="+mn-cs"/>
              </a:rPr>
              <a:t>時間以内に乾燥。国際規格</a:t>
            </a:r>
            <a:r>
              <a:rPr kumimoji="1" lang="en-US" altLang="ja-JP" sz="1200" u="none" kern="1200">
                <a:solidFill>
                  <a:schemeClr val="tx1"/>
                </a:solidFill>
                <a:latin typeface="+mn-lt"/>
                <a:ea typeface="+mn-ea"/>
                <a:cs typeface="+mn-cs"/>
              </a:rPr>
              <a:t>ISO22000</a:t>
            </a:r>
            <a:r>
              <a:rPr kumimoji="1" lang="ja-JP" altLang="en-US" sz="1200" u="none" kern="1200">
                <a:solidFill>
                  <a:schemeClr val="tx1"/>
                </a:solidFill>
                <a:latin typeface="+mn-lt"/>
                <a:ea typeface="+mn-ea"/>
                <a:cs typeface="+mn-cs"/>
              </a:rPr>
              <a:t>認証取得工場で、粉末加工したものを配合しています。安心して飲み続けていただけます。</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生きたまま腸に届いて力を発揮</a:t>
            </a:r>
            <a:r>
              <a:rPr kumimoji="1" lang="en-US" altLang="ja-JP" sz="1200" u="none" kern="1200">
                <a:solidFill>
                  <a:schemeClr val="tx1"/>
                </a:solidFill>
                <a:latin typeface="+mn-lt"/>
                <a:ea typeface="+mn-ea"/>
                <a:cs typeface="+mn-cs"/>
              </a:rPr>
              <a:t>*</a:t>
            </a:r>
            <a:r>
              <a:rPr kumimoji="1" lang="en-US" altLang="ja-JP" sz="1200" u="none" kern="1200" baseline="30000">
                <a:solidFill>
                  <a:schemeClr val="tx1"/>
                </a:solidFill>
                <a:latin typeface="+mn-lt"/>
                <a:ea typeface="+mn-ea"/>
                <a:cs typeface="+mn-cs"/>
              </a:rPr>
              <a:t>2</a:t>
            </a:r>
            <a:r>
              <a:rPr kumimoji="1" lang="ja-JP" altLang="en-US" sz="1200" u="none" kern="1200">
                <a:solidFill>
                  <a:schemeClr val="tx1"/>
                </a:solidFill>
                <a:latin typeface="+mn-lt"/>
                <a:ea typeface="+mn-ea"/>
                <a:cs typeface="+mn-cs"/>
              </a:rPr>
              <a:t>する有胞子性乳酸菌を、機能性レベル*</a:t>
            </a:r>
            <a:r>
              <a:rPr kumimoji="1" lang="en-US" altLang="ja-JP" sz="1200" u="none" kern="1200" baseline="30000">
                <a:solidFill>
                  <a:schemeClr val="tx1"/>
                </a:solidFill>
                <a:latin typeface="+mn-lt"/>
                <a:ea typeface="+mn-ea"/>
                <a:cs typeface="+mn-cs"/>
              </a:rPr>
              <a:t>3</a:t>
            </a:r>
            <a:r>
              <a:rPr kumimoji="1" lang="ja-JP" altLang="en-US" sz="1200" u="none" kern="1200">
                <a:solidFill>
                  <a:schemeClr val="tx1"/>
                </a:solidFill>
                <a:latin typeface="+mn-lt"/>
                <a:ea typeface="+mn-ea"/>
                <a:cs typeface="+mn-cs"/>
              </a:rPr>
              <a:t>で配合しています。そのほか、植物性乳酸菌やビフィズス菌など、４種類の善玉菌も配合。スッキリ*</a:t>
            </a:r>
            <a:r>
              <a:rPr kumimoji="1" lang="en-US" altLang="ja-JP" sz="1200" u="none" kern="1200" baseline="30000">
                <a:solidFill>
                  <a:schemeClr val="tx1"/>
                </a:solidFill>
                <a:latin typeface="+mn-lt"/>
                <a:ea typeface="+mn-ea"/>
                <a:cs typeface="+mn-cs"/>
              </a:rPr>
              <a:t>1</a:t>
            </a:r>
            <a:r>
              <a:rPr kumimoji="1" lang="ja-JP" altLang="en-US" sz="1200" u="none" kern="1200">
                <a:solidFill>
                  <a:schemeClr val="tx1"/>
                </a:solidFill>
                <a:latin typeface="+mn-lt"/>
                <a:ea typeface="+mn-ea"/>
                <a:cs typeface="+mn-cs"/>
              </a:rPr>
              <a:t>快適な毎日へ、本格的に取り組んでいます。</a:t>
            </a:r>
            <a:endParaRPr kumimoji="1" lang="en-US" altLang="ja-JP" sz="1200" u="none" kern="1200">
              <a:solidFill>
                <a:schemeClr val="tx1"/>
              </a:solidFill>
              <a:latin typeface="+mn-lt"/>
              <a:ea typeface="+mn-ea"/>
              <a:cs typeface="+mn-cs"/>
            </a:endParaRPr>
          </a:p>
          <a:p>
            <a:pPr marL="0" algn="l" defTabSz="914400" rtl="0" eaLnBrk="1" latinLnBrk="0" hangingPunct="1"/>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宇治抹茶入り緑茶エキスは、国産緑茶を抽出・逆浸透膜濃縮・乾燥させたのちに、宇治抹茶を合わせた粉末です。豊かな色・香り・味で、続けやすい飲みやすさを実現しました。</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a:latin typeface="小塚ゴシック Pro R" panose="020B0400000000000000" pitchFamily="34" charset="-128"/>
                <a:ea typeface="小塚ゴシック Pro R" panose="020B0400000000000000" pitchFamily="34" charset="-128"/>
              </a:rPr>
              <a:t>＊</a:t>
            </a:r>
            <a:r>
              <a:rPr kumimoji="1" lang="en-US" altLang="ja-JP" sz="1200" u="none" kern="1200">
                <a:solidFill>
                  <a:schemeClr val="tx1"/>
                </a:solidFill>
                <a:latin typeface="+mn-lt"/>
                <a:ea typeface="+mn-ea"/>
                <a:cs typeface="+mn-cs"/>
              </a:rPr>
              <a:t>1</a:t>
            </a:r>
            <a:r>
              <a:rPr kumimoji="1" lang="ja-JP" altLang="en-US" sz="1200" u="none" kern="1200">
                <a:solidFill>
                  <a:schemeClr val="tx1"/>
                </a:solidFill>
                <a:latin typeface="+mn-lt"/>
                <a:ea typeface="+mn-ea"/>
                <a:cs typeface="+mn-cs"/>
              </a:rPr>
              <a:t> 気分のこと。</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a:t>
            </a:r>
            <a:r>
              <a:rPr kumimoji="1" lang="en-US" altLang="ja-JP" sz="1200" u="none" kern="1200">
                <a:solidFill>
                  <a:schemeClr val="tx1"/>
                </a:solidFill>
                <a:latin typeface="+mn-lt"/>
                <a:ea typeface="+mn-ea"/>
                <a:cs typeface="+mn-cs"/>
              </a:rPr>
              <a:t>2 </a:t>
            </a:r>
            <a:r>
              <a:rPr kumimoji="1" lang="ja-JP" altLang="en-US" sz="1200" u="none" kern="1200">
                <a:solidFill>
                  <a:schemeClr val="tx1"/>
                </a:solidFill>
                <a:latin typeface="+mn-lt"/>
                <a:ea typeface="+mn-ea"/>
                <a:cs typeface="+mn-cs"/>
              </a:rPr>
              <a:t>有胞子性乳酸菌が腸内で発芽して増えること。</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a:t>
            </a:r>
            <a:r>
              <a:rPr kumimoji="1" lang="en-US" altLang="ja-JP" sz="1200" u="none" kern="1200">
                <a:solidFill>
                  <a:schemeClr val="tx1"/>
                </a:solidFill>
                <a:latin typeface="+mn-lt"/>
                <a:ea typeface="+mn-ea"/>
                <a:cs typeface="+mn-cs"/>
              </a:rPr>
              <a:t>3 </a:t>
            </a:r>
            <a:r>
              <a:rPr kumimoji="1" lang="ja-JP" altLang="en-US" sz="1200" u="none" kern="1200">
                <a:solidFill>
                  <a:schemeClr val="tx1"/>
                </a:solidFill>
                <a:latin typeface="+mn-lt"/>
                <a:ea typeface="+mn-ea"/>
                <a:cs typeface="+mn-cs"/>
              </a:rPr>
              <a:t>機能性表示対応量（１億個／１日分当たり）。</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a:t>
            </a:r>
            <a:r>
              <a:rPr kumimoji="1" lang="en-US" altLang="ja-JP" sz="1200" u="none" kern="1200">
                <a:solidFill>
                  <a:schemeClr val="tx1"/>
                </a:solidFill>
                <a:latin typeface="+mn-lt"/>
                <a:ea typeface="+mn-ea"/>
                <a:cs typeface="+mn-cs"/>
              </a:rPr>
              <a:t>4 </a:t>
            </a:r>
            <a:r>
              <a:rPr kumimoji="1" lang="ja-JP" altLang="en-US" sz="1200" u="none" kern="1200">
                <a:solidFill>
                  <a:schemeClr val="tx1"/>
                </a:solidFill>
                <a:latin typeface="+mn-lt"/>
                <a:ea typeface="+mn-ea"/>
                <a:cs typeface="+mn-cs"/>
              </a:rPr>
              <a:t>抽出した緑茶を濃縮する手法のひとつ。</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a:t>
            </a:r>
            <a:r>
              <a:rPr kumimoji="1" lang="en-US" altLang="ja-JP" sz="1200" u="none" kern="1200">
                <a:solidFill>
                  <a:schemeClr val="tx1"/>
                </a:solidFill>
                <a:latin typeface="+mn-lt"/>
                <a:ea typeface="+mn-ea"/>
                <a:cs typeface="+mn-cs"/>
              </a:rPr>
              <a:t>5 </a:t>
            </a:r>
            <a:r>
              <a:rPr kumimoji="1" lang="ja-JP" altLang="en-US" sz="1200" u="none" kern="1200">
                <a:solidFill>
                  <a:schemeClr val="tx1"/>
                </a:solidFill>
                <a:latin typeface="+mn-lt"/>
                <a:ea typeface="+mn-ea"/>
                <a:cs typeface="+mn-cs"/>
              </a:rPr>
              <a:t>噴霧乾燥のこと。</a:t>
            </a: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16</a:t>
            </a:fld>
            <a:endParaRPr kumimoji="1" lang="ja-JP" altLang="en-US"/>
          </a:p>
        </p:txBody>
      </p:sp>
    </p:spTree>
    <p:extLst>
      <p:ext uri="{BB962C8B-B14F-4D97-AF65-F5344CB8AC3E}">
        <p14:creationId xmlns:p14="http://schemas.microsoft.com/office/powerpoint/2010/main" val="2809543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a:t>さらに、「グリーン プロ」は、中味だけでなく、パッケージにも工夫を施しています。</a:t>
            </a:r>
            <a:endParaRPr kumimoji="1" lang="en-US" altLang="ja-JP" u="none"/>
          </a:p>
          <a:p>
            <a:endParaRPr kumimoji="1" lang="en-US" altLang="ja-JP" u="none"/>
          </a:p>
          <a:p>
            <a:r>
              <a:rPr kumimoji="1" lang="ja-JP" altLang="en-US" u="none"/>
              <a:t>先ほどの３つの製品特長は、一目で分かるように、外箱とスティックに記載しました。</a:t>
            </a:r>
            <a:endParaRPr kumimoji="1" lang="en-US" altLang="ja-JP" u="none"/>
          </a:p>
          <a:p>
            <a:r>
              <a:rPr kumimoji="1" lang="ja-JP" altLang="ja-JP" sz="1200" u="none" kern="1200">
                <a:solidFill>
                  <a:schemeClr val="tx1"/>
                </a:solidFill>
                <a:latin typeface="+mn-lt"/>
                <a:ea typeface="+mn-ea"/>
                <a:cs typeface="+mn-cs"/>
              </a:rPr>
              <a:t>箱を開けると、「宇治抹茶入り緑茶エキス」をブレンドした一滴のイメージで、「続けやすい飲みやすさ」をアピール。</a:t>
            </a:r>
            <a:endParaRPr kumimoji="1" lang="en-US" altLang="ja-JP" sz="1200" u="none" kern="1200">
              <a:solidFill>
                <a:schemeClr val="tx1"/>
              </a:solidFill>
              <a:latin typeface="+mn-lt"/>
              <a:ea typeface="+mn-ea"/>
              <a:cs typeface="+mn-cs"/>
            </a:endParaRPr>
          </a:p>
          <a:p>
            <a:r>
              <a:rPr kumimoji="1" lang="ja-JP" altLang="en-US" u="none"/>
              <a:t>「１日１スティックを目安に、水など約</a:t>
            </a:r>
            <a:r>
              <a:rPr kumimoji="1" lang="en-US" altLang="ja-JP" u="none"/>
              <a:t>150</a:t>
            </a:r>
            <a:r>
              <a:rPr kumimoji="1" lang="ja-JP" altLang="en-US" u="none"/>
              <a:t>ｍ</a:t>
            </a:r>
            <a:r>
              <a:rPr kumimoji="1" lang="en-US" altLang="ja-JP" u="none"/>
              <a:t>L</a:t>
            </a:r>
            <a:r>
              <a:rPr kumimoji="1" lang="ja-JP" altLang="en-US" u="none"/>
              <a:t>によく溶かして、すぐにお召し上がりください。」という飲み方の表示は、箱を開けたときや、スティックを開けるときに、目につきやすくしました。</a:t>
            </a:r>
            <a:endParaRPr kumimoji="1" lang="en-US" altLang="ja-JP" u="none"/>
          </a:p>
          <a:p>
            <a:r>
              <a:rPr kumimoji="1" lang="ja-JP" altLang="en-US" u="none"/>
              <a:t>また、スティックには「切り口」の文字を表示して、開封場所が分かりやすいデザインになっています。</a:t>
            </a:r>
            <a:endParaRPr kumimoji="1" lang="en-US" altLang="ja-JP" u="none"/>
          </a:p>
          <a:p>
            <a:endParaRPr kumimoji="1"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17</a:t>
            </a:fld>
            <a:endParaRPr kumimoji="1" lang="ja-JP" altLang="en-US"/>
          </a:p>
        </p:txBody>
      </p:sp>
    </p:spTree>
    <p:extLst>
      <p:ext uri="{BB962C8B-B14F-4D97-AF65-F5344CB8AC3E}">
        <p14:creationId xmlns:p14="http://schemas.microsoft.com/office/powerpoint/2010/main" val="80774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a:t>環境にやさしいサステナビリティを意識した仕様もポイントです。</a:t>
            </a:r>
            <a:endParaRPr kumimoji="1" lang="en-US" altLang="ja-JP" u="none"/>
          </a:p>
          <a:p>
            <a:endParaRPr kumimoji="1" lang="en-US" altLang="ja-JP" u="none"/>
          </a:p>
          <a:p>
            <a:r>
              <a:rPr lang="ja-JP" altLang="en-US" b="0" u="none"/>
              <a:t>スティックの包装には一部再生プラスチック原料を使用。</a:t>
            </a:r>
            <a:endParaRPr lang="en-US" altLang="ja-JP" b="0" u="none"/>
          </a:p>
          <a:p>
            <a:r>
              <a:rPr lang="ja-JP" altLang="en-US" b="0" u="none"/>
              <a:t>さらにデザインの設計段階からサイズを見直すことで、資材の使用量を約７％削減*しています。 </a:t>
            </a:r>
            <a:r>
              <a:rPr lang="en-US" altLang="ja-JP" b="0" u="none"/>
              <a:t> </a:t>
            </a:r>
          </a:p>
          <a:p>
            <a:endParaRPr kumimoji="1" lang="en-US" altLang="ja-JP" u="none"/>
          </a:p>
          <a:p>
            <a:r>
              <a:rPr lang="ja-JP" altLang="en-US" u="none"/>
              <a:t>環境に配慮したニュースキンの「サステナビリティへの取り組み」は、「グリーン プロ」においても反映されています。 </a:t>
            </a:r>
            <a:endParaRPr kumimoji="1" lang="ja-JP" altLang="en-US" u="none"/>
          </a:p>
          <a:p>
            <a:endParaRPr kumimoji="1" lang="en-US" altLang="ja-JP" u="none"/>
          </a:p>
          <a:p>
            <a:endParaRPr kumimoji="1" lang="en-US" altLang="ja-JP" u="none"/>
          </a:p>
          <a:p>
            <a:r>
              <a:rPr kumimoji="1" lang="ja-JP" altLang="en-US" b="0" u="none"/>
              <a:t>＊</a:t>
            </a:r>
            <a:r>
              <a:rPr lang="ja-JP" altLang="en-US" sz="1200" u="none"/>
              <a:t>従来品のスティック包装資材との比較。</a:t>
            </a:r>
            <a:endParaRPr kumimoji="1" lang="en-US" altLang="ja-JP" b="1" u="none"/>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18</a:t>
            </a:fld>
            <a:endParaRPr kumimoji="1" lang="ja-JP" altLang="en-US"/>
          </a:p>
        </p:txBody>
      </p:sp>
    </p:spTree>
    <p:extLst>
      <p:ext uri="{BB962C8B-B14F-4D97-AF65-F5344CB8AC3E}">
        <p14:creationId xmlns:p14="http://schemas.microsoft.com/office/powerpoint/2010/main" val="3824896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「グリーン プロ」は、現代人の忙しい毎日の生活の中で、食事だけでは補いにくい部分を手軽にサポート。</a:t>
            </a:r>
            <a:endParaRPr kumimoji="1" lang="en-US" altLang="ja-JP" dirty="0"/>
          </a:p>
          <a:p>
            <a:endParaRPr kumimoji="1" lang="en-US" altLang="ja-JP" dirty="0"/>
          </a:p>
          <a:p>
            <a:r>
              <a:rPr kumimoji="1" lang="ja-JP" altLang="en-US" sz="1200" kern="1200" dirty="0">
                <a:solidFill>
                  <a:schemeClr val="tx1"/>
                </a:solidFill>
                <a:latin typeface="+mn-lt"/>
                <a:ea typeface="+mn-ea"/>
                <a:cs typeface="+mn-cs"/>
              </a:rPr>
              <a:t>「毎朝、スッキリ*したい」、「野菜不足を感じている」、</a:t>
            </a:r>
            <a:r>
              <a:rPr kumimoji="1" lang="ja-JP" altLang="en-US" dirty="0"/>
              <a:t>そんな方々におめです。</a:t>
            </a:r>
            <a:endParaRPr kumimoji="1" lang="en-US" altLang="ja-JP" dirty="0"/>
          </a:p>
          <a:p>
            <a:endParaRPr kumimoji="1" lang="en-US" altLang="ja-JP" dirty="0"/>
          </a:p>
          <a:p>
            <a:r>
              <a:rPr kumimoji="1" lang="ja-JP" altLang="en-US" dirty="0"/>
              <a:t>続けやすい飲みやすさで、スッキリ*快適な毎日を。</a:t>
            </a:r>
            <a:endParaRPr kumimoji="1" lang="en-US" altLang="ja-JP" dirty="0"/>
          </a:p>
          <a:p>
            <a:endParaRPr kumimoji="1" lang="en-US" altLang="ja-JP" dirty="0"/>
          </a:p>
          <a:p>
            <a:endParaRPr kumimoji="1" lang="en-US" altLang="ja-JP" dirty="0"/>
          </a:p>
          <a:p>
            <a:r>
              <a:rPr kumimoji="1" lang="ja-JP" altLang="en-US" dirty="0"/>
              <a:t>＊気分のこと。</a:t>
            </a: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19</a:t>
            </a:fld>
            <a:endParaRPr kumimoji="1" lang="ja-JP" altLang="en-US"/>
          </a:p>
        </p:txBody>
      </p:sp>
    </p:spTree>
    <p:extLst>
      <p:ext uri="{BB962C8B-B14F-4D97-AF65-F5344CB8AC3E}">
        <p14:creationId xmlns:p14="http://schemas.microsoft.com/office/powerpoint/2010/main" val="2722317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a:t>この製品は、食物繊維が豊富な大麦若葉と善玉菌の力をあわせた、粉末を溶かして飲むタイプのサプリメントです。</a:t>
            </a:r>
            <a:endParaRPr kumimoji="1" lang="en-US" altLang="ja-JP" u="none"/>
          </a:p>
          <a:p>
            <a:r>
              <a:rPr kumimoji="1" lang="ja-JP" altLang="en-US" u="none"/>
              <a:t>スッキリ*快適な毎日をお届けします。</a:t>
            </a:r>
            <a:endParaRPr kumimoji="1" lang="en-US" altLang="ja-JP" u="none"/>
          </a:p>
          <a:p>
            <a:endParaRPr kumimoji="1" lang="en-US" altLang="ja-JP" u="none"/>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a:t>*気分のこと。</a:t>
            </a:r>
            <a:endParaRPr kumimoji="1" lang="en-US" altLang="ja-JP" u="none"/>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a:t>
            </a:fld>
            <a:endParaRPr kumimoji="1" lang="ja-JP" altLang="en-US"/>
          </a:p>
        </p:txBody>
      </p:sp>
    </p:spTree>
    <p:extLst>
      <p:ext uri="{BB962C8B-B14F-4D97-AF65-F5344CB8AC3E}">
        <p14:creationId xmlns:p14="http://schemas.microsoft.com/office/powerpoint/2010/main" val="3904893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最後に「よくある質問」をとおして、グリーン プロの理解をさらに深めていただきましょう。</a:t>
            </a:r>
            <a:endParaRPr kumimoji="1" lang="en-US" altLang="ja-JP"/>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20</a:t>
            </a:fld>
            <a:endParaRPr kumimoji="1" lang="ja-JP" altLang="en-US"/>
          </a:p>
        </p:txBody>
      </p:sp>
    </p:spTree>
    <p:extLst>
      <p:ext uri="{BB962C8B-B14F-4D97-AF65-F5344CB8AC3E}">
        <p14:creationId xmlns:p14="http://schemas.microsoft.com/office/powerpoint/2010/main" val="3484324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21</a:t>
            </a:fld>
            <a:endParaRPr kumimoji="1" lang="ja-JP" altLang="en-US"/>
          </a:p>
        </p:txBody>
      </p:sp>
    </p:spTree>
    <p:extLst>
      <p:ext uri="{BB962C8B-B14F-4D97-AF65-F5344CB8AC3E}">
        <p14:creationId xmlns:p14="http://schemas.microsoft.com/office/powerpoint/2010/main" val="2634970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22</a:t>
            </a:fld>
            <a:endParaRPr kumimoji="1" lang="ja-JP" altLang="en-US"/>
          </a:p>
        </p:txBody>
      </p:sp>
    </p:spTree>
    <p:extLst>
      <p:ext uri="{BB962C8B-B14F-4D97-AF65-F5344CB8AC3E}">
        <p14:creationId xmlns:p14="http://schemas.microsoft.com/office/powerpoint/2010/main" val="2875371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a:solidFill>
                <a:schemeClr val="bg1"/>
              </a:solidFill>
              <a:latin typeface="小塚ゴシック Pro R" panose="020B0400000000000000" pitchFamily="34" charset="-128"/>
              <a:ea typeface="小塚ゴシック Pro R"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23</a:t>
            </a:fld>
            <a:endParaRPr kumimoji="1" lang="ja-JP" altLang="en-US"/>
          </a:p>
        </p:txBody>
      </p:sp>
    </p:spTree>
    <p:extLst>
      <p:ext uri="{BB962C8B-B14F-4D97-AF65-F5344CB8AC3E}">
        <p14:creationId xmlns:p14="http://schemas.microsoft.com/office/powerpoint/2010/main" val="367604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24</a:t>
            </a:fld>
            <a:endParaRPr kumimoji="1" lang="ja-JP" altLang="en-US"/>
          </a:p>
        </p:txBody>
      </p:sp>
    </p:spTree>
    <p:extLst>
      <p:ext uri="{BB962C8B-B14F-4D97-AF65-F5344CB8AC3E}">
        <p14:creationId xmlns:p14="http://schemas.microsoft.com/office/powerpoint/2010/main" val="225353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sz="1200" kern="1200" dirty="0">
                <a:solidFill>
                  <a:schemeClr val="tx1"/>
                </a:solidFill>
                <a:latin typeface="+mn-lt"/>
                <a:ea typeface="+mn-ea"/>
                <a:cs typeface="+mn-cs"/>
              </a:rPr>
              <a:t>各製品は目的が異なります。</a:t>
            </a:r>
          </a:p>
          <a:p>
            <a:pPr algn="l"/>
            <a:endParaRPr kumimoji="1" lang="en-US" altLang="ja-JP"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■プロバイオ ピーシーシー　～生きた乳酸菌でいつでもいたわりを目指したい方に～</a:t>
            </a:r>
          </a:p>
          <a:p>
            <a:pPr algn="l"/>
            <a:r>
              <a:rPr kumimoji="1" lang="ja-JP" altLang="en-US" sz="1200" kern="1200" dirty="0">
                <a:solidFill>
                  <a:schemeClr val="tx1"/>
                </a:solidFill>
                <a:latin typeface="+mn-lt"/>
                <a:ea typeface="+mn-ea"/>
                <a:cs typeface="+mn-cs"/>
              </a:rPr>
              <a:t>   配合の乳酸菌は</a:t>
            </a:r>
            <a:r>
              <a:rPr kumimoji="1" lang="en-US" altLang="ja-JP" sz="1200" kern="1200" dirty="0">
                <a:solidFill>
                  <a:schemeClr val="tx1"/>
                </a:solidFill>
                <a:latin typeface="+mn-lt"/>
                <a:ea typeface="+mn-ea"/>
                <a:cs typeface="+mn-cs"/>
              </a:rPr>
              <a:t>1</a:t>
            </a:r>
            <a:r>
              <a:rPr kumimoji="1" lang="ja-JP" altLang="en-US" sz="1200" kern="1200" dirty="0">
                <a:solidFill>
                  <a:schemeClr val="tx1"/>
                </a:solidFill>
                <a:latin typeface="+mn-lt"/>
                <a:ea typeface="+mn-ea"/>
                <a:cs typeface="+mn-cs"/>
              </a:rPr>
              <a:t>種類 ： プロバイオティック（ファーマネックス特有）  ＜生菌＞</a:t>
            </a:r>
          </a:p>
          <a:p>
            <a:pPr algn="l"/>
            <a:endParaRPr kumimoji="1" lang="ja-JP" altLang="en-US"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■グリーン プロ　～続けやすい飲みやすさで、スッキリ</a:t>
            </a:r>
            <a:r>
              <a:rPr kumimoji="1" lang="ja-JP" altLang="en-US" sz="1200" kern="1200" baseline="300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快適な毎日を目指したい方に～</a:t>
            </a:r>
          </a:p>
          <a:p>
            <a:pPr algn="l"/>
            <a:r>
              <a:rPr kumimoji="1" lang="ja-JP" altLang="en-US" sz="1200" kern="1200" dirty="0">
                <a:solidFill>
                  <a:schemeClr val="tx1"/>
                </a:solidFill>
                <a:latin typeface="+mn-lt"/>
                <a:ea typeface="+mn-ea"/>
                <a:cs typeface="+mn-cs"/>
              </a:rPr>
              <a:t>　 配合の乳酸菌は </a:t>
            </a:r>
            <a:r>
              <a:rPr kumimoji="1" lang="en-US" altLang="ja-JP" sz="1200" kern="1200" dirty="0">
                <a:solidFill>
                  <a:schemeClr val="tx1"/>
                </a:solidFill>
                <a:latin typeface="+mn-lt"/>
                <a:ea typeface="+mn-ea"/>
                <a:cs typeface="+mn-cs"/>
              </a:rPr>
              <a:t>5</a:t>
            </a:r>
            <a:r>
              <a:rPr kumimoji="1" lang="ja-JP" altLang="en-US" sz="1200" kern="1200" dirty="0">
                <a:solidFill>
                  <a:schemeClr val="tx1"/>
                </a:solidFill>
                <a:latin typeface="+mn-lt"/>
                <a:ea typeface="+mn-ea"/>
                <a:cs typeface="+mn-cs"/>
              </a:rPr>
              <a:t>種類 ： 有胞子性乳酸菌  ＜生菌＞、ビフィズス菌、植物性乳酸菌、乳酸球菌 （</a:t>
            </a:r>
            <a:r>
              <a:rPr kumimoji="1" lang="en-US" altLang="ja-JP" sz="1200" kern="1200" dirty="0">
                <a:solidFill>
                  <a:schemeClr val="tx1"/>
                </a:solidFill>
                <a:latin typeface="+mn-lt"/>
                <a:ea typeface="+mn-ea"/>
                <a:cs typeface="+mn-cs"/>
              </a:rPr>
              <a:t>2</a:t>
            </a:r>
            <a:r>
              <a:rPr kumimoji="1" lang="ja-JP" altLang="en-US" sz="1200" kern="1200" dirty="0">
                <a:solidFill>
                  <a:schemeClr val="tx1"/>
                </a:solidFill>
                <a:latin typeface="+mn-lt"/>
                <a:ea typeface="+mn-ea"/>
                <a:cs typeface="+mn-cs"/>
              </a:rPr>
              <a:t>種類）  ＜死菌＞</a:t>
            </a:r>
          </a:p>
          <a:p>
            <a:pPr algn="l"/>
            <a:endParaRPr kumimoji="1" lang="ja-JP" altLang="en-US"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各製品の目的が異なるので上記</a:t>
            </a:r>
            <a:r>
              <a:rPr kumimoji="1" lang="en-US" altLang="ja-JP" sz="1200" kern="1200" dirty="0">
                <a:solidFill>
                  <a:schemeClr val="tx1"/>
                </a:solidFill>
                <a:latin typeface="+mn-lt"/>
                <a:ea typeface="+mn-ea"/>
                <a:cs typeface="+mn-cs"/>
              </a:rPr>
              <a:t>2</a:t>
            </a:r>
            <a:r>
              <a:rPr kumimoji="1" lang="ja-JP" altLang="en-US" sz="1200" kern="1200" dirty="0">
                <a:solidFill>
                  <a:schemeClr val="tx1"/>
                </a:solidFill>
                <a:latin typeface="+mn-lt"/>
                <a:ea typeface="+mn-ea"/>
                <a:cs typeface="+mn-cs"/>
              </a:rPr>
              <a:t>製品は同時に摂取いただけます。ヨーグルトも一緒に食べていただいて問題ありません。</a:t>
            </a:r>
          </a:p>
          <a:p>
            <a:pPr algn="l"/>
            <a:r>
              <a:rPr kumimoji="1" lang="ja-JP" altLang="en-US" sz="1200" kern="1200" dirty="0">
                <a:solidFill>
                  <a:schemeClr val="tx1"/>
                </a:solidFill>
                <a:latin typeface="+mn-lt"/>
                <a:ea typeface="+mn-ea"/>
                <a:cs typeface="+mn-cs"/>
              </a:rPr>
              <a:t>＊ 気分のこと。</a:t>
            </a: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25</a:t>
            </a:fld>
            <a:endParaRPr kumimoji="1" lang="ja-JP" altLang="en-US"/>
          </a:p>
        </p:txBody>
      </p:sp>
    </p:spTree>
    <p:extLst>
      <p:ext uri="{BB962C8B-B14F-4D97-AF65-F5344CB8AC3E}">
        <p14:creationId xmlns:p14="http://schemas.microsoft.com/office/powerpoint/2010/main" val="4287993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26</a:t>
            </a:fld>
            <a:endParaRPr kumimoji="1" lang="ja-JP" altLang="en-US"/>
          </a:p>
        </p:txBody>
      </p:sp>
    </p:spTree>
    <p:extLst>
      <p:ext uri="{BB962C8B-B14F-4D97-AF65-F5344CB8AC3E}">
        <p14:creationId xmlns:p14="http://schemas.microsoft.com/office/powerpoint/2010/main" val="175868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a:p>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27</a:t>
            </a:fld>
            <a:endParaRPr kumimoji="1" lang="ja-JP" altLang="en-US"/>
          </a:p>
        </p:txBody>
      </p:sp>
    </p:spTree>
    <p:extLst>
      <p:ext uri="{BB962C8B-B14F-4D97-AF65-F5344CB8AC3E}">
        <p14:creationId xmlns:p14="http://schemas.microsoft.com/office/powerpoint/2010/main" val="361985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sz="1200" b="0" dirty="0">
              <a:solidFill>
                <a:schemeClr val="bg1"/>
              </a:solidFill>
              <a:latin typeface="小塚ゴシック Pro R" panose="020B0400000000000000" pitchFamily="34" charset="-128"/>
              <a:ea typeface="小塚ゴシック Pro R" panose="020B0400000000000000" pitchFamily="34" charset="-128"/>
            </a:endParaRP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28</a:t>
            </a:fld>
            <a:endParaRPr kumimoji="1" lang="ja-JP" altLang="en-US"/>
          </a:p>
        </p:txBody>
      </p:sp>
    </p:spTree>
    <p:extLst>
      <p:ext uri="{BB962C8B-B14F-4D97-AF65-F5344CB8AC3E}">
        <p14:creationId xmlns:p14="http://schemas.microsoft.com/office/powerpoint/2010/main" val="261978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29</a:t>
            </a:fld>
            <a:endParaRPr kumimoji="1" lang="ja-JP" altLang="en-US"/>
          </a:p>
        </p:txBody>
      </p:sp>
    </p:spTree>
    <p:extLst>
      <p:ext uri="{BB962C8B-B14F-4D97-AF65-F5344CB8AC3E}">
        <p14:creationId xmlns:p14="http://schemas.microsoft.com/office/powerpoint/2010/main" val="15857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a:t>「グリーン プロ」という名前は、「グリーン」に、「前へ進む」という意味の「プロ」を組み合わせました。</a:t>
            </a:r>
            <a:endParaRPr kumimoji="1" lang="en-US" altLang="ja-JP" u="none"/>
          </a:p>
          <a:p>
            <a:r>
              <a:rPr kumimoji="1" lang="ja-JP" altLang="en-US" u="none"/>
              <a:t>「グリーン素材を中心とした配合成分が進化した」イメージです。</a:t>
            </a:r>
            <a:endParaRPr kumimoji="1" lang="en-US" altLang="ja-JP" u="none"/>
          </a:p>
          <a:p>
            <a:endParaRPr kumimoji="1" lang="en-US" altLang="ja-JP" u="none"/>
          </a:p>
          <a:p>
            <a:r>
              <a:rPr kumimoji="1" lang="ja-JP" altLang="en-US" u="none"/>
              <a:t>人気の高い大麦若葉の爽やかさから一歩進んだ、スッキリ*快適な毎日をお届けする製品です。</a:t>
            </a:r>
            <a:endParaRPr kumimoji="1" lang="en-US" altLang="ja-JP" u="none"/>
          </a:p>
          <a:p>
            <a:endParaRPr kumimoji="1" lang="en-US" altLang="ja-JP" u="none"/>
          </a:p>
          <a:p>
            <a:r>
              <a:rPr kumimoji="1" lang="ja-JP" altLang="en-US" u="none"/>
              <a:t>*気分のこと。</a:t>
            </a:r>
            <a:endParaRPr kumimoji="1" lang="en-US" altLang="ja-JP" u="none"/>
          </a:p>
          <a:p>
            <a:endParaRPr kumimoji="1"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3</a:t>
            </a:fld>
            <a:endParaRPr kumimoji="1" lang="ja-JP" altLang="en-US"/>
          </a:p>
        </p:txBody>
      </p:sp>
    </p:spTree>
    <p:extLst>
      <p:ext uri="{BB962C8B-B14F-4D97-AF65-F5344CB8AC3E}">
        <p14:creationId xmlns:p14="http://schemas.microsoft.com/office/powerpoint/2010/main" val="3225079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lIns="99075" tIns="49538" rIns="99075" bIns="49538"/>
          <a:lstStyle/>
          <a:p>
            <a:pPr algn="r" defTabSz="990752" hangingPunct="1">
              <a:defRPr/>
            </a:pPr>
            <a:fld id="{FB771890-35E5-4C85-885B-931A695C4763}" type="slidenum">
              <a:rPr kumimoji="1" lang="ja-JP" altLang="en-US" sz="1300" b="0" kern="1200">
                <a:solidFill>
                  <a:prstClr val="black"/>
                </a:solidFill>
                <a:latin typeface="游ゴシック" panose="020F0502020204030204"/>
                <a:ea typeface="游ゴシック" panose="020B0400000000000000" pitchFamily="50" charset="-128"/>
                <a:cs typeface="+mn-cs"/>
              </a:rPr>
              <a:pPr algn="r" defTabSz="990752" hangingPunct="1">
                <a:defRPr/>
              </a:pPr>
              <a:t>30</a:t>
            </a:fld>
            <a:endParaRPr kumimoji="1" lang="ja-JP" altLang="en-US" sz="1300" b="0" kern="1200">
              <a:solidFill>
                <a:prstClr val="black"/>
              </a:solidFill>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64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この「グリーン プロ」には３つの特長があります。</a:t>
            </a:r>
            <a:endParaRPr kumimoji="1" lang="en-US" altLang="ja-JP"/>
          </a:p>
          <a:p>
            <a:endParaRPr kumimoji="1" lang="en-US" altLang="ja-JP"/>
          </a:p>
          <a:p>
            <a:r>
              <a:rPr kumimoji="1" lang="ja-JP" altLang="en-US"/>
              <a:t>１つ目の特長は「</a:t>
            </a:r>
            <a:r>
              <a:rPr kumimoji="1" lang="en-US" altLang="ja-JP"/>
              <a:t>100</a:t>
            </a:r>
            <a:r>
              <a:rPr kumimoji="1" lang="ja-JP" altLang="en-US"/>
              <a:t>％農薬不使用栽培の国産大麦若葉を使用」していること、</a:t>
            </a:r>
            <a:endParaRPr kumimoji="1" lang="en-US" altLang="ja-JP"/>
          </a:p>
          <a:p>
            <a:r>
              <a:rPr kumimoji="1" lang="ja-JP" altLang="en-US"/>
              <a:t>２つ目は「生きたまま腸まで届く乳酸菌を配合」していること、</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３つ目は「</a:t>
            </a:r>
            <a:r>
              <a:rPr kumimoji="1" lang="ja-JP" altLang="en-US" sz="1200" kern="1200">
                <a:solidFill>
                  <a:schemeClr val="tx1"/>
                </a:solidFill>
                <a:latin typeface="+mn-lt"/>
                <a:ea typeface="+mn-ea"/>
                <a:cs typeface="+mn-cs"/>
              </a:rPr>
              <a:t>色・香り・味へのこだわり、宇治抹茶入り緑茶エキスをブレンド</a:t>
            </a:r>
            <a:r>
              <a:rPr kumimoji="1" lang="ja-JP" altLang="en-US"/>
              <a:t>」していることです。</a:t>
            </a:r>
            <a:endParaRPr kumimoji="1" lang="en-US" altLang="ja-JP"/>
          </a:p>
          <a:p>
            <a:endParaRPr kumimoji="1" lang="en-US" altLang="ja-JP"/>
          </a:p>
          <a:p>
            <a:r>
              <a:rPr kumimoji="1" lang="ja-JP" altLang="en-US"/>
              <a:t>では、ひとつずつ特長を見ていきましょう。</a:t>
            </a:r>
            <a:endParaRPr kumimoji="1" lang="en-US" altLang="ja-JP"/>
          </a:p>
          <a:p>
            <a:endParaRPr kumimoji="1" lang="en-US" altLang="ja-JP">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latin typeface="+mn-lt"/>
                <a:ea typeface="+mn-ea"/>
                <a:cs typeface="+mn-cs"/>
              </a:rPr>
              <a:t>＊</a:t>
            </a:r>
            <a:r>
              <a:rPr kumimoji="1" lang="en-US" altLang="ja-JP" sz="1200" kern="1200">
                <a:solidFill>
                  <a:schemeClr val="tx1"/>
                </a:solidFill>
                <a:latin typeface="+mn-lt"/>
                <a:ea typeface="+mn-ea"/>
                <a:cs typeface="+mn-cs"/>
              </a:rPr>
              <a:t> </a:t>
            </a:r>
            <a:r>
              <a:rPr kumimoji="1" lang="ja-JP" altLang="en-US" sz="1200" kern="1200">
                <a:solidFill>
                  <a:schemeClr val="tx1"/>
                </a:solidFill>
                <a:latin typeface="+mn-lt"/>
                <a:ea typeface="+mn-ea"/>
                <a:cs typeface="+mn-cs"/>
              </a:rPr>
              <a:t>気分のこと。</a:t>
            </a:r>
            <a:endParaRPr kumimoji="1" lang="en-US" altLang="ja-JP" sz="1200" kern="120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4</a:t>
            </a:fld>
            <a:endParaRPr kumimoji="1" lang="ja-JP" altLang="en-US"/>
          </a:p>
        </p:txBody>
      </p:sp>
    </p:spTree>
    <p:extLst>
      <p:ext uri="{BB962C8B-B14F-4D97-AF65-F5344CB8AC3E}">
        <p14:creationId xmlns:p14="http://schemas.microsoft.com/office/powerpoint/2010/main" val="148458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１つ目の特長は「</a:t>
            </a:r>
            <a:r>
              <a:rPr kumimoji="1" lang="en-US" altLang="ja-JP" dirty="0"/>
              <a:t>100</a:t>
            </a:r>
            <a:r>
              <a:rPr kumimoji="1" lang="ja-JP" altLang="en-US" dirty="0"/>
              <a:t>％農薬不使用栽培の国産大麦若葉を使用」です。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「グリーン プロ」は、安心して飲み続けていただくことを大切に考えています。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highlight>
                <a:srgbClr val="FFFF00"/>
              </a:highlight>
            </a:endParaRP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5</a:t>
            </a:fld>
            <a:endParaRPr kumimoji="1" lang="ja-JP" altLang="en-US"/>
          </a:p>
        </p:txBody>
      </p:sp>
    </p:spTree>
    <p:extLst>
      <p:ext uri="{BB962C8B-B14F-4D97-AF65-F5344CB8AC3E}">
        <p14:creationId xmlns:p14="http://schemas.microsoft.com/office/powerpoint/2010/main" val="300039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「グリーン プロ」</a:t>
            </a:r>
            <a:r>
              <a:rPr kumimoji="1" lang="ja-JP" altLang="en-US" u="none"/>
              <a:t>に配合している素材の中心は、</a:t>
            </a:r>
            <a:r>
              <a:rPr kumimoji="1" lang="ja-JP" altLang="en-US"/>
              <a:t>大麦若葉です。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食物繊維やミネラルが多いことで知られていますが、「グリーン プロ」には</a:t>
            </a:r>
            <a:r>
              <a:rPr kumimoji="1" lang="ja-JP" altLang="en-US" b="0" u="none"/>
              <a:t>、農薬を一切使わずに育てられた、</a:t>
            </a:r>
            <a:r>
              <a:rPr kumimoji="1" lang="ja-JP" altLang="en-US"/>
              <a:t>国産の大麦若葉を採用しました。</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産地は九州。冬でも温暖で、豊かな日差しがふりそそぎ、大麦若葉の栽培にとても適しています。</a:t>
            </a:r>
            <a:endParaRPr kumimoji="1" lang="en-US" altLang="ja-JP"/>
          </a:p>
          <a:p>
            <a:r>
              <a:rPr kumimoji="1" lang="ja-JP" altLang="en-US"/>
              <a:t>栽培する土壌も科学的に分析し、土づくりから収穫まで、一貫した栽培管理を行っています。</a:t>
            </a:r>
            <a:endParaRPr kumimoji="1" lang="en-US" altLang="ja-JP"/>
          </a:p>
          <a:p>
            <a:r>
              <a:rPr kumimoji="1" lang="ja-JP" altLang="en-US"/>
              <a:t>さらに、外部検査機関で、</a:t>
            </a:r>
            <a:r>
              <a:rPr kumimoji="1" lang="en-US" altLang="ja-JP"/>
              <a:t>400</a:t>
            </a:r>
            <a:r>
              <a:rPr kumimoji="1" lang="ja-JP" altLang="en-US"/>
              <a:t>種類以上の残留農薬検査を実施して、大麦若葉の</a:t>
            </a:r>
            <a:r>
              <a:rPr kumimoji="1" lang="ja-JP" altLang="en-US" u="none"/>
              <a:t>安全性も</a:t>
            </a:r>
            <a:r>
              <a:rPr kumimoji="1" lang="ja-JP" altLang="en-US"/>
              <a:t>十分に確認しています。</a:t>
            </a: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6</a:t>
            </a:fld>
            <a:endParaRPr kumimoji="1" lang="ja-JP" altLang="en-US"/>
          </a:p>
        </p:txBody>
      </p:sp>
    </p:spTree>
    <p:extLst>
      <p:ext uri="{BB962C8B-B14F-4D97-AF65-F5344CB8AC3E}">
        <p14:creationId xmlns:p14="http://schemas.microsoft.com/office/powerpoint/2010/main" val="302991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a:solidFill>
                  <a:schemeClr val="tx1"/>
                </a:solidFill>
              </a:rPr>
              <a:t>粉末加工も重要です。</a:t>
            </a:r>
            <a:endParaRPr kumimoji="1" lang="en-US" altLang="ja-JP" sz="1200" b="0" u="none">
              <a:solidFill>
                <a:schemeClr val="tx1"/>
              </a:solidFill>
            </a:endParaRPr>
          </a:p>
          <a:p>
            <a:endParaRPr kumimoji="1" lang="en-US" altLang="ja-JP" sz="1200" b="0" u="none">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a:solidFill>
                  <a:schemeClr val="tx1"/>
                </a:solidFill>
                <a:latin typeface="+mn-lt"/>
                <a:ea typeface="+mn-ea"/>
                <a:cs typeface="+mn-cs"/>
              </a:rPr>
              <a:t>摘み取られた大麦若葉は、新鮮なうちに工場へ運ばれ、収穫後</a:t>
            </a:r>
            <a:r>
              <a:rPr kumimoji="1" lang="en-US" altLang="ja-JP" sz="1200" b="0" u="none" kern="1200">
                <a:solidFill>
                  <a:schemeClr val="tx1"/>
                </a:solidFill>
                <a:latin typeface="+mn-lt"/>
                <a:ea typeface="+mn-ea"/>
                <a:cs typeface="+mn-cs"/>
              </a:rPr>
              <a:t>24</a:t>
            </a:r>
            <a:r>
              <a:rPr kumimoji="1" lang="ja-JP" altLang="en-US" sz="1200" b="0" u="none" kern="1200">
                <a:solidFill>
                  <a:schemeClr val="tx1"/>
                </a:solidFill>
                <a:latin typeface="+mn-lt"/>
                <a:ea typeface="+mn-ea"/>
                <a:cs typeface="+mn-cs"/>
              </a:rPr>
              <a:t>時間以内に乾燥加工されます。</a:t>
            </a:r>
            <a:endParaRPr kumimoji="1" lang="en-US" altLang="ja-JP" sz="1200" b="0" u="none" kern="1200">
              <a:solidFill>
                <a:schemeClr val="tx1"/>
              </a:solidFill>
              <a:latin typeface="+mn-lt"/>
              <a:ea typeface="+mn-ea"/>
              <a:cs typeface="+mn-cs"/>
            </a:endParaRPr>
          </a:p>
          <a:p>
            <a:r>
              <a:rPr kumimoji="1" lang="ja-JP" altLang="en-US" sz="1200" b="0" u="none" kern="1200" noProof="0">
                <a:solidFill>
                  <a:schemeClr val="tx1"/>
                </a:solidFill>
                <a:latin typeface="+mn-lt"/>
                <a:ea typeface="+mn-ea"/>
                <a:cs typeface="+mn-cs"/>
              </a:rPr>
              <a:t>瞬間的に殺菌する高圧蒸気殺菌や、摩擦熱を抑えた微粉砕で、</a:t>
            </a:r>
            <a:r>
              <a:rPr kumimoji="1" lang="ja-JP" altLang="en-US" sz="1200" b="0" u="none" kern="1200">
                <a:solidFill>
                  <a:schemeClr val="tx1"/>
                </a:solidFill>
                <a:latin typeface="+mn-lt"/>
                <a:ea typeface="+mn-ea"/>
                <a:cs typeface="+mn-cs"/>
              </a:rPr>
              <a:t>鮮度を保持したまま、</a:t>
            </a:r>
            <a:r>
              <a:rPr kumimoji="1" lang="ja-JP" altLang="en-US" sz="1200" b="0" u="none" kern="1200" noProof="0">
                <a:solidFill>
                  <a:schemeClr val="tx1"/>
                </a:solidFill>
                <a:latin typeface="+mn-lt"/>
                <a:ea typeface="+mn-ea"/>
                <a:cs typeface="+mn-cs"/>
              </a:rPr>
              <a:t>大麦若葉の力を</a:t>
            </a:r>
            <a:r>
              <a:rPr kumimoji="1" lang="ja-JP" altLang="en-US" sz="1200" b="0" u="none" kern="1200">
                <a:solidFill>
                  <a:schemeClr val="tx1"/>
                </a:solidFill>
                <a:latin typeface="+mn-lt"/>
                <a:ea typeface="+mn-ea"/>
                <a:cs typeface="+mn-cs"/>
              </a:rPr>
              <a:t>あますことなく閉じ込めました。</a:t>
            </a:r>
            <a:endParaRPr kumimoji="1" lang="en-US" altLang="ja-JP" sz="1200" b="0" u="none" kern="1200">
              <a:solidFill>
                <a:schemeClr val="tx1"/>
              </a:solidFill>
              <a:latin typeface="+mn-lt"/>
              <a:ea typeface="+mn-ea"/>
              <a:cs typeface="+mn-cs"/>
            </a:endParaRPr>
          </a:p>
          <a:p>
            <a:endParaRPr kumimoji="1" lang="en-US" altLang="ja-JP" sz="1200" b="0" u="none" kern="1200">
              <a:solidFill>
                <a:schemeClr val="tx1"/>
              </a:solidFill>
              <a:latin typeface="+mn-lt"/>
              <a:ea typeface="+mn-ea"/>
              <a:cs typeface="+mn-cs"/>
            </a:endParaRPr>
          </a:p>
          <a:p>
            <a:r>
              <a:rPr kumimoji="1" lang="ja-JP" altLang="en-US" sz="1200" b="0" u="none" kern="1200">
                <a:solidFill>
                  <a:schemeClr val="tx1"/>
                </a:solidFill>
                <a:latin typeface="+mn-lt"/>
                <a:ea typeface="+mn-ea"/>
                <a:cs typeface="+mn-cs"/>
              </a:rPr>
              <a:t>粉末加工は、国際規格</a:t>
            </a:r>
            <a:r>
              <a:rPr kumimoji="1" lang="en-US" altLang="ja-JP" sz="1200" b="0" u="none" kern="1200">
                <a:solidFill>
                  <a:schemeClr val="tx1"/>
                </a:solidFill>
                <a:latin typeface="+mn-lt"/>
                <a:ea typeface="+mn-ea"/>
                <a:cs typeface="+mn-cs"/>
              </a:rPr>
              <a:t>ISO22000</a:t>
            </a:r>
            <a:r>
              <a:rPr kumimoji="1" lang="ja-JP" altLang="en-US" sz="1200" b="0" u="none" kern="1200">
                <a:solidFill>
                  <a:schemeClr val="tx1"/>
                </a:solidFill>
                <a:latin typeface="+mn-lt"/>
                <a:ea typeface="+mn-ea"/>
                <a:cs typeface="+mn-cs"/>
              </a:rPr>
              <a:t>認証を取得している工場で生産されています。</a:t>
            </a:r>
            <a:endParaRPr kumimoji="1" lang="en-US" altLang="ja-JP" sz="1200" b="0" u="none" kern="1200">
              <a:solidFill>
                <a:schemeClr val="tx1"/>
              </a:solidFill>
              <a:latin typeface="+mn-lt"/>
              <a:ea typeface="+mn-ea"/>
              <a:cs typeface="+mn-cs"/>
            </a:endParaRPr>
          </a:p>
          <a:p>
            <a:r>
              <a:rPr kumimoji="1" lang="ja-JP" altLang="en-US" sz="1200" b="0" u="none" kern="1200">
                <a:solidFill>
                  <a:schemeClr val="tx1"/>
                </a:solidFill>
                <a:latin typeface="+mn-lt"/>
                <a:ea typeface="+mn-ea"/>
                <a:cs typeface="+mn-cs"/>
              </a:rPr>
              <a:t>これは、食品の安全に関する高い品質基準を維持していることを示しています。</a:t>
            </a:r>
            <a:endParaRPr kumimoji="1" lang="en-US" altLang="ja-JP" u="none"/>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7</a:t>
            </a:fld>
            <a:endParaRPr kumimoji="1" lang="ja-JP" altLang="en-US"/>
          </a:p>
        </p:txBody>
      </p:sp>
    </p:spTree>
    <p:extLst>
      <p:ext uri="{BB962C8B-B14F-4D97-AF65-F5344CB8AC3E}">
        <p14:creationId xmlns:p14="http://schemas.microsoft.com/office/powerpoint/2010/main" val="257222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a:t>このように、「</a:t>
            </a:r>
            <a:r>
              <a:rPr kumimoji="1" lang="ja-JP" altLang="en-US" sz="1200" u="none" kern="1200">
                <a:solidFill>
                  <a:schemeClr val="tx1"/>
                </a:solidFill>
                <a:latin typeface="+mn-lt"/>
                <a:ea typeface="+mn-ea"/>
                <a:cs typeface="+mn-cs"/>
              </a:rPr>
              <a:t>グリーン プロ」の大麦若葉は、</a:t>
            </a:r>
            <a:r>
              <a:rPr kumimoji="1" lang="en-US" altLang="ja-JP" sz="1200" u="none" kern="1200">
                <a:solidFill>
                  <a:schemeClr val="tx1"/>
                </a:solidFill>
                <a:latin typeface="+mn-lt"/>
                <a:ea typeface="+mn-ea"/>
                <a:cs typeface="+mn-cs"/>
              </a:rPr>
              <a:t>100%</a:t>
            </a:r>
            <a:r>
              <a:rPr kumimoji="1" lang="ja-JP" altLang="en-US" sz="1200" u="none" kern="1200">
                <a:solidFill>
                  <a:schemeClr val="tx1"/>
                </a:solidFill>
                <a:latin typeface="+mn-lt"/>
                <a:ea typeface="+mn-ea"/>
                <a:cs typeface="+mn-cs"/>
              </a:rPr>
              <a:t>農薬不使用栽培。</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自然豊かな九州で育てられ、収穫後</a:t>
            </a:r>
            <a:r>
              <a:rPr kumimoji="1" lang="en-US" altLang="ja-JP" sz="1200" u="none" kern="1200">
                <a:solidFill>
                  <a:schemeClr val="tx1"/>
                </a:solidFill>
                <a:latin typeface="+mn-lt"/>
                <a:ea typeface="+mn-ea"/>
                <a:cs typeface="+mn-cs"/>
              </a:rPr>
              <a:t>24</a:t>
            </a:r>
            <a:r>
              <a:rPr kumimoji="1" lang="ja-JP" altLang="en-US" sz="1200" u="none" kern="1200">
                <a:solidFill>
                  <a:schemeClr val="tx1"/>
                </a:solidFill>
                <a:latin typeface="+mn-lt"/>
                <a:ea typeface="+mn-ea"/>
                <a:cs typeface="+mn-cs"/>
              </a:rPr>
              <a:t>時間以内に乾燥。</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さらに、国際規格</a:t>
            </a:r>
            <a:r>
              <a:rPr kumimoji="1" lang="en-US" altLang="ja-JP" sz="1200" u="none" kern="1200">
                <a:solidFill>
                  <a:schemeClr val="tx1"/>
                </a:solidFill>
                <a:latin typeface="+mn-lt"/>
                <a:ea typeface="+mn-ea"/>
                <a:cs typeface="+mn-cs"/>
              </a:rPr>
              <a:t>ISO22000</a:t>
            </a:r>
            <a:r>
              <a:rPr kumimoji="1" lang="ja-JP" altLang="en-US" sz="1200" u="none" kern="1200">
                <a:solidFill>
                  <a:schemeClr val="tx1"/>
                </a:solidFill>
                <a:latin typeface="+mn-lt"/>
                <a:ea typeface="+mn-ea"/>
                <a:cs typeface="+mn-cs"/>
              </a:rPr>
              <a:t>認証取得工場にて粉末加工していますので、</a:t>
            </a:r>
            <a:endParaRPr kumimoji="1" lang="en-US" altLang="ja-JP" sz="1200" u="none"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latin typeface="+mn-lt"/>
                <a:ea typeface="+mn-ea"/>
                <a:cs typeface="+mn-cs"/>
              </a:rPr>
              <a:t>安心して飲み続けていただけます。</a:t>
            </a:r>
            <a:endParaRPr kumimoji="1" lang="en-US" altLang="ja-JP" sz="1200" u="none" kern="1200">
              <a:solidFill>
                <a:schemeClr val="tx1"/>
              </a:solidFill>
              <a:latin typeface="+mn-lt"/>
              <a:ea typeface="+mn-ea"/>
              <a:cs typeface="+mn-cs"/>
            </a:endParaRPr>
          </a:p>
          <a:p>
            <a:endParaRPr kumimoji="1" lang="en-US" altLang="ja-JP" sz="1200" kern="1200">
              <a:solidFill>
                <a:schemeClr val="tx1"/>
              </a:solidFill>
              <a:latin typeface="+mn-lt"/>
              <a:ea typeface="+mn-ea"/>
              <a:cs typeface="+mn-cs"/>
            </a:endParaRPr>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8</a:t>
            </a:fld>
            <a:endParaRPr kumimoji="1" lang="ja-JP" altLang="en-US"/>
          </a:p>
        </p:txBody>
      </p:sp>
    </p:spTree>
    <p:extLst>
      <p:ext uri="{BB962C8B-B14F-4D97-AF65-F5344CB8AC3E}">
        <p14:creationId xmlns:p14="http://schemas.microsoft.com/office/powerpoint/2010/main" val="126070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２つ目の特長は「生きたまま腸まで届く乳酸菌を配合」です。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「グリーン プロ」は、スッキリ*快適な毎日へ、本格的に取り組んでいます。</a:t>
            </a:r>
            <a:endParaRPr kumimoji="1" lang="en-US" altLang="ja-JP"/>
          </a:p>
          <a:p>
            <a:endParaRPr kumimoji="1" lang="en-US" altLang="ja-JP"/>
          </a:p>
          <a:p>
            <a:r>
              <a:rPr kumimoji="1" lang="ja-JP" altLang="en-US"/>
              <a:t>＊気分のこと。</a:t>
            </a:r>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9</a:t>
            </a:fld>
            <a:endParaRPr kumimoji="1" lang="ja-JP" altLang="en-US"/>
          </a:p>
        </p:txBody>
      </p:sp>
    </p:spTree>
    <p:extLst>
      <p:ext uri="{BB962C8B-B14F-4D97-AF65-F5344CB8AC3E}">
        <p14:creationId xmlns:p14="http://schemas.microsoft.com/office/powerpoint/2010/main" val="367981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10E95D-AB29-4E73-AEBE-A2C487221A9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7C8319-F18F-42B2-ABD6-40942AB0E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7179A8B-F4A1-407A-8A9B-9352C9FC8F4A}"/>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71BDCAC4-A1AB-463D-AEBA-5BCC66A227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ACC787-2280-4433-AF30-4D17EFD11D25}"/>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39227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CB9E5C-9262-4CED-84F4-4A591F812EB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DE7ABC-5428-4EC9-8B4F-963768DC837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BC11D9-44FA-4A78-97EE-D95367CD18F8}"/>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54D9C5B3-F249-41AB-94F4-5378D74C7C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DA2B13-122D-4909-AF43-8A7536B1A969}"/>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2520982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5104193-E101-494F-A9DC-D65C3047C3A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C2AF16A-3B56-4A50-8B48-DD6A4F023E1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BD2B40-3B89-4519-8598-3CA45A38EFAD}"/>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1609E1E3-3FD5-4D68-9237-7591839C1B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456883-2685-48DC-8EFC-B1CB0B268F88}"/>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97612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AC8E48-BEB8-4C74-BD2D-FAA3F6A75D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DA53A7-BE8A-4900-AF1A-61256EA3008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130D1D-DACA-4EDB-A443-CEB4C79EE530}"/>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DC00D4F8-FD9C-498C-A184-F3B7DAC75A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676F58-29C1-4E03-9982-0139F96F03C9}"/>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77272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E79C8B-7188-401A-AE88-1E5801EB42A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0F9298A-4C40-47DF-8AAE-729E4CDCA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72CF247-B7EC-4B15-9FC9-3F99143360CC}"/>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8D2CC67D-0ECB-4C73-80BB-85EED60127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D8E7A1-01FC-4FD8-BF10-C6C4919B25A3}"/>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220638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092D4-58D8-4E4D-A95E-EB899549254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0FA85D-9698-48A9-BE86-D595732F9E9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E94A933-502F-4E2F-8A82-51F7978548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4BC97C3-9CFD-4088-B985-243C422B832E}"/>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6" name="フッター プレースホルダー 5">
            <a:extLst>
              <a:ext uri="{FF2B5EF4-FFF2-40B4-BE49-F238E27FC236}">
                <a16:creationId xmlns:a16="http://schemas.microsoft.com/office/drawing/2014/main" id="{A652931A-7EDC-413B-8362-0D03A40EE3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35C874-0DC6-4D73-9424-EB1AB4803CAB}"/>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25273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0B01C2-C4B3-4056-8A2B-7F4C8252997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F60BE91-3886-4F71-8353-4D7E4BC249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2021AD6-B68D-4864-8256-64F290DF81A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6B1713B-78B5-49DE-B1BD-F71E374B52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EB79ADF-8DC5-4920-9FFF-36D2BE9AAF3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BB09DF3-25B0-49FB-8CA1-EBFDE6120587}"/>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8" name="フッター プレースホルダー 7">
            <a:extLst>
              <a:ext uri="{FF2B5EF4-FFF2-40B4-BE49-F238E27FC236}">
                <a16:creationId xmlns:a16="http://schemas.microsoft.com/office/drawing/2014/main" id="{3AC08DCA-0598-441B-9D04-C980D2CDD62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A775FE5-C977-4876-995E-3321B9056CA8}"/>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21944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42997-B573-472D-A64D-6266572223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9DA029D-6ACD-4D51-A8F1-E9EA08D88A7C}"/>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4" name="フッター プレースホルダー 3">
            <a:extLst>
              <a:ext uri="{FF2B5EF4-FFF2-40B4-BE49-F238E27FC236}">
                <a16:creationId xmlns:a16="http://schemas.microsoft.com/office/drawing/2014/main" id="{7AE650FB-ABAD-4486-857F-52BF1A422CD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633523A-BDEB-4856-9E60-0ACD179994C0}"/>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18353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6FE17F-0AF5-4246-B273-B840A4D5B924}"/>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3" name="フッター プレースホルダー 2">
            <a:extLst>
              <a:ext uri="{FF2B5EF4-FFF2-40B4-BE49-F238E27FC236}">
                <a16:creationId xmlns:a16="http://schemas.microsoft.com/office/drawing/2014/main" id="{1885CBDE-9079-4C6D-8C3B-F25835E87B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0D93A95-617E-4BA4-99D8-1C3264DA98B8}"/>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649720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AF8C4-3EBD-4200-BCD2-91EF075CD4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70BBC9-4223-4E0B-811D-56EC2CBA2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69CCC5E-E494-478C-AC06-7057D4D9B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57C3F7A-B549-4A91-900D-32518EF71729}"/>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6" name="フッター プレースホルダー 5">
            <a:extLst>
              <a:ext uri="{FF2B5EF4-FFF2-40B4-BE49-F238E27FC236}">
                <a16:creationId xmlns:a16="http://schemas.microsoft.com/office/drawing/2014/main" id="{E9B17750-19DE-4BC3-A9C3-FF69624B625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B3FC4A0-9E96-47B0-81BE-6DA25839E731}"/>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182006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334D3C-1BA2-40DE-9705-B0B01A1AEB7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912904-E1C3-4192-A675-284B43914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A1F9D7B-23E6-422E-92CC-AAED7F22D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76EB84-2975-400B-9F98-B8A1F7C619A8}"/>
              </a:ext>
            </a:extLst>
          </p:cNvPr>
          <p:cNvSpPr>
            <a:spLocks noGrp="1"/>
          </p:cNvSpPr>
          <p:nvPr>
            <p:ph type="dt" sz="half" idx="10"/>
          </p:nvPr>
        </p:nvSpPr>
        <p:spPr/>
        <p:txBody>
          <a:bodyPr/>
          <a:lstStyle/>
          <a:p>
            <a:fld id="{03265D1E-62F2-42AB-8F96-9E6C361DD8F2}" type="datetimeFigureOut">
              <a:rPr kumimoji="1" lang="ja-JP" altLang="en-US" smtClean="0"/>
              <a:t>2025/4/17</a:t>
            </a:fld>
            <a:endParaRPr kumimoji="1" lang="ja-JP" altLang="en-US"/>
          </a:p>
        </p:txBody>
      </p:sp>
      <p:sp>
        <p:nvSpPr>
          <p:cNvPr id="6" name="フッター プレースホルダー 5">
            <a:extLst>
              <a:ext uri="{FF2B5EF4-FFF2-40B4-BE49-F238E27FC236}">
                <a16:creationId xmlns:a16="http://schemas.microsoft.com/office/drawing/2014/main" id="{35D683AD-6D93-489A-8427-7359722C15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EB90A54-EBDB-41F0-ACEA-A933389A7110}"/>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79106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6C72DC8-18C5-4EF8-8AC2-FDE73017FD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AC95510-BA76-48D1-96A5-DEB406C1CD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66F17C-7E3D-4805-BE69-AA187B00D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65D1E-62F2-42AB-8F96-9E6C361DD8F2}"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40277476-EBDD-400C-A07D-32C92F5F4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ADBB723-4AFD-497A-A4C7-6E2F4BF53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370269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ガラスのコップに入った飲み物&#10;&#10;低い精度で自動的に生成された説明">
            <a:extLst>
              <a:ext uri="{FF2B5EF4-FFF2-40B4-BE49-F238E27FC236}">
                <a16:creationId xmlns:a16="http://schemas.microsoft.com/office/drawing/2014/main" id="{235114A9-A70D-49EC-846D-80457252EDA5}"/>
              </a:ext>
            </a:extLst>
          </p:cNvPr>
          <p:cNvPicPr>
            <a:picLocks noChangeAspect="1"/>
          </p:cNvPicPr>
          <p:nvPr/>
        </p:nvPicPr>
        <p:blipFill rotWithShape="1">
          <a:blip r:embed="rId3">
            <a:extLst>
              <a:ext uri="{28A0092B-C50C-407E-A947-70E740481C1C}">
                <a14:useLocalDpi xmlns:a14="http://schemas.microsoft.com/office/drawing/2010/main" val="0"/>
              </a:ext>
            </a:extLst>
          </a:blip>
          <a:srcRect r="1453"/>
          <a:stretch/>
        </p:blipFill>
        <p:spPr>
          <a:xfrm>
            <a:off x="3573782" y="0"/>
            <a:ext cx="8618218" cy="6858000"/>
          </a:xfrm>
          <a:prstGeom prst="rect">
            <a:avLst/>
          </a:prstGeom>
        </p:spPr>
      </p:pic>
      <p:sp>
        <p:nvSpPr>
          <p:cNvPr id="12" name="テキスト ボックス 11">
            <a:extLst>
              <a:ext uri="{FF2B5EF4-FFF2-40B4-BE49-F238E27FC236}">
                <a16:creationId xmlns:a16="http://schemas.microsoft.com/office/drawing/2014/main" id="{F89D6D00-01BE-4E0F-A325-6DC086980BAA}"/>
              </a:ext>
            </a:extLst>
          </p:cNvPr>
          <p:cNvSpPr txBox="1"/>
          <p:nvPr/>
        </p:nvSpPr>
        <p:spPr>
          <a:xfrm>
            <a:off x="1038121" y="2319485"/>
            <a:ext cx="6781270" cy="2219030"/>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altLang="ja-JP" sz="4400">
                <a:latin typeface="小塚ゴシック Pro R" panose="020B0400000000000000" pitchFamily="34" charset="-128"/>
                <a:ea typeface="小塚ゴシック Pro R" panose="020B0400000000000000" pitchFamily="34" charset="-128"/>
                <a:cs typeface="+mj-cs"/>
              </a:rPr>
              <a:t>Green PRO</a:t>
            </a:r>
            <a:r>
              <a:rPr lang="ja-JP" altLang="en-US" sz="3200">
                <a:latin typeface="小塚ゴシック Pro R" panose="020B0400000000000000" pitchFamily="34" charset="-128"/>
                <a:ea typeface="小塚ゴシック Pro R" panose="020B0400000000000000" pitchFamily="34" charset="-128"/>
                <a:cs typeface="+mj-cs"/>
              </a:rPr>
              <a:t>（グリーン プロ）</a:t>
            </a:r>
            <a:br>
              <a:rPr lang="en-US" altLang="ja-JP" sz="3200">
                <a:latin typeface="小塚ゴシック Pro R" panose="020B0400000000000000" pitchFamily="34" charset="-128"/>
                <a:ea typeface="小塚ゴシック Pro R" panose="020B0400000000000000" pitchFamily="34" charset="-128"/>
                <a:cs typeface="+mj-cs"/>
              </a:rPr>
            </a:br>
            <a:endParaRPr lang="en-US" altLang="ja-JP" sz="3600">
              <a:latin typeface="小塚ゴシック Pro R" panose="020B0400000000000000" pitchFamily="34" charset="-128"/>
              <a:ea typeface="小塚ゴシック Pro R" panose="020B0400000000000000" pitchFamily="34" charset="-128"/>
              <a:cs typeface="+mj-cs"/>
            </a:endParaRPr>
          </a:p>
          <a:p>
            <a:pPr>
              <a:lnSpc>
                <a:spcPct val="90000"/>
              </a:lnSpc>
              <a:spcBef>
                <a:spcPct val="0"/>
              </a:spcBef>
              <a:spcAft>
                <a:spcPts val="600"/>
              </a:spcAft>
            </a:pPr>
            <a:r>
              <a:rPr lang="ja-JP" altLang="en-US" sz="3600">
                <a:latin typeface="小塚ゴシック Pro R" panose="020B0400000000000000" pitchFamily="34" charset="-128"/>
                <a:ea typeface="小塚ゴシック Pro R" panose="020B0400000000000000" pitchFamily="34" charset="-128"/>
                <a:cs typeface="+mj-cs"/>
              </a:rPr>
              <a:t>製品トレーニング</a:t>
            </a:r>
            <a:endParaRPr kumimoji="1" lang="ja-JP" altLang="en-US" sz="3600">
              <a:latin typeface="小塚ゴシック Pro R" panose="020B0400000000000000" pitchFamily="34" charset="-128"/>
              <a:ea typeface="小塚ゴシック Pro R" panose="020B0400000000000000" pitchFamily="34" charset="-128"/>
              <a:cs typeface="+mj-cs"/>
            </a:endParaRPr>
          </a:p>
        </p:txBody>
      </p:sp>
    </p:spTree>
    <p:extLst>
      <p:ext uri="{BB962C8B-B14F-4D97-AF65-F5344CB8AC3E}">
        <p14:creationId xmlns:p14="http://schemas.microsoft.com/office/powerpoint/2010/main" val="3664606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22C06F5-B3D6-4506-8377-D75A3F8512B2}"/>
              </a:ext>
            </a:extLst>
          </p:cNvPr>
          <p:cNvSpPr txBox="1"/>
          <p:nvPr/>
        </p:nvSpPr>
        <p:spPr>
          <a:xfrm>
            <a:off x="545338" y="1584458"/>
            <a:ext cx="11354387" cy="10772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ja-JP" altLang="en-US" sz="2400">
                <a:latin typeface="小塚ゴシック Pro R" panose="020B0400000000000000" pitchFamily="34" charset="-128"/>
                <a:ea typeface="小塚ゴシック Pro R" panose="020B0400000000000000" pitchFamily="34" charset="-128"/>
              </a:rPr>
              <a:t>生きたまま腸まで届いて力を発揮</a:t>
            </a:r>
            <a:r>
              <a:rPr kumimoji="1" lang="ja-JP" altLang="en-US" sz="2400"/>
              <a:t>*</a:t>
            </a:r>
            <a:r>
              <a:rPr kumimoji="1" lang="en-US" altLang="ja-JP" sz="2400" baseline="30000"/>
              <a:t>1</a:t>
            </a:r>
            <a:r>
              <a:rPr lang="ja-JP" altLang="en-US" sz="2400">
                <a:latin typeface="小塚ゴシック Pro R" panose="020B0400000000000000" pitchFamily="34" charset="-128"/>
                <a:ea typeface="小塚ゴシック Pro R" panose="020B0400000000000000" pitchFamily="34" charset="-128"/>
              </a:rPr>
              <a:t>する</a:t>
            </a:r>
            <a:r>
              <a:rPr kumimoji="1" lang="ja-JP" altLang="en-US" sz="3200" b="0" i="0" u="none" strike="noStrike" kern="1200" cap="none" spc="0" normalizeH="0" baseline="0" noProof="0">
                <a:ln>
                  <a:noFill/>
                </a:ln>
                <a:solidFill>
                  <a:srgbClr val="00B6CE"/>
                </a:solidFill>
                <a:effectLst/>
                <a:uLnTx/>
                <a:uFillTx/>
                <a:latin typeface="小塚ゴシック Pro R" panose="020B0400000000000000" pitchFamily="34" charset="-128"/>
                <a:ea typeface="小塚ゴシック Pro R" panose="020B0400000000000000" pitchFamily="34" charset="-128"/>
                <a:cs typeface="+mn-cs"/>
              </a:rPr>
              <a:t>有胞子性乳酸菌</a:t>
            </a:r>
            <a:r>
              <a:rPr lang="ja-JP" altLang="en-US" sz="2400">
                <a:latin typeface="小塚ゴシック Pro R" panose="020B0400000000000000" pitchFamily="34" charset="-128"/>
                <a:ea typeface="小塚ゴシック Pro R" panose="020B0400000000000000" pitchFamily="34" charset="-128"/>
              </a:rPr>
              <a:t>を</a:t>
            </a:r>
            <a:endParaRPr lang="en-US" altLang="ja-JP" sz="2400">
              <a:latin typeface="小塚ゴシック Pro R" panose="020B0400000000000000" pitchFamily="34" charset="-128"/>
              <a:ea typeface="小塚ゴシック Pro R" panose="020B0400000000000000" pitchFamily="34" charset="-128"/>
            </a:endParaRPr>
          </a:p>
          <a:p>
            <a:pPr marR="0" lvl="0" algn="l" defTabSz="914400" rtl="0" eaLnBrk="1" fontAlgn="auto" latinLnBrk="0" hangingPunct="1">
              <a:lnSpc>
                <a:spcPct val="100000"/>
              </a:lnSpc>
              <a:spcBef>
                <a:spcPts val="0"/>
              </a:spcBef>
              <a:spcAft>
                <a:spcPts val="0"/>
              </a:spcAft>
              <a:buClrTx/>
              <a:buSzTx/>
              <a:tabLst/>
              <a:defRPr/>
            </a:pPr>
            <a:r>
              <a:rPr lang="ja-JP" altLang="en-US" sz="2400">
                <a:latin typeface="小塚ゴシック Pro R" panose="020B0400000000000000" pitchFamily="34" charset="-128"/>
                <a:ea typeface="小塚ゴシック Pro R" panose="020B0400000000000000" pitchFamily="34" charset="-128"/>
              </a:rPr>
              <a:t>１日分当たり１億個の</a:t>
            </a:r>
            <a:r>
              <a:rPr lang="ja-JP" altLang="en-US" sz="3200">
                <a:solidFill>
                  <a:srgbClr val="00B6CE"/>
                </a:solidFill>
                <a:latin typeface="小塚ゴシック Pro R" panose="020B0400000000000000" pitchFamily="34" charset="-128"/>
                <a:ea typeface="小塚ゴシック Pro R" panose="020B0400000000000000" pitchFamily="34" charset="-128"/>
              </a:rPr>
              <a:t>機能性レベル*</a:t>
            </a:r>
            <a:r>
              <a:rPr lang="en-US" altLang="ja-JP" sz="3200" baseline="30000">
                <a:solidFill>
                  <a:srgbClr val="00B6CE"/>
                </a:solidFill>
                <a:latin typeface="小塚ゴシック Pro R" panose="020B0400000000000000" pitchFamily="34" charset="-128"/>
                <a:ea typeface="小塚ゴシック Pro R" panose="020B0400000000000000" pitchFamily="34" charset="-128"/>
              </a:rPr>
              <a:t>2</a:t>
            </a:r>
            <a:r>
              <a:rPr lang="ja-JP" altLang="en-US" sz="2400">
                <a:latin typeface="小塚ゴシック Pro R" panose="020B0400000000000000" pitchFamily="34" charset="-128"/>
                <a:ea typeface="小塚ゴシック Pro R" panose="020B0400000000000000" pitchFamily="34" charset="-128"/>
              </a:rPr>
              <a:t>で配合。</a:t>
            </a:r>
            <a:endParaRPr kumimoji="1" lang="en-US" altLang="ja-JP"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sp>
        <p:nvSpPr>
          <p:cNvPr id="8" name="テキスト ボックス 7">
            <a:extLst>
              <a:ext uri="{FF2B5EF4-FFF2-40B4-BE49-F238E27FC236}">
                <a16:creationId xmlns:a16="http://schemas.microsoft.com/office/drawing/2014/main" id="{948F6FF9-2F6F-4B6F-9955-122F5BF00CEC}"/>
              </a:ext>
            </a:extLst>
          </p:cNvPr>
          <p:cNvSpPr txBox="1"/>
          <p:nvPr/>
        </p:nvSpPr>
        <p:spPr>
          <a:xfrm>
            <a:off x="441542" y="677842"/>
            <a:ext cx="7650272"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生きたまま腸まで届く</a:t>
            </a:r>
            <a:r>
              <a:rPr kumimoji="1" lang="ja-JP" altLang="en-US" sz="3200" b="0" i="0" u="none" strike="noStrike" kern="1200" cap="none" spc="0" normalizeH="0" baseline="0" noProof="0">
                <a:ln>
                  <a:noFill/>
                </a:ln>
                <a:solidFill>
                  <a:srgbClr val="00B6CE"/>
                </a:solidFill>
                <a:effectLst/>
                <a:uLnTx/>
                <a:uFillTx/>
                <a:latin typeface="小塚ゴシック Pro R" panose="020B0400000000000000" pitchFamily="34" charset="-128"/>
                <a:ea typeface="小塚ゴシック Pro R" panose="020B0400000000000000" pitchFamily="34" charset="-128"/>
                <a:cs typeface="+mn-cs"/>
              </a:rPr>
              <a:t>乳酸菌</a:t>
            </a:r>
            <a:r>
              <a:rPr kumimoji="1" lang="ja-JP" altLang="en-US"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を配合</a:t>
            </a:r>
            <a:endParaRPr kumimoji="1" lang="en-US" altLang="ja-JP"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pic>
        <p:nvPicPr>
          <p:cNvPr id="10" name="gmail-m_7088053285759959885m_-2014220211843818832gmail-m_-3146126732056830694図 10">
            <a:extLst>
              <a:ext uri="{FF2B5EF4-FFF2-40B4-BE49-F238E27FC236}">
                <a16:creationId xmlns:a16="http://schemas.microsoft.com/office/drawing/2014/main" id="{C553A47D-5AF6-437F-ABDE-6A697643A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7" t="5046" r="1390" b="18571"/>
          <a:stretch/>
        </p:blipFill>
        <p:spPr bwMode="auto">
          <a:xfrm>
            <a:off x="3660798" y="3388665"/>
            <a:ext cx="4171706" cy="27119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1" name="直線コネクタ 10">
            <a:extLst>
              <a:ext uri="{FF2B5EF4-FFF2-40B4-BE49-F238E27FC236}">
                <a16:creationId xmlns:a16="http://schemas.microsoft.com/office/drawing/2014/main" id="{4914A5D6-FAF2-4A44-B3AD-5D07DED16736}"/>
              </a:ext>
            </a:extLst>
          </p:cNvPr>
          <p:cNvCxnSpPr>
            <a:cxnSpLocks/>
          </p:cNvCxnSpPr>
          <p:nvPr/>
        </p:nvCxnSpPr>
        <p:spPr>
          <a:xfrm>
            <a:off x="682408" y="1259485"/>
            <a:ext cx="4691258" cy="0"/>
          </a:xfrm>
          <a:prstGeom prst="line">
            <a:avLst/>
          </a:prstGeom>
          <a:ln w="57150">
            <a:solidFill>
              <a:srgbClr val="00B6CE"/>
            </a:solidFill>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B584176F-5B5F-490A-B245-2BAAD645343B}"/>
              </a:ext>
            </a:extLst>
          </p:cNvPr>
          <p:cNvCxnSpPr/>
          <p:nvPr/>
        </p:nvCxnSpPr>
        <p:spPr>
          <a:xfrm flipV="1">
            <a:off x="6710516" y="4183130"/>
            <a:ext cx="3052916" cy="7079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9687E9A-2E33-4BC0-A5A2-56CF58B9C9C1}"/>
              </a:ext>
            </a:extLst>
          </p:cNvPr>
          <p:cNvSpPr txBox="1"/>
          <p:nvPr/>
        </p:nvSpPr>
        <p:spPr>
          <a:xfrm>
            <a:off x="9763432" y="3923637"/>
            <a:ext cx="1957530"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8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栄養細胞</a:t>
            </a:r>
            <a:endParaRPr kumimoji="1" lang="en-US" altLang="ja-JP" sz="28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cxnSp>
        <p:nvCxnSpPr>
          <p:cNvPr id="14" name="直線コネクタ 13">
            <a:extLst>
              <a:ext uri="{FF2B5EF4-FFF2-40B4-BE49-F238E27FC236}">
                <a16:creationId xmlns:a16="http://schemas.microsoft.com/office/drawing/2014/main" id="{6E7C9184-A604-4AFE-A54B-6BCF94B15D24}"/>
              </a:ext>
            </a:extLst>
          </p:cNvPr>
          <p:cNvCxnSpPr>
            <a:cxnSpLocks/>
          </p:cNvCxnSpPr>
          <p:nvPr/>
        </p:nvCxnSpPr>
        <p:spPr>
          <a:xfrm>
            <a:off x="5589639" y="5443612"/>
            <a:ext cx="417379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3540ABB-7265-4DA8-A402-17AD40F3843D}"/>
              </a:ext>
            </a:extLst>
          </p:cNvPr>
          <p:cNvSpPr txBox="1"/>
          <p:nvPr/>
        </p:nvSpPr>
        <p:spPr>
          <a:xfrm>
            <a:off x="9763432" y="5074048"/>
            <a:ext cx="1957530"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8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胞子</a:t>
            </a:r>
            <a:endParaRPr kumimoji="1" lang="en-US" altLang="ja-JP" sz="28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17" name="テキスト ボックス 16">
            <a:extLst>
              <a:ext uri="{FF2B5EF4-FFF2-40B4-BE49-F238E27FC236}">
                <a16:creationId xmlns:a16="http://schemas.microsoft.com/office/drawing/2014/main" id="{89FBCD04-D3F0-4F73-9238-7CB47132040E}"/>
              </a:ext>
            </a:extLst>
          </p:cNvPr>
          <p:cNvSpPr txBox="1"/>
          <p:nvPr/>
        </p:nvSpPr>
        <p:spPr>
          <a:xfrm>
            <a:off x="2404297" y="2924824"/>
            <a:ext cx="6684707" cy="461665"/>
          </a:xfrm>
          <a:prstGeom prst="rect">
            <a:avLst/>
          </a:prstGeom>
          <a:noFill/>
        </p:spPr>
        <p:txBody>
          <a:bodyPr wrap="square">
            <a:spAutoFit/>
          </a:bodyPr>
          <a:lstStyle/>
          <a:p>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＜有胞子性乳酸菌を電子顕微鏡で見たところ＞</a:t>
            </a:r>
            <a:endParaRPr lang="ja-JP" altLang="en-US" sz="1400"/>
          </a:p>
        </p:txBody>
      </p:sp>
      <p:sp>
        <p:nvSpPr>
          <p:cNvPr id="18" name="テキスト ボックス 17">
            <a:extLst>
              <a:ext uri="{FF2B5EF4-FFF2-40B4-BE49-F238E27FC236}">
                <a16:creationId xmlns:a16="http://schemas.microsoft.com/office/drawing/2014/main" id="{031D6AE0-7C94-4C11-9DF1-85262975E731}"/>
              </a:ext>
            </a:extLst>
          </p:cNvPr>
          <p:cNvSpPr txBox="1"/>
          <p:nvPr/>
        </p:nvSpPr>
        <p:spPr>
          <a:xfrm>
            <a:off x="76200" y="6251259"/>
            <a:ext cx="3251200" cy="430887"/>
          </a:xfrm>
          <a:prstGeom prst="rect">
            <a:avLst/>
          </a:prstGeom>
          <a:noFill/>
        </p:spPr>
        <p:txBody>
          <a:bodyPr wrap="square">
            <a:spAutoFit/>
          </a:bodyPr>
          <a:lstStyle/>
          <a:p>
            <a:r>
              <a:rPr lang="ja-JP" altLang="en-US" sz="1100">
                <a:latin typeface="小塚ゴシック Pro R" panose="020B0400000000000000" pitchFamily="34" charset="-128"/>
                <a:ea typeface="小塚ゴシック Pro R" panose="020B0400000000000000" pitchFamily="34" charset="-128"/>
              </a:rPr>
              <a:t>＊</a:t>
            </a:r>
            <a:r>
              <a:rPr lang="en-US" altLang="ja-JP" sz="1100">
                <a:latin typeface="小塚ゴシック Pro R" panose="020B0400000000000000" pitchFamily="34" charset="-128"/>
                <a:ea typeface="小塚ゴシック Pro R" panose="020B0400000000000000" pitchFamily="34" charset="-128"/>
              </a:rPr>
              <a:t>1 </a:t>
            </a:r>
            <a:r>
              <a:rPr lang="ja-JP" altLang="en-US" sz="1100">
                <a:latin typeface="小塚ゴシック Pro R" panose="020B0400000000000000" pitchFamily="34" charset="-128"/>
                <a:ea typeface="小塚ゴシック Pro R" panose="020B0400000000000000" pitchFamily="34" charset="-128"/>
              </a:rPr>
              <a:t>有胞子性乳酸菌が腸内で発芽して増えること。</a:t>
            </a:r>
            <a:endParaRPr kumimoji="1" lang="en-US" altLang="ja-JP" sz="1100">
              <a:latin typeface="小塚ゴシック Pro R" panose="020B0400000000000000" pitchFamily="34" charset="-128"/>
              <a:ea typeface="小塚ゴシック Pro R" panose="020B0400000000000000" pitchFamily="34" charset="-128"/>
            </a:endParaRPr>
          </a:p>
          <a:p>
            <a:r>
              <a:rPr lang="ja-JP" altLang="en-US" sz="1100">
                <a:latin typeface="小塚ゴシック Pro R" panose="020B0400000000000000" pitchFamily="34" charset="-128"/>
                <a:ea typeface="小塚ゴシック Pro R" panose="020B0400000000000000" pitchFamily="34" charset="-128"/>
              </a:rPr>
              <a:t>＊</a:t>
            </a:r>
            <a:r>
              <a:rPr lang="en-US" altLang="ja-JP" sz="1100">
                <a:latin typeface="小塚ゴシック Pro R" panose="020B0400000000000000" pitchFamily="34" charset="-128"/>
                <a:ea typeface="小塚ゴシック Pro R" panose="020B0400000000000000" pitchFamily="34" charset="-128"/>
              </a:rPr>
              <a:t>2 </a:t>
            </a:r>
            <a:r>
              <a:rPr lang="ja-JP" altLang="en-US" sz="1100">
                <a:latin typeface="小塚ゴシック Pro R" panose="020B0400000000000000" pitchFamily="34" charset="-128"/>
                <a:ea typeface="小塚ゴシック Pro R" panose="020B0400000000000000" pitchFamily="34" charset="-128"/>
              </a:rPr>
              <a:t>機能性表示対応量（１億個／１日分当たり）。</a:t>
            </a:r>
            <a:endParaRPr lang="en-US" altLang="ja-JP" sz="1100">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133069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CE59D5E-4323-4FD5-A1EC-0F92FA71C6DA}"/>
              </a:ext>
            </a:extLst>
          </p:cNvPr>
          <p:cNvPicPr>
            <a:picLocks noChangeAspect="1"/>
          </p:cNvPicPr>
          <p:nvPr/>
        </p:nvPicPr>
        <p:blipFill rotWithShape="1">
          <a:blip r:embed="rId3"/>
          <a:srcRect t="16786"/>
          <a:stretch/>
        </p:blipFill>
        <p:spPr>
          <a:xfrm>
            <a:off x="2387448" y="2568988"/>
            <a:ext cx="7417104" cy="3821808"/>
          </a:xfrm>
          <a:prstGeom prst="rect">
            <a:avLst/>
          </a:prstGeom>
        </p:spPr>
      </p:pic>
      <p:sp>
        <p:nvSpPr>
          <p:cNvPr id="6" name="テキスト ボックス 5">
            <a:extLst>
              <a:ext uri="{FF2B5EF4-FFF2-40B4-BE49-F238E27FC236}">
                <a16:creationId xmlns:a16="http://schemas.microsoft.com/office/drawing/2014/main" id="{B9ECF52F-8117-4991-BFC9-7C0526B3EA3D}"/>
              </a:ext>
            </a:extLst>
          </p:cNvPr>
          <p:cNvSpPr txBox="1"/>
          <p:nvPr/>
        </p:nvSpPr>
        <p:spPr>
          <a:xfrm>
            <a:off x="449010" y="765827"/>
            <a:ext cx="7650272"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生きたまま腸まで届く</a:t>
            </a:r>
            <a:r>
              <a:rPr kumimoji="1" lang="ja-JP" altLang="en-US" sz="3200" b="0" i="0" u="none" strike="noStrike" kern="1200" cap="none" spc="0" normalizeH="0" baseline="0" noProof="0">
                <a:ln>
                  <a:noFill/>
                </a:ln>
                <a:solidFill>
                  <a:srgbClr val="00B6CE"/>
                </a:solidFill>
                <a:effectLst/>
                <a:uLnTx/>
                <a:uFillTx/>
                <a:latin typeface="小塚ゴシック Pro R" panose="020B0400000000000000" pitchFamily="34" charset="-128"/>
                <a:ea typeface="小塚ゴシック Pro R" panose="020B0400000000000000" pitchFamily="34" charset="-128"/>
                <a:cs typeface="+mn-cs"/>
              </a:rPr>
              <a:t>乳酸菌</a:t>
            </a:r>
            <a:r>
              <a:rPr kumimoji="1" lang="ja-JP" altLang="en-US"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を配合</a:t>
            </a:r>
            <a:endParaRPr kumimoji="1" lang="en-US" altLang="ja-JP"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cxnSp>
        <p:nvCxnSpPr>
          <p:cNvPr id="8" name="直線コネクタ 7">
            <a:extLst>
              <a:ext uri="{FF2B5EF4-FFF2-40B4-BE49-F238E27FC236}">
                <a16:creationId xmlns:a16="http://schemas.microsoft.com/office/drawing/2014/main" id="{32D34685-A14F-4175-B6DD-7B30E397B524}"/>
              </a:ext>
            </a:extLst>
          </p:cNvPr>
          <p:cNvCxnSpPr>
            <a:cxnSpLocks/>
          </p:cNvCxnSpPr>
          <p:nvPr/>
        </p:nvCxnSpPr>
        <p:spPr>
          <a:xfrm>
            <a:off x="689876" y="1347470"/>
            <a:ext cx="4691258" cy="0"/>
          </a:xfrm>
          <a:prstGeom prst="line">
            <a:avLst/>
          </a:prstGeom>
          <a:ln w="57150">
            <a:solidFill>
              <a:srgbClr val="00B6CE"/>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7F9474C0-DE80-4F47-97DD-10D736847F68}"/>
              </a:ext>
            </a:extLst>
          </p:cNvPr>
          <p:cNvSpPr txBox="1"/>
          <p:nvPr/>
        </p:nvSpPr>
        <p:spPr>
          <a:xfrm>
            <a:off x="2873273" y="1929114"/>
            <a:ext cx="7922546" cy="461665"/>
          </a:xfrm>
          <a:prstGeom prst="rect">
            <a:avLst/>
          </a:prstGeom>
          <a:noFill/>
        </p:spPr>
        <p:txBody>
          <a:bodyPr wrap="square">
            <a:spAutoFit/>
          </a:bodyPr>
          <a:lstStyle/>
          <a:p>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a:t>
            </a:r>
            <a:r>
              <a:rPr lang="ja-JP" altLang="en-US" sz="2400">
                <a:latin typeface="小塚ゴシック Pro R" panose="020B0400000000000000" pitchFamily="34" charset="-128"/>
                <a:ea typeface="小塚ゴシック Pro R" panose="020B0400000000000000" pitchFamily="34" charset="-128"/>
              </a:rPr>
              <a:t>乳酸菌と</a:t>
            </a:r>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有胞子性乳酸菌の増え方の違い＞</a:t>
            </a:r>
            <a:endParaRPr lang="ja-JP" altLang="en-US" sz="1400"/>
          </a:p>
        </p:txBody>
      </p:sp>
    </p:spTree>
    <p:extLst>
      <p:ext uri="{BB962C8B-B14F-4D97-AF65-F5344CB8AC3E}">
        <p14:creationId xmlns:p14="http://schemas.microsoft.com/office/powerpoint/2010/main" val="144155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F71344B-A063-434A-9356-3945BB9FC763}"/>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865897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D967C48-05A3-46B8-8D60-6E33AF56EE03}"/>
              </a:ext>
            </a:extLst>
          </p:cNvPr>
          <p:cNvPicPr>
            <a:picLocks noChangeAspect="1"/>
          </p:cNvPicPr>
          <p:nvPr/>
        </p:nvPicPr>
        <p:blipFill rotWithShape="1">
          <a:blip r:embed="rId3"/>
          <a:srcRect l="20028" t="256" r="957" b="30454"/>
          <a:stretch/>
        </p:blipFill>
        <p:spPr>
          <a:xfrm>
            <a:off x="0" y="0"/>
            <a:ext cx="12192000" cy="6858000"/>
          </a:xfrm>
          <a:prstGeom prst="rect">
            <a:avLst/>
          </a:prstGeom>
        </p:spPr>
      </p:pic>
      <p:sp>
        <p:nvSpPr>
          <p:cNvPr id="5" name="テキスト ボックス 4">
            <a:extLst>
              <a:ext uri="{FF2B5EF4-FFF2-40B4-BE49-F238E27FC236}">
                <a16:creationId xmlns:a16="http://schemas.microsoft.com/office/drawing/2014/main" id="{9B430B6F-6438-4597-9AA4-17BD00DB0A9C}"/>
              </a:ext>
            </a:extLst>
          </p:cNvPr>
          <p:cNvSpPr txBox="1"/>
          <p:nvPr/>
        </p:nvSpPr>
        <p:spPr>
          <a:xfrm>
            <a:off x="799807" y="2828835"/>
            <a:ext cx="11031975" cy="1200329"/>
          </a:xfrm>
          <a:prstGeom prst="rect">
            <a:avLst/>
          </a:prstGeom>
          <a:noFill/>
        </p:spPr>
        <p:txBody>
          <a:bodyPr wrap="square">
            <a:spAutoFit/>
          </a:bodyPr>
          <a:lstStyle/>
          <a:p>
            <a:pPr marL="342900" indent="-342900">
              <a:buFont typeface="Wingdings" panose="05000000000000000000" pitchFamily="2" charset="2"/>
              <a:buChar char="Ø"/>
              <a:defRPr/>
            </a:pPr>
            <a:r>
              <a:rPr kumimoji="1" lang="ja-JP" altLang="en-US" sz="3600" b="0"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色・香り・味へのこだわり、</a:t>
            </a:r>
            <a:endParaRPr kumimoji="1" lang="en-US" altLang="ja-JP" sz="3600" b="0"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a:p>
            <a:pPr>
              <a:defRPr/>
            </a:pPr>
            <a:r>
              <a:rPr lang="ja-JP" altLang="en-US" sz="3600">
                <a:solidFill>
                  <a:schemeClr val="bg1"/>
                </a:solidFill>
                <a:latin typeface="小塚ゴシック Pro R" panose="020B0400000000000000" pitchFamily="34" charset="-128"/>
                <a:ea typeface="小塚ゴシック Pro R" panose="020B0400000000000000" pitchFamily="34" charset="-128"/>
              </a:rPr>
              <a:t>　　　　　　</a:t>
            </a:r>
            <a:r>
              <a:rPr kumimoji="1" lang="ja-JP" altLang="en-US" sz="36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宇治抹茶入り緑茶エキスをブレンド</a:t>
            </a:r>
            <a:endParaRPr kumimoji="1" lang="en-US" altLang="ja-JP"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p:txBody>
      </p:sp>
    </p:spTree>
    <p:extLst>
      <p:ext uri="{BB962C8B-B14F-4D97-AF65-F5344CB8AC3E}">
        <p14:creationId xmlns:p14="http://schemas.microsoft.com/office/powerpoint/2010/main" val="2304536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コネクタ 11">
            <a:extLst>
              <a:ext uri="{FF2B5EF4-FFF2-40B4-BE49-F238E27FC236}">
                <a16:creationId xmlns:a16="http://schemas.microsoft.com/office/drawing/2014/main" id="{ADEE9D76-F790-4F54-A5C5-7418159ECA56}"/>
              </a:ext>
            </a:extLst>
          </p:cNvPr>
          <p:cNvCxnSpPr>
            <a:cxnSpLocks/>
          </p:cNvCxnSpPr>
          <p:nvPr/>
        </p:nvCxnSpPr>
        <p:spPr>
          <a:xfrm>
            <a:off x="784008" y="888898"/>
            <a:ext cx="5413592" cy="0"/>
          </a:xfrm>
          <a:prstGeom prst="line">
            <a:avLst/>
          </a:prstGeom>
          <a:ln w="57150">
            <a:solidFill>
              <a:srgbClr val="00A79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228C103-90C2-47E1-B733-236A7EA6124F}"/>
              </a:ext>
            </a:extLst>
          </p:cNvPr>
          <p:cNvSpPr txBox="1"/>
          <p:nvPr/>
        </p:nvSpPr>
        <p:spPr>
          <a:xfrm>
            <a:off x="284705" y="349816"/>
            <a:ext cx="8409352"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色・香り</a:t>
            </a:r>
            <a:r>
              <a:rPr lang="ja-JP" altLang="en-US" sz="3600">
                <a:solidFill>
                  <a:prstClr val="black"/>
                </a:solidFill>
                <a:latin typeface="小塚ゴシック Pro R" panose="020B0400000000000000" pitchFamily="34" charset="-128"/>
                <a:ea typeface="小塚ゴシック Pro R" panose="020B0400000000000000" pitchFamily="34" charset="-128"/>
              </a:rPr>
              <a:t>・味への</a:t>
            </a:r>
            <a:r>
              <a:rPr kumimoji="1" lang="ja-JP" altLang="en-US"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こだわり、</a:t>
            </a:r>
            <a:endParaRPr kumimoji="1" lang="en-US" altLang="ja-JP"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r>
              <a:rPr lang="ja-JP" altLang="en-US" sz="3600">
                <a:solidFill>
                  <a:prstClr val="black"/>
                </a:solidFill>
                <a:latin typeface="小塚ゴシック Pro R" panose="020B0400000000000000" pitchFamily="34" charset="-128"/>
                <a:ea typeface="小塚ゴシック Pro R" panose="020B0400000000000000" pitchFamily="34" charset="-128"/>
              </a:rPr>
              <a:t>   </a:t>
            </a:r>
            <a:r>
              <a:rPr kumimoji="1" lang="ja-JP" altLang="en-US" sz="3600" b="1" i="0" u="none" strike="noStrike" kern="1200" cap="none" spc="0" normalizeH="0" baseline="0" noProof="0">
                <a:ln>
                  <a:noFill/>
                </a:ln>
                <a:solidFill>
                  <a:srgbClr val="48C0AF"/>
                </a:solidFill>
                <a:effectLst/>
                <a:uLnTx/>
                <a:uFillTx/>
                <a:latin typeface="小塚ゴシック Pro R" panose="020B0400000000000000" pitchFamily="34" charset="-128"/>
                <a:ea typeface="小塚ゴシック Pro R" panose="020B0400000000000000" pitchFamily="34" charset="-128"/>
                <a:cs typeface="+mn-cs"/>
              </a:rPr>
              <a:t>宇治抹茶入り緑茶エキス</a:t>
            </a:r>
            <a:r>
              <a:rPr kumimoji="1" lang="ja-JP" altLang="en-US"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を</a:t>
            </a:r>
            <a:r>
              <a:rPr lang="ja-JP" altLang="en-US" sz="3200">
                <a:solidFill>
                  <a:prstClr val="black"/>
                </a:solidFill>
                <a:latin typeface="小塚ゴシック Pro R" panose="020B0400000000000000" pitchFamily="34" charset="-128"/>
                <a:ea typeface="小塚ゴシック Pro R" panose="020B0400000000000000" pitchFamily="34" charset="-128"/>
              </a:rPr>
              <a:t>ブレンド</a:t>
            </a:r>
            <a:endParaRPr kumimoji="1" lang="en-US" altLang="ja-JP"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11" name="テキスト ボックス 10">
            <a:extLst>
              <a:ext uri="{FF2B5EF4-FFF2-40B4-BE49-F238E27FC236}">
                <a16:creationId xmlns:a16="http://schemas.microsoft.com/office/drawing/2014/main" id="{9E9F3986-CFEF-4A24-97C1-D190367C18E1}"/>
              </a:ext>
            </a:extLst>
          </p:cNvPr>
          <p:cNvSpPr txBox="1"/>
          <p:nvPr/>
        </p:nvSpPr>
        <p:spPr>
          <a:xfrm>
            <a:off x="544052" y="2502647"/>
            <a:ext cx="7380748" cy="2554545"/>
          </a:xfrm>
          <a:prstGeom prst="rect">
            <a:avLst/>
          </a:prstGeom>
          <a:noFill/>
        </p:spPr>
        <p:txBody>
          <a:bodyPr wrap="square" rtlCol="0">
            <a:spAutoFit/>
          </a:bodyPr>
          <a:lstStyle/>
          <a:p>
            <a:r>
              <a:rPr lang="ja-JP" altLang="en-US" sz="2400">
                <a:latin typeface="小塚ゴシック Pro R" panose="020B0400000000000000" pitchFamily="34" charset="-128"/>
                <a:ea typeface="小塚ゴシック Pro R" panose="020B0400000000000000" pitchFamily="34" charset="-128"/>
              </a:rPr>
              <a:t>抽出した国産緑茶を</a:t>
            </a:r>
            <a:r>
              <a:rPr lang="ja-JP" altLang="en-US" sz="3200">
                <a:solidFill>
                  <a:srgbClr val="00A790"/>
                </a:solidFill>
                <a:latin typeface="小塚ゴシック Pro R" panose="020B0400000000000000" pitchFamily="34" charset="-128"/>
                <a:ea typeface="小塚ゴシック Pro R" panose="020B0400000000000000" pitchFamily="34" charset="-128"/>
              </a:rPr>
              <a:t>「逆浸透膜濃縮*</a:t>
            </a:r>
            <a:r>
              <a:rPr lang="en-US" altLang="ja-JP" sz="3200" baseline="30000">
                <a:solidFill>
                  <a:srgbClr val="00A790"/>
                </a:solidFill>
                <a:latin typeface="小塚ゴシック Pro R" panose="020B0400000000000000" pitchFamily="34" charset="-128"/>
                <a:ea typeface="小塚ゴシック Pro R" panose="020B0400000000000000" pitchFamily="34" charset="-128"/>
              </a:rPr>
              <a:t>1</a:t>
            </a:r>
            <a:r>
              <a:rPr lang="ja-JP" altLang="en-US" sz="3200">
                <a:solidFill>
                  <a:srgbClr val="00A790"/>
                </a:solidFill>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によって濃縮し、スプレードライ</a:t>
            </a:r>
            <a:r>
              <a:rPr lang="en-US" altLang="ja-JP" sz="2400">
                <a:latin typeface="小塚ゴシック Pro R" panose="020B0400000000000000" pitchFamily="34" charset="-128"/>
                <a:ea typeface="小塚ゴシック Pro R" panose="020B0400000000000000" pitchFamily="34" charset="-128"/>
              </a:rPr>
              <a:t>*</a:t>
            </a:r>
            <a:r>
              <a:rPr lang="en-US" altLang="ja-JP" sz="2400" baseline="30000">
                <a:latin typeface="小塚ゴシック Pro R" panose="020B0400000000000000" pitchFamily="34" charset="-128"/>
                <a:ea typeface="小塚ゴシック Pro R" panose="020B0400000000000000" pitchFamily="34" charset="-128"/>
              </a:rPr>
              <a:t>2</a:t>
            </a:r>
            <a:r>
              <a:rPr lang="ja-JP" altLang="en-US" sz="2400">
                <a:latin typeface="小塚ゴシック Pro R" panose="020B0400000000000000" pitchFamily="34" charset="-128"/>
                <a:ea typeface="小塚ゴシック Pro R" panose="020B0400000000000000" pitchFamily="34" charset="-128"/>
              </a:rPr>
              <a:t>で乾燥したエキス粉末を採用。</a:t>
            </a:r>
            <a:endParaRPr lang="en-US" altLang="ja-JP" sz="2400">
              <a:latin typeface="小塚ゴシック Pro R" panose="020B0400000000000000" pitchFamily="34" charset="-128"/>
              <a:ea typeface="小塚ゴシック Pro R" panose="020B0400000000000000" pitchFamily="34" charset="-128"/>
            </a:endParaRPr>
          </a:p>
          <a:p>
            <a:endParaRPr lang="en-US" altLang="ja-JP" sz="2400">
              <a:latin typeface="小塚ゴシック Pro R" panose="020B0400000000000000" pitchFamily="34" charset="-128"/>
              <a:ea typeface="小塚ゴシック Pro R" panose="020B0400000000000000" pitchFamily="34" charset="-128"/>
            </a:endParaRPr>
          </a:p>
          <a:p>
            <a:r>
              <a:rPr lang="ja-JP" altLang="en-US" sz="3200">
                <a:solidFill>
                  <a:srgbClr val="00A790"/>
                </a:solidFill>
                <a:latin typeface="小塚ゴシック Pro R" panose="020B0400000000000000" pitchFamily="34" charset="-128"/>
                <a:ea typeface="小塚ゴシック Pro R" panose="020B0400000000000000" pitchFamily="34" charset="-128"/>
              </a:rPr>
              <a:t>宇治抹茶</a:t>
            </a:r>
            <a:r>
              <a:rPr lang="ja-JP" altLang="en-US" sz="2400">
                <a:latin typeface="小塚ゴシック Pro R" panose="020B0400000000000000" pitchFamily="34" charset="-128"/>
                <a:ea typeface="小塚ゴシック Pro R" panose="020B0400000000000000" pitchFamily="34" charset="-128"/>
              </a:rPr>
              <a:t>を</a:t>
            </a:r>
            <a:r>
              <a:rPr lang="ja-JP" altLang="en-US" sz="3200">
                <a:solidFill>
                  <a:srgbClr val="00A790"/>
                </a:solidFill>
                <a:latin typeface="小塚ゴシック Pro R" panose="020B0400000000000000" pitchFamily="34" charset="-128"/>
                <a:ea typeface="小塚ゴシック Pro R" panose="020B0400000000000000" pitchFamily="34" charset="-128"/>
              </a:rPr>
              <a:t>国産緑茶</a:t>
            </a:r>
            <a:r>
              <a:rPr lang="ja-JP" altLang="en-US" sz="2400">
                <a:latin typeface="小塚ゴシック Pro R" panose="020B0400000000000000" pitchFamily="34" charset="-128"/>
                <a:ea typeface="小塚ゴシック Pro R" panose="020B0400000000000000" pitchFamily="34" charset="-128"/>
              </a:rPr>
              <a:t>エキス粉末に最後に合わせるプロセスで、続けやすい飲みやすさを実現。</a:t>
            </a:r>
            <a:endParaRPr kumimoji="1" lang="ja-JP" altLang="en-US" sz="2400">
              <a:latin typeface="小塚ゴシック Pro R" panose="020B0400000000000000" pitchFamily="34" charset="-128"/>
              <a:ea typeface="小塚ゴシック Pro R" panose="020B0400000000000000" pitchFamily="34" charset="-128"/>
            </a:endParaRPr>
          </a:p>
        </p:txBody>
      </p:sp>
      <p:pic>
        <p:nvPicPr>
          <p:cNvPr id="10" name="図 9">
            <a:extLst>
              <a:ext uri="{FF2B5EF4-FFF2-40B4-BE49-F238E27FC236}">
                <a16:creationId xmlns:a16="http://schemas.microsoft.com/office/drawing/2014/main" id="{1EE52A04-7AC6-4092-B5A8-B5B250A92F48}"/>
              </a:ext>
            </a:extLst>
          </p:cNvPr>
          <p:cNvPicPr>
            <a:picLocks noChangeAspect="1"/>
          </p:cNvPicPr>
          <p:nvPr/>
        </p:nvPicPr>
        <p:blipFill rotWithShape="1">
          <a:blip r:embed="rId3"/>
          <a:srcRect l="74890" t="256" r="957" b="30454"/>
          <a:stretch/>
        </p:blipFill>
        <p:spPr>
          <a:xfrm>
            <a:off x="8465126" y="0"/>
            <a:ext cx="3726874" cy="6858000"/>
          </a:xfrm>
          <a:prstGeom prst="rect">
            <a:avLst/>
          </a:prstGeom>
        </p:spPr>
      </p:pic>
      <p:sp>
        <p:nvSpPr>
          <p:cNvPr id="6" name="テキスト ボックス 5">
            <a:extLst>
              <a:ext uri="{FF2B5EF4-FFF2-40B4-BE49-F238E27FC236}">
                <a16:creationId xmlns:a16="http://schemas.microsoft.com/office/drawing/2014/main" id="{FF5405BB-9EA8-4C56-8B2F-30DD410D16B0}"/>
              </a:ext>
            </a:extLst>
          </p:cNvPr>
          <p:cNvSpPr txBox="1"/>
          <p:nvPr/>
        </p:nvSpPr>
        <p:spPr>
          <a:xfrm>
            <a:off x="220975" y="6266884"/>
            <a:ext cx="2954026" cy="430887"/>
          </a:xfrm>
          <a:prstGeom prst="rect">
            <a:avLst/>
          </a:prstGeom>
          <a:noFill/>
        </p:spPr>
        <p:txBody>
          <a:bodyPr wrap="square" rtlCol="0">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1 </a:t>
            </a:r>
            <a:r>
              <a:rPr kumimoji="1" lang="ja-JP" altLang="en-US" sz="1100">
                <a:latin typeface="小塚ゴシック Pro R" panose="020B0400000000000000" pitchFamily="34" charset="-128"/>
                <a:ea typeface="小塚ゴシック Pro R" panose="020B0400000000000000" pitchFamily="34" charset="-128"/>
              </a:rPr>
              <a:t>抽出した緑茶を濃縮する手法のひとつ。</a:t>
            </a:r>
          </a:p>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2 </a:t>
            </a:r>
            <a:r>
              <a:rPr kumimoji="1" lang="ja-JP" altLang="en-US" sz="1100">
                <a:latin typeface="小塚ゴシック Pro R" panose="020B0400000000000000" pitchFamily="34" charset="-128"/>
                <a:ea typeface="小塚ゴシック Pro R" panose="020B0400000000000000" pitchFamily="34" charset="-128"/>
              </a:rPr>
              <a:t>噴霧乾燥のこと。</a:t>
            </a:r>
            <a:endParaRPr kumimoji="1" lang="en-US" altLang="ja-JP" sz="1100">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203911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図 1" descr="テキスト&#10;&#10;中程度の精度で自動的に生成された説明">
            <a:extLst>
              <a:ext uri="{FF2B5EF4-FFF2-40B4-BE49-F238E27FC236}">
                <a16:creationId xmlns:a16="http://schemas.microsoft.com/office/drawing/2014/main" id="{1A74EF57-C47E-4A15-96E8-CC90D6D1E74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51979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CFE0788-17D1-4238-937E-0963E367631A}"/>
              </a:ext>
            </a:extLst>
          </p:cNvPr>
          <p:cNvSpPr txBox="1"/>
          <p:nvPr/>
        </p:nvSpPr>
        <p:spPr>
          <a:xfrm>
            <a:off x="1401366" y="1244965"/>
            <a:ext cx="9947032" cy="584775"/>
          </a:xfrm>
          <a:prstGeom prst="rect">
            <a:avLst/>
          </a:prstGeom>
          <a:noFill/>
        </p:spPr>
        <p:txBody>
          <a:bodyPr wrap="square" rtlCol="0">
            <a:spAutoFit/>
          </a:bodyPr>
          <a:lstStyle/>
          <a:p>
            <a:r>
              <a:rPr kumimoji="1" lang="ja-JP" altLang="en-US" sz="3200">
                <a:solidFill>
                  <a:srgbClr val="969C5B"/>
                </a:solidFill>
                <a:latin typeface="小塚ゴシック Pro R" panose="020B0400000000000000" pitchFamily="34" charset="-128"/>
                <a:ea typeface="小塚ゴシック Pro R" panose="020B0400000000000000" pitchFamily="34" charset="-128"/>
              </a:rPr>
              <a:t>続けやすい飲みやすさで、スッキリ</a:t>
            </a:r>
            <a:r>
              <a:rPr kumimoji="1" lang="en-US" altLang="ja-JP" sz="3200">
                <a:solidFill>
                  <a:srgbClr val="969C5B"/>
                </a:solidFill>
                <a:latin typeface="小塚ゴシック Pro R" panose="020B0400000000000000" pitchFamily="34" charset="-128"/>
                <a:ea typeface="小塚ゴシック Pro R" panose="020B0400000000000000" pitchFamily="34" charset="-128"/>
              </a:rPr>
              <a:t>*</a:t>
            </a:r>
            <a:r>
              <a:rPr kumimoji="1" lang="en-US" altLang="ja-JP" sz="3200" baseline="30000">
                <a:solidFill>
                  <a:srgbClr val="969C5B"/>
                </a:solidFill>
                <a:latin typeface="小塚ゴシック Pro R" panose="020B0400000000000000" pitchFamily="34" charset="-128"/>
                <a:ea typeface="小塚ゴシック Pro R" panose="020B0400000000000000" pitchFamily="34" charset="-128"/>
              </a:rPr>
              <a:t>1</a:t>
            </a:r>
            <a:r>
              <a:rPr kumimoji="1" lang="ja-JP" altLang="en-US" sz="3200">
                <a:solidFill>
                  <a:srgbClr val="969C5B"/>
                </a:solidFill>
                <a:latin typeface="小塚ゴシック Pro R" panose="020B0400000000000000" pitchFamily="34" charset="-128"/>
                <a:ea typeface="小塚ゴシック Pro R" panose="020B0400000000000000" pitchFamily="34" charset="-128"/>
              </a:rPr>
              <a:t>快適な毎日を。</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pic>
        <p:nvPicPr>
          <p:cNvPr id="9" name="図 8" descr="グラフィカル ユーザー インターフェイス&#10;&#10;低い精度で自動的に生成された説明">
            <a:extLst>
              <a:ext uri="{FF2B5EF4-FFF2-40B4-BE49-F238E27FC236}">
                <a16:creationId xmlns:a16="http://schemas.microsoft.com/office/drawing/2014/main" id="{6CBB8884-5275-48D9-AC68-B66DCD765416}"/>
              </a:ext>
            </a:extLst>
          </p:cNvPr>
          <p:cNvPicPr>
            <a:picLocks noChangeAspect="1"/>
          </p:cNvPicPr>
          <p:nvPr/>
        </p:nvPicPr>
        <p:blipFill rotWithShape="1">
          <a:blip r:embed="rId3">
            <a:extLst>
              <a:ext uri="{28A0092B-C50C-407E-A947-70E740481C1C}">
                <a14:useLocalDpi xmlns:a14="http://schemas.microsoft.com/office/drawing/2010/main" val="0"/>
              </a:ext>
            </a:extLst>
          </a:blip>
          <a:srcRect r="37947" b="78471"/>
          <a:stretch/>
        </p:blipFill>
        <p:spPr>
          <a:xfrm>
            <a:off x="9940769" y="103399"/>
            <a:ext cx="2251231" cy="612500"/>
          </a:xfrm>
          <a:prstGeom prst="rect">
            <a:avLst/>
          </a:prstGeom>
        </p:spPr>
      </p:pic>
      <p:sp>
        <p:nvSpPr>
          <p:cNvPr id="10" name="テキスト ボックス 9">
            <a:extLst>
              <a:ext uri="{FF2B5EF4-FFF2-40B4-BE49-F238E27FC236}">
                <a16:creationId xmlns:a16="http://schemas.microsoft.com/office/drawing/2014/main" id="{6C2A7F11-B523-419D-952E-9AE874CCA2CB}"/>
              </a:ext>
            </a:extLst>
          </p:cNvPr>
          <p:cNvSpPr txBox="1"/>
          <p:nvPr/>
        </p:nvSpPr>
        <p:spPr>
          <a:xfrm>
            <a:off x="101600" y="6325513"/>
            <a:ext cx="10549288" cy="430887"/>
          </a:xfrm>
          <a:prstGeom prst="rect">
            <a:avLst/>
          </a:prstGeom>
          <a:noFill/>
        </p:spPr>
        <p:txBody>
          <a:bodyPr wrap="square" lIns="91440" tIns="45720" rIns="91440" bIns="45720" rtlCol="0" anchor="t">
            <a:spAutoFit/>
          </a:bodyPr>
          <a:lstStyle/>
          <a:p>
            <a:r>
              <a:rPr kumimoji="1" lang="ja-JP" altLang="en-US" sz="1100">
                <a:latin typeface="小塚ゴシック Pro R" panose="020B0400000000000000" pitchFamily="34" charset="-128"/>
                <a:ea typeface="小塚ゴシック Pro R"/>
              </a:rPr>
              <a:t>＊</a:t>
            </a:r>
            <a:r>
              <a:rPr kumimoji="1" lang="en-US" altLang="ja-JP" sz="1100">
                <a:latin typeface="小塚ゴシック Pro R" panose="020B0400000000000000" pitchFamily="34" charset="-128"/>
                <a:ea typeface="小塚ゴシック Pro R"/>
              </a:rPr>
              <a:t>1</a:t>
            </a:r>
            <a:r>
              <a:rPr kumimoji="1" lang="ja-JP" altLang="en-US" sz="1100">
                <a:latin typeface="小塚ゴシック Pro R" panose="020B0400000000000000" pitchFamily="34" charset="-128"/>
                <a:ea typeface="小塚ゴシック Pro R"/>
              </a:rPr>
              <a:t> 気分のこと。</a:t>
            </a:r>
            <a:r>
              <a:rPr lang="ja-JP" altLang="en-US" sz="1100">
                <a:ea typeface="小塚ゴシック Pro R"/>
              </a:rPr>
              <a:t>＊</a:t>
            </a:r>
            <a:r>
              <a:rPr lang="en-US" altLang="ja-JP" sz="1100">
                <a:ea typeface="小塚ゴシック Pro R"/>
              </a:rPr>
              <a:t>2 </a:t>
            </a:r>
            <a:r>
              <a:rPr lang="ja-JP" altLang="en-US" sz="1100">
                <a:ea typeface="小塚ゴシック Pro R"/>
              </a:rPr>
              <a:t>有胞子性乳酸菌が腸内で発芽して増えること。＊</a:t>
            </a:r>
            <a:r>
              <a:rPr lang="en-US" altLang="ja-JP" sz="1100">
                <a:ea typeface="小塚ゴシック Pro R"/>
              </a:rPr>
              <a:t>3 </a:t>
            </a:r>
            <a:r>
              <a:rPr lang="ja-JP" altLang="en-US" sz="1100">
                <a:ea typeface="小塚ゴシック Pro R"/>
              </a:rPr>
              <a:t>機能性表示対応量（１億個／１日分当たり）。＊</a:t>
            </a:r>
            <a:r>
              <a:rPr lang="en-US" altLang="ja-JP" sz="1100">
                <a:ea typeface="小塚ゴシック Pro R"/>
              </a:rPr>
              <a:t>4 </a:t>
            </a:r>
            <a:r>
              <a:rPr lang="ja-JP" altLang="en-US" sz="1100">
                <a:ea typeface="小塚ゴシック Pro R"/>
              </a:rPr>
              <a:t>抽出した緑茶を濃縮する手法のひとつ。＊</a:t>
            </a:r>
            <a:r>
              <a:rPr lang="en-US" altLang="ja-JP" sz="1100">
                <a:ea typeface="小塚ゴシック Pro R"/>
              </a:rPr>
              <a:t>5 </a:t>
            </a:r>
            <a:r>
              <a:rPr lang="ja-JP" altLang="en-US" sz="1100">
                <a:ea typeface="小塚ゴシック Pro R"/>
              </a:rPr>
              <a:t>噴霧乾燥のこと。</a:t>
            </a:r>
            <a:endParaRPr lang="en-US" altLang="ja-JP" sz="1100">
              <a:ea typeface="小塚ゴシック Pro R"/>
            </a:endParaRPr>
          </a:p>
        </p:txBody>
      </p:sp>
      <p:pic>
        <p:nvPicPr>
          <p:cNvPr id="3" name="図 2" descr="テキスト&#10;&#10;自動的に生成された説明">
            <a:extLst>
              <a:ext uri="{FF2B5EF4-FFF2-40B4-BE49-F238E27FC236}">
                <a16:creationId xmlns:a16="http://schemas.microsoft.com/office/drawing/2014/main" id="{8491A745-FB16-456D-9F9D-2DDC2321D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29" y="2275446"/>
            <a:ext cx="3801492" cy="3801492"/>
          </a:xfrm>
          <a:prstGeom prst="rect">
            <a:avLst/>
          </a:prstGeom>
        </p:spPr>
      </p:pic>
      <p:pic>
        <p:nvPicPr>
          <p:cNvPr id="6" name="図 5" descr="テキスト&#10;&#10;自動的に生成された説明">
            <a:extLst>
              <a:ext uri="{FF2B5EF4-FFF2-40B4-BE49-F238E27FC236}">
                <a16:creationId xmlns:a16="http://schemas.microsoft.com/office/drawing/2014/main" id="{9F270B78-DD1D-489B-8EF6-8462013DA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540" y="2275446"/>
            <a:ext cx="3801492" cy="3801492"/>
          </a:xfrm>
          <a:prstGeom prst="rect">
            <a:avLst/>
          </a:prstGeom>
        </p:spPr>
      </p:pic>
      <p:pic>
        <p:nvPicPr>
          <p:cNvPr id="13" name="図 12" descr="テキスト&#10;&#10;自動的に生成された説明">
            <a:extLst>
              <a:ext uri="{FF2B5EF4-FFF2-40B4-BE49-F238E27FC236}">
                <a16:creationId xmlns:a16="http://schemas.microsoft.com/office/drawing/2014/main" id="{99C29E4B-280D-46D0-AE4C-6389E89FF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3151" y="2275446"/>
            <a:ext cx="3801492" cy="3801492"/>
          </a:xfrm>
          <a:prstGeom prst="rect">
            <a:avLst/>
          </a:prstGeom>
        </p:spPr>
      </p:pic>
    </p:spTree>
    <p:extLst>
      <p:ext uri="{BB962C8B-B14F-4D97-AF65-F5344CB8AC3E}">
        <p14:creationId xmlns:p14="http://schemas.microsoft.com/office/powerpoint/2010/main" val="3537626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BF70FA-A7D5-445B-9C52-34C25620DAB0}"/>
              </a:ext>
            </a:extLst>
          </p:cNvPr>
          <p:cNvSpPr txBox="1"/>
          <p:nvPr/>
        </p:nvSpPr>
        <p:spPr>
          <a:xfrm>
            <a:off x="620121" y="91297"/>
            <a:ext cx="3659115" cy="760564"/>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kumimoji="1" lang="ja-JP" altLang="en-US" sz="3600">
                <a:latin typeface="小塚ゴシック Pro R" panose="020B0400000000000000" pitchFamily="34" charset="-128"/>
                <a:ea typeface="小塚ゴシック Pro R" panose="020B0400000000000000" pitchFamily="34" charset="-128"/>
                <a:cs typeface="+mj-cs"/>
              </a:rPr>
              <a:t>パッケージ特長</a:t>
            </a:r>
          </a:p>
        </p:txBody>
      </p:sp>
      <p:sp>
        <p:nvSpPr>
          <p:cNvPr id="15" name="テキスト ボックス 14">
            <a:extLst>
              <a:ext uri="{FF2B5EF4-FFF2-40B4-BE49-F238E27FC236}">
                <a16:creationId xmlns:a16="http://schemas.microsoft.com/office/drawing/2014/main" id="{68FBE73F-F353-42A5-9E8A-5AB99BFABF36}"/>
              </a:ext>
            </a:extLst>
          </p:cNvPr>
          <p:cNvSpPr txBox="1"/>
          <p:nvPr/>
        </p:nvSpPr>
        <p:spPr>
          <a:xfrm>
            <a:off x="333764" y="1077444"/>
            <a:ext cx="5854700" cy="1077218"/>
          </a:xfrm>
          <a:prstGeom prst="rect">
            <a:avLst/>
          </a:prstGeom>
          <a:noFill/>
        </p:spPr>
        <p:txBody>
          <a:bodyPr wrap="square" rtlCol="0">
            <a:spAutoFit/>
          </a:bodyPr>
          <a:lstStyle/>
          <a:p>
            <a:pPr algn="r"/>
            <a:r>
              <a:rPr kumimoji="1" lang="ja-JP" altLang="en-US" sz="3200">
                <a:solidFill>
                  <a:srgbClr val="969C5B"/>
                </a:solidFill>
                <a:latin typeface="小塚ゴシック Pro R" panose="020B0400000000000000" pitchFamily="34" charset="-128"/>
                <a:ea typeface="小塚ゴシック Pro R" panose="020B0400000000000000" pitchFamily="34" charset="-128"/>
              </a:rPr>
              <a:t>製品特長・飲み方・切り口を分かりやすく表示</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pic>
        <p:nvPicPr>
          <p:cNvPr id="6" name="図 5">
            <a:extLst>
              <a:ext uri="{FF2B5EF4-FFF2-40B4-BE49-F238E27FC236}">
                <a16:creationId xmlns:a16="http://schemas.microsoft.com/office/drawing/2014/main" id="{1FDBE111-A1EA-491B-8B0A-FBCE1A3E52CF}"/>
              </a:ext>
            </a:extLst>
          </p:cNvPr>
          <p:cNvPicPr>
            <a:picLocks noChangeAspect="1"/>
          </p:cNvPicPr>
          <p:nvPr/>
        </p:nvPicPr>
        <p:blipFill>
          <a:blip r:embed="rId3"/>
          <a:stretch>
            <a:fillRect/>
          </a:stretch>
        </p:blipFill>
        <p:spPr>
          <a:xfrm>
            <a:off x="6877052" y="91297"/>
            <a:ext cx="4499020" cy="4126731"/>
          </a:xfrm>
          <a:prstGeom prst="rect">
            <a:avLst/>
          </a:prstGeom>
        </p:spPr>
      </p:pic>
      <p:pic>
        <p:nvPicPr>
          <p:cNvPr id="7" name="図 6" descr="手紙 が含まれている画像&#10;&#10;自動的に生成された説明">
            <a:extLst>
              <a:ext uri="{FF2B5EF4-FFF2-40B4-BE49-F238E27FC236}">
                <a16:creationId xmlns:a16="http://schemas.microsoft.com/office/drawing/2014/main" id="{C0FCAA9F-3191-4E7A-8B36-AAE458F27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23" y="1940069"/>
            <a:ext cx="5396316" cy="4953096"/>
          </a:xfrm>
          <a:prstGeom prst="rect">
            <a:avLst/>
          </a:prstGeom>
        </p:spPr>
      </p:pic>
      <p:pic>
        <p:nvPicPr>
          <p:cNvPr id="12" name="図 11" descr="テキスト&#10;&#10;自動的に生成された説明">
            <a:extLst>
              <a:ext uri="{FF2B5EF4-FFF2-40B4-BE49-F238E27FC236}">
                <a16:creationId xmlns:a16="http://schemas.microsoft.com/office/drawing/2014/main" id="{DE800B95-92DA-49EB-9528-E66E4C978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052" y="5710951"/>
            <a:ext cx="4651525" cy="998538"/>
          </a:xfrm>
          <a:prstGeom prst="rect">
            <a:avLst/>
          </a:prstGeom>
        </p:spPr>
      </p:pic>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2C702925-8158-4625-A724-6BEE0D9C81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052" y="4479035"/>
            <a:ext cx="4651525" cy="998539"/>
          </a:xfrm>
          <a:prstGeom prst="rect">
            <a:avLst/>
          </a:prstGeom>
        </p:spPr>
      </p:pic>
      <p:sp>
        <p:nvSpPr>
          <p:cNvPr id="10" name="テキスト ボックス 9">
            <a:extLst>
              <a:ext uri="{FF2B5EF4-FFF2-40B4-BE49-F238E27FC236}">
                <a16:creationId xmlns:a16="http://schemas.microsoft.com/office/drawing/2014/main" id="{E52746C7-D2F4-427B-A6F2-2757B6D2C953}"/>
              </a:ext>
            </a:extLst>
          </p:cNvPr>
          <p:cNvSpPr txBox="1"/>
          <p:nvPr/>
        </p:nvSpPr>
        <p:spPr>
          <a:xfrm>
            <a:off x="63499" y="6458552"/>
            <a:ext cx="2362067" cy="261610"/>
          </a:xfrm>
          <a:prstGeom prst="rect">
            <a:avLst/>
          </a:prstGeom>
          <a:noFill/>
        </p:spPr>
        <p:txBody>
          <a:bodyPr wrap="square" rtlCol="0">
            <a:spAutoFit/>
          </a:bodyPr>
          <a:lstStyle/>
          <a:p>
            <a:r>
              <a:rPr lang="ja-JP" altLang="en-US" sz="1100">
                <a:latin typeface="小塚ゴシック Pro R" panose="020B0400000000000000" pitchFamily="34" charset="-128"/>
                <a:ea typeface="小塚ゴシック Pro R" panose="020B0400000000000000" pitchFamily="34" charset="-128"/>
              </a:rPr>
              <a:t>＊実物とは若干異なります。</a:t>
            </a:r>
          </a:p>
        </p:txBody>
      </p:sp>
    </p:spTree>
    <p:extLst>
      <p:ext uri="{BB962C8B-B14F-4D97-AF65-F5344CB8AC3E}">
        <p14:creationId xmlns:p14="http://schemas.microsoft.com/office/powerpoint/2010/main" val="3514517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BF70FA-A7D5-445B-9C52-34C25620DAB0}"/>
              </a:ext>
            </a:extLst>
          </p:cNvPr>
          <p:cNvSpPr txBox="1"/>
          <p:nvPr/>
        </p:nvSpPr>
        <p:spPr>
          <a:xfrm>
            <a:off x="1193548" y="715899"/>
            <a:ext cx="6155207" cy="76056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kumimoji="1" lang="ja-JP" altLang="en-US" sz="3600">
                <a:latin typeface="小塚ゴシック Pro R" panose="020B0400000000000000" pitchFamily="34" charset="-128"/>
                <a:ea typeface="小塚ゴシック Pro R" panose="020B0400000000000000" pitchFamily="34" charset="-128"/>
                <a:cs typeface="+mj-cs"/>
              </a:rPr>
              <a:t>パッケージ特長</a:t>
            </a:r>
          </a:p>
        </p:txBody>
      </p:sp>
      <p:sp>
        <p:nvSpPr>
          <p:cNvPr id="13" name="テキスト ボックス 12">
            <a:extLst>
              <a:ext uri="{FF2B5EF4-FFF2-40B4-BE49-F238E27FC236}">
                <a16:creationId xmlns:a16="http://schemas.microsoft.com/office/drawing/2014/main" id="{49BBC568-C795-4165-B1B8-E3DE35510B17}"/>
              </a:ext>
            </a:extLst>
          </p:cNvPr>
          <p:cNvSpPr txBox="1"/>
          <p:nvPr/>
        </p:nvSpPr>
        <p:spPr>
          <a:xfrm>
            <a:off x="1193548" y="2899040"/>
            <a:ext cx="7874252" cy="2616101"/>
          </a:xfrm>
          <a:prstGeom prst="rect">
            <a:avLst/>
          </a:prstGeom>
          <a:noFill/>
        </p:spPr>
        <p:txBody>
          <a:bodyPr wrap="square" rtlCol="0">
            <a:spAutoFit/>
          </a:bodyPr>
          <a:lstStyle/>
          <a:p>
            <a:endParaRPr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r>
              <a:rPr lang="ja-JP" altLang="en-US" sz="2800">
                <a:latin typeface="小塚ゴシック Pro R" panose="020B0400000000000000" pitchFamily="34" charset="-128"/>
                <a:ea typeface="小塚ゴシック Pro R" panose="020B0400000000000000" pitchFamily="34" charset="-128"/>
              </a:rPr>
              <a:t>スティックの包装には一部再生プラスチック原料を使用。</a:t>
            </a:r>
            <a:endParaRPr lang="en-US" altLang="ja-JP" sz="28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lang="en-US" altLang="ja-JP" sz="28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r>
              <a:rPr lang="ja-JP" altLang="en-US" sz="2800">
                <a:latin typeface="小塚ゴシック Pro R" panose="020B0400000000000000" pitchFamily="34" charset="-128"/>
                <a:ea typeface="小塚ゴシック Pro R" panose="020B0400000000000000" pitchFamily="34" charset="-128"/>
              </a:rPr>
              <a:t>さらにサイズを見直すことで資材の使用量を約</a:t>
            </a:r>
            <a:r>
              <a:rPr lang="en-US" altLang="ja-JP" sz="2800">
                <a:latin typeface="小塚ゴシック Pro R" panose="020B0400000000000000" pitchFamily="34" charset="-128"/>
                <a:ea typeface="小塚ゴシック Pro R" panose="020B0400000000000000" pitchFamily="34" charset="-128"/>
              </a:rPr>
              <a:t>7</a:t>
            </a:r>
            <a:r>
              <a:rPr lang="ja-JP" altLang="en-US" sz="2800">
                <a:latin typeface="小塚ゴシック Pro R" panose="020B0400000000000000" pitchFamily="34" charset="-128"/>
                <a:ea typeface="小塚ゴシック Pro R" panose="020B0400000000000000" pitchFamily="34" charset="-128"/>
              </a:rPr>
              <a:t>％削減*</a:t>
            </a:r>
            <a:r>
              <a:rPr lang="en-US" altLang="ja-JP" sz="2800" baseline="30000">
                <a:latin typeface="小塚ゴシック Pro R" panose="020B0400000000000000" pitchFamily="34" charset="-128"/>
                <a:ea typeface="小塚ゴシック Pro R" panose="020B0400000000000000" pitchFamily="34" charset="-128"/>
              </a:rPr>
              <a:t>1</a:t>
            </a:r>
            <a:r>
              <a:rPr lang="ja-JP" altLang="en-US" sz="2800">
                <a:latin typeface="小塚ゴシック Pro R" panose="020B0400000000000000" pitchFamily="34" charset="-128"/>
                <a:ea typeface="小塚ゴシック Pro R" panose="020B0400000000000000" pitchFamily="34" charset="-128"/>
              </a:rPr>
              <a:t>。 </a:t>
            </a:r>
            <a:endParaRPr lang="en-US" altLang="ja-JP" sz="2800" baseline="30000">
              <a:latin typeface="小塚ゴシック Pro R" panose="020B0400000000000000" pitchFamily="34" charset="-128"/>
              <a:ea typeface="小塚ゴシック Pro R" panose="020B0400000000000000" pitchFamily="34" charset="-128"/>
            </a:endParaRPr>
          </a:p>
        </p:txBody>
      </p:sp>
      <p:sp>
        <p:nvSpPr>
          <p:cNvPr id="15" name="テキスト ボックス 14">
            <a:extLst>
              <a:ext uri="{FF2B5EF4-FFF2-40B4-BE49-F238E27FC236}">
                <a16:creationId xmlns:a16="http://schemas.microsoft.com/office/drawing/2014/main" id="{68FBE73F-F353-42A5-9E8A-5AB99BFABF36}"/>
              </a:ext>
            </a:extLst>
          </p:cNvPr>
          <p:cNvSpPr txBox="1"/>
          <p:nvPr/>
        </p:nvSpPr>
        <p:spPr>
          <a:xfrm>
            <a:off x="1193548" y="2025742"/>
            <a:ext cx="9947032" cy="584775"/>
          </a:xfrm>
          <a:prstGeom prst="rect">
            <a:avLst/>
          </a:prstGeom>
          <a:noFill/>
        </p:spPr>
        <p:txBody>
          <a:bodyPr wrap="square" rtlCol="0">
            <a:spAutoFit/>
          </a:bodyPr>
          <a:lstStyle/>
          <a:p>
            <a:r>
              <a:rPr kumimoji="1" lang="ja-JP" altLang="en-US" sz="3200">
                <a:solidFill>
                  <a:srgbClr val="969C5B"/>
                </a:solidFill>
                <a:latin typeface="小塚ゴシック Pro R" panose="020B0400000000000000" pitchFamily="34" charset="-128"/>
                <a:ea typeface="小塚ゴシック Pro R" panose="020B0400000000000000" pitchFamily="34" charset="-128"/>
              </a:rPr>
              <a:t>サステナビリティを意識した包材を採用</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pic>
        <p:nvPicPr>
          <p:cNvPr id="8" name="図 7" descr="グラフィカル ユーザー インターフェイス&#10;&#10;低い精度で自動的に生成された説明">
            <a:extLst>
              <a:ext uri="{FF2B5EF4-FFF2-40B4-BE49-F238E27FC236}">
                <a16:creationId xmlns:a16="http://schemas.microsoft.com/office/drawing/2014/main" id="{34BC1F78-4AA0-4B30-A7A6-D8AF3A65C7A3}"/>
              </a:ext>
            </a:extLst>
          </p:cNvPr>
          <p:cNvPicPr>
            <a:picLocks noChangeAspect="1"/>
          </p:cNvPicPr>
          <p:nvPr/>
        </p:nvPicPr>
        <p:blipFill rotWithShape="1">
          <a:blip r:embed="rId3">
            <a:extLst>
              <a:ext uri="{28A0092B-C50C-407E-A947-70E740481C1C}">
                <a14:useLocalDpi xmlns:a14="http://schemas.microsoft.com/office/drawing/2010/main" val="0"/>
              </a:ext>
            </a:extLst>
          </a:blip>
          <a:srcRect r="37947" b="78471"/>
          <a:stretch/>
        </p:blipFill>
        <p:spPr>
          <a:xfrm>
            <a:off x="9940769" y="-9335"/>
            <a:ext cx="2251231" cy="612500"/>
          </a:xfrm>
          <a:prstGeom prst="rect">
            <a:avLst/>
          </a:prstGeom>
        </p:spPr>
      </p:pic>
      <p:pic>
        <p:nvPicPr>
          <p:cNvPr id="5" name="図 4">
            <a:extLst>
              <a:ext uri="{FF2B5EF4-FFF2-40B4-BE49-F238E27FC236}">
                <a16:creationId xmlns:a16="http://schemas.microsoft.com/office/drawing/2014/main" id="{9DFA8154-6A42-484E-9E82-D6DF9FB4A5D3}"/>
              </a:ext>
            </a:extLst>
          </p:cNvPr>
          <p:cNvPicPr>
            <a:picLocks noChangeAspect="1"/>
          </p:cNvPicPr>
          <p:nvPr/>
        </p:nvPicPr>
        <p:blipFill>
          <a:blip r:embed="rId4"/>
          <a:stretch>
            <a:fillRect/>
          </a:stretch>
        </p:blipFill>
        <p:spPr>
          <a:xfrm>
            <a:off x="9431178" y="4078860"/>
            <a:ext cx="2479423" cy="2251388"/>
          </a:xfrm>
          <a:prstGeom prst="rect">
            <a:avLst/>
          </a:prstGeom>
          <a:ln>
            <a:solidFill>
              <a:schemeClr val="bg1">
                <a:lumMod val="85000"/>
              </a:schemeClr>
            </a:solidFill>
          </a:ln>
        </p:spPr>
      </p:pic>
      <p:sp>
        <p:nvSpPr>
          <p:cNvPr id="14" name="テキスト ボックス 13">
            <a:extLst>
              <a:ext uri="{FF2B5EF4-FFF2-40B4-BE49-F238E27FC236}">
                <a16:creationId xmlns:a16="http://schemas.microsoft.com/office/drawing/2014/main" id="{E8CDCC63-E5D8-4322-BD31-CA3CB7E4F87B}"/>
              </a:ext>
            </a:extLst>
          </p:cNvPr>
          <p:cNvSpPr txBox="1"/>
          <p:nvPr/>
        </p:nvSpPr>
        <p:spPr>
          <a:xfrm>
            <a:off x="165099" y="6274713"/>
            <a:ext cx="2895735" cy="430887"/>
          </a:xfrm>
          <a:prstGeom prst="rect">
            <a:avLst/>
          </a:prstGeom>
          <a:noFill/>
        </p:spPr>
        <p:txBody>
          <a:bodyPr wrap="square" rtlCol="0">
            <a:spAutoFit/>
          </a:bodyPr>
          <a:lstStyle/>
          <a:p>
            <a:r>
              <a:rPr lang="ja-JP" altLang="en-US" sz="1100">
                <a:latin typeface="小塚ゴシック Pro R" panose="020B0400000000000000" pitchFamily="34" charset="-128"/>
                <a:ea typeface="小塚ゴシック Pro R" panose="020B0400000000000000" pitchFamily="34" charset="-128"/>
              </a:rPr>
              <a:t>＊</a:t>
            </a:r>
            <a:r>
              <a:rPr lang="en-US" altLang="ja-JP" sz="1100">
                <a:latin typeface="小塚ゴシック Pro R" panose="020B0400000000000000" pitchFamily="34" charset="-128"/>
                <a:ea typeface="小塚ゴシック Pro R" panose="020B0400000000000000" pitchFamily="34" charset="-128"/>
              </a:rPr>
              <a:t>1 </a:t>
            </a:r>
            <a:r>
              <a:rPr lang="ja-JP" altLang="en-US" sz="1100">
                <a:latin typeface="小塚ゴシック Pro R" panose="020B0400000000000000" pitchFamily="34" charset="-128"/>
                <a:ea typeface="小塚ゴシック Pro R" panose="020B0400000000000000" pitchFamily="34" charset="-128"/>
              </a:rPr>
              <a:t>従来品のスティック包装資材との比較。</a:t>
            </a:r>
            <a:endParaRPr lang="en-US" altLang="ja-JP" sz="1100">
              <a:latin typeface="小塚ゴシック Pro R" panose="020B0400000000000000" pitchFamily="34" charset="-128"/>
              <a:ea typeface="小塚ゴシック Pro R" panose="020B0400000000000000" pitchFamily="34" charset="-128"/>
            </a:endParaRPr>
          </a:p>
          <a:p>
            <a:r>
              <a:rPr lang="ja-JP" altLang="en-US" sz="1100">
                <a:latin typeface="小塚ゴシック Pro R" panose="020B0400000000000000" pitchFamily="34" charset="-128"/>
                <a:ea typeface="小塚ゴシック Pro R" panose="020B0400000000000000" pitchFamily="34" charset="-128"/>
              </a:rPr>
              <a:t>＊ 実物とは若干異なります。</a:t>
            </a:r>
            <a:endParaRPr lang="en-US" altLang="ja-JP" sz="110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A7C5617A-FDE4-4446-8B7B-832F031B250B}"/>
              </a:ext>
            </a:extLst>
          </p:cNvPr>
          <p:cNvPicPr>
            <a:picLocks noChangeAspect="1"/>
          </p:cNvPicPr>
          <p:nvPr/>
        </p:nvPicPr>
        <p:blipFill>
          <a:blip r:embed="rId5"/>
          <a:stretch>
            <a:fillRect/>
          </a:stretch>
        </p:blipFill>
        <p:spPr>
          <a:xfrm>
            <a:off x="9431177" y="3153825"/>
            <a:ext cx="2479424" cy="550349"/>
          </a:xfrm>
          <a:prstGeom prst="rect">
            <a:avLst/>
          </a:prstGeom>
        </p:spPr>
      </p:pic>
    </p:spTree>
    <p:extLst>
      <p:ext uri="{BB962C8B-B14F-4D97-AF65-F5344CB8AC3E}">
        <p14:creationId xmlns:p14="http://schemas.microsoft.com/office/powerpoint/2010/main" val="3688799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F5C2755-5183-4EFA-BB0C-5402F95EEDE8}"/>
              </a:ext>
            </a:extLst>
          </p:cNvPr>
          <p:cNvSpPr txBox="1"/>
          <p:nvPr/>
        </p:nvSpPr>
        <p:spPr>
          <a:xfrm>
            <a:off x="6394399" y="1905505"/>
            <a:ext cx="5669071" cy="3046988"/>
          </a:xfrm>
          <a:prstGeom prst="rect">
            <a:avLst/>
          </a:prstGeom>
          <a:noFill/>
        </p:spPr>
        <p:txBody>
          <a:bodyPr wrap="square" rtlCol="0">
            <a:spAutoFit/>
          </a:bodyPr>
          <a:lstStyle/>
          <a:p>
            <a:pPr algn="ctr"/>
            <a:r>
              <a:rPr lang="ja-JP" altLang="en-US" sz="3200">
                <a:latin typeface="小塚ゴシック Pro R" panose="020B0400000000000000" pitchFamily="34" charset="-128"/>
                <a:ea typeface="小塚ゴシック Pro R" panose="020B0400000000000000" pitchFamily="34" charset="-128"/>
              </a:rPr>
              <a:t>毎日スッキリ*していたい方に</a:t>
            </a:r>
            <a:endParaRPr lang="en-US" altLang="ja-JP" sz="3200">
              <a:latin typeface="小塚ゴシック Pro R" panose="020B0400000000000000" pitchFamily="34" charset="-128"/>
              <a:ea typeface="小塚ゴシック Pro R" panose="020B0400000000000000" pitchFamily="34" charset="-128"/>
            </a:endParaRPr>
          </a:p>
          <a:p>
            <a:pPr algn="ctr"/>
            <a:r>
              <a:rPr kumimoji="1" lang="ja-JP" altLang="en-US" sz="3200">
                <a:latin typeface="小塚ゴシック Pro R" panose="020B0400000000000000" pitchFamily="34" charset="-128"/>
                <a:ea typeface="小塚ゴシック Pro R" panose="020B0400000000000000" pitchFamily="34" charset="-128"/>
              </a:rPr>
              <a:t>野菜不足を感じている方に</a:t>
            </a:r>
            <a:endParaRPr kumimoji="1" lang="en-US" altLang="ja-JP" sz="3200">
              <a:latin typeface="小塚ゴシック Pro R" panose="020B0400000000000000" pitchFamily="34" charset="-128"/>
              <a:ea typeface="小塚ゴシック Pro R" panose="020B0400000000000000" pitchFamily="34" charset="-128"/>
            </a:endParaRPr>
          </a:p>
          <a:p>
            <a:pPr algn="ctr"/>
            <a:endParaRPr kumimoji="1" lang="en-US" altLang="ja-JP" sz="3200">
              <a:latin typeface="小塚ゴシック Pro R" panose="020B0400000000000000" pitchFamily="34" charset="-128"/>
              <a:ea typeface="小塚ゴシック Pro R" panose="020B0400000000000000" pitchFamily="34" charset="-128"/>
            </a:endParaRPr>
          </a:p>
          <a:p>
            <a:pPr algn="ctr"/>
            <a:endParaRPr lang="en-US" altLang="ja-JP" sz="3200">
              <a:latin typeface="小塚ゴシック Pro R" panose="020B0400000000000000" pitchFamily="34" charset="-128"/>
              <a:ea typeface="小塚ゴシック Pro R" panose="020B0400000000000000" pitchFamily="34" charset="-128"/>
            </a:endParaRPr>
          </a:p>
          <a:p>
            <a:pPr algn="ctr"/>
            <a:r>
              <a:rPr kumimoji="1" lang="ja-JP" altLang="en-US" sz="3200">
                <a:solidFill>
                  <a:srgbClr val="969C5B"/>
                </a:solidFill>
                <a:latin typeface="小塚ゴシック Pro R" panose="020B0400000000000000" pitchFamily="34" charset="-128"/>
                <a:ea typeface="小塚ゴシック Pro R" panose="020B0400000000000000" pitchFamily="34" charset="-128"/>
              </a:rPr>
              <a:t>続けやすい飲みやすさで、</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a:p>
            <a:pPr algn="ctr"/>
            <a:r>
              <a:rPr kumimoji="1" lang="ja-JP" altLang="en-US" sz="3200">
                <a:solidFill>
                  <a:srgbClr val="969C5B"/>
                </a:solidFill>
                <a:latin typeface="小塚ゴシック Pro R" panose="020B0400000000000000" pitchFamily="34" charset="-128"/>
                <a:ea typeface="小塚ゴシック Pro R" panose="020B0400000000000000" pitchFamily="34" charset="-128"/>
              </a:rPr>
              <a:t>スッキリ</a:t>
            </a:r>
            <a:r>
              <a:rPr kumimoji="1" lang="ja-JP" altLang="en-US" sz="3200" baseline="30000">
                <a:solidFill>
                  <a:srgbClr val="969C5B"/>
                </a:solidFill>
                <a:latin typeface="小塚ゴシック Pro R" panose="020B0400000000000000" pitchFamily="34" charset="-128"/>
                <a:ea typeface="小塚ゴシック Pro R" panose="020B0400000000000000" pitchFamily="34" charset="-128"/>
              </a:rPr>
              <a:t>＊</a:t>
            </a:r>
            <a:r>
              <a:rPr kumimoji="1" lang="ja-JP" altLang="en-US" sz="3200">
                <a:solidFill>
                  <a:srgbClr val="969C5B"/>
                </a:solidFill>
                <a:latin typeface="小塚ゴシック Pro R" panose="020B0400000000000000" pitchFamily="34" charset="-128"/>
                <a:ea typeface="小塚ゴシック Pro R" panose="020B0400000000000000" pitchFamily="34" charset="-128"/>
              </a:rPr>
              <a:t>快適な毎日を。</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pic>
        <p:nvPicPr>
          <p:cNvPr id="5" name="図 4">
            <a:extLst>
              <a:ext uri="{FF2B5EF4-FFF2-40B4-BE49-F238E27FC236}">
                <a16:creationId xmlns:a16="http://schemas.microsoft.com/office/drawing/2014/main" id="{ACE4AD3B-9641-4FCB-8E07-47204088FB53}"/>
              </a:ext>
            </a:extLst>
          </p:cNvPr>
          <p:cNvPicPr>
            <a:picLocks noChangeAspect="1"/>
          </p:cNvPicPr>
          <p:nvPr/>
        </p:nvPicPr>
        <p:blipFill>
          <a:blip r:embed="rId3"/>
          <a:stretch>
            <a:fillRect/>
          </a:stretch>
        </p:blipFill>
        <p:spPr>
          <a:xfrm>
            <a:off x="9912539" y="0"/>
            <a:ext cx="2251231" cy="781499"/>
          </a:xfrm>
          <a:prstGeom prst="rect">
            <a:avLst/>
          </a:prstGeom>
        </p:spPr>
      </p:pic>
      <p:sp>
        <p:nvSpPr>
          <p:cNvPr id="6" name="テキスト ボックス 5">
            <a:extLst>
              <a:ext uri="{FF2B5EF4-FFF2-40B4-BE49-F238E27FC236}">
                <a16:creationId xmlns:a16="http://schemas.microsoft.com/office/drawing/2014/main" id="{5C3FCEBA-ED25-49D1-BE58-754B4B70E23E}"/>
              </a:ext>
            </a:extLst>
          </p:cNvPr>
          <p:cNvSpPr txBox="1"/>
          <p:nvPr/>
        </p:nvSpPr>
        <p:spPr>
          <a:xfrm>
            <a:off x="132270" y="6477000"/>
            <a:ext cx="1137730" cy="261610"/>
          </a:xfrm>
          <a:prstGeom prst="rect">
            <a:avLst/>
          </a:prstGeom>
          <a:noFill/>
        </p:spPr>
        <p:txBody>
          <a:bodyPr wrap="square" rtlCol="0">
            <a:spAutoFit/>
          </a:bodyPr>
          <a:lstStyle/>
          <a:p>
            <a:r>
              <a:rPr lang="ja-JP" altLang="en-US" sz="1100">
                <a:latin typeface="小塚ゴシック Pro R" panose="020B0400000000000000" pitchFamily="34" charset="-128"/>
                <a:ea typeface="小塚ゴシック Pro R" panose="020B0400000000000000" pitchFamily="34" charset="-128"/>
              </a:rPr>
              <a:t>＊</a:t>
            </a:r>
            <a:r>
              <a:rPr kumimoji="1" lang="ja-JP" altLang="en-US" sz="1100">
                <a:latin typeface="小塚ゴシック Pro R" panose="020B0400000000000000" pitchFamily="34" charset="-128"/>
                <a:ea typeface="小塚ゴシック Pro R" panose="020B0400000000000000" pitchFamily="34" charset="-128"/>
              </a:rPr>
              <a:t>気分のこと。</a:t>
            </a:r>
          </a:p>
        </p:txBody>
      </p:sp>
      <p:pic>
        <p:nvPicPr>
          <p:cNvPr id="9" name="図 8" descr="テーブルの上の花瓶に入った植物&#10;&#10;自動的に生成された説明">
            <a:extLst>
              <a:ext uri="{FF2B5EF4-FFF2-40B4-BE49-F238E27FC236}">
                <a16:creationId xmlns:a16="http://schemas.microsoft.com/office/drawing/2014/main" id="{79F7D596-A443-4A80-8B78-A63B21F7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1390"/>
            <a:ext cx="6286958" cy="4715219"/>
          </a:xfrm>
          <a:prstGeom prst="rect">
            <a:avLst/>
          </a:prstGeom>
        </p:spPr>
      </p:pic>
    </p:spTree>
    <p:extLst>
      <p:ext uri="{BB962C8B-B14F-4D97-AF65-F5344CB8AC3E}">
        <p14:creationId xmlns:p14="http://schemas.microsoft.com/office/powerpoint/2010/main" val="219693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ーブルの上の花瓶に入った植物&#10;&#10;中程度の精度で自動的に生成された説明">
            <a:extLst>
              <a:ext uri="{FF2B5EF4-FFF2-40B4-BE49-F238E27FC236}">
                <a16:creationId xmlns:a16="http://schemas.microsoft.com/office/drawing/2014/main" id="{5B130CAA-1DEE-4051-AEE5-78ABC55D8847}"/>
              </a:ext>
            </a:extLst>
          </p:cNvPr>
          <p:cNvPicPr>
            <a:picLocks noChangeAspect="1"/>
          </p:cNvPicPr>
          <p:nvPr/>
        </p:nvPicPr>
        <p:blipFill rotWithShape="1">
          <a:blip r:embed="rId3">
            <a:extLst>
              <a:ext uri="{28A0092B-C50C-407E-A947-70E740481C1C}">
                <a14:useLocalDpi xmlns:a14="http://schemas.microsoft.com/office/drawing/2010/main" val="0"/>
              </a:ext>
            </a:extLst>
          </a:blip>
          <a:srcRect l="17332" t="27260" r="9961"/>
          <a:stretch/>
        </p:blipFill>
        <p:spPr>
          <a:xfrm>
            <a:off x="275572" y="1272823"/>
            <a:ext cx="6201653" cy="4653419"/>
          </a:xfrm>
          <a:prstGeom prst="rect">
            <a:avLst/>
          </a:prstGeom>
        </p:spPr>
      </p:pic>
      <p:sp>
        <p:nvSpPr>
          <p:cNvPr id="14" name="コンテンツ プレースホルダー 2">
            <a:extLst>
              <a:ext uri="{FF2B5EF4-FFF2-40B4-BE49-F238E27FC236}">
                <a16:creationId xmlns:a16="http://schemas.microsoft.com/office/drawing/2014/main" id="{A50C62F2-5939-4D00-8F6D-3F78B797C5FB}"/>
              </a:ext>
            </a:extLst>
          </p:cNvPr>
          <p:cNvSpPr txBox="1">
            <a:spLocks/>
          </p:cNvSpPr>
          <p:nvPr/>
        </p:nvSpPr>
        <p:spPr>
          <a:xfrm>
            <a:off x="6653014" y="1540981"/>
            <a:ext cx="5400441" cy="4117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食物繊維が豊富な大麦若葉と</a:t>
            </a:r>
            <a:endParaRPr lang="en-US" altLang="ja-JP"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善玉菌の力をあわせた、</a:t>
            </a:r>
            <a:endParaRPr lang="en-US" altLang="ja-JP"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粉末を溶かして飲むタイプの</a:t>
            </a:r>
            <a:endParaRPr lang="en-US" altLang="ja-JP"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サプリメントです。</a:t>
            </a:r>
            <a:endParaRPr lang="en-US" altLang="ja-JP"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endParaRPr lang="ja-JP" altLang="en-US"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スッキリ*快適な毎日をお届けします。</a:t>
            </a:r>
          </a:p>
        </p:txBody>
      </p:sp>
      <p:sp>
        <p:nvSpPr>
          <p:cNvPr id="15" name="テキスト ボックス 14">
            <a:extLst>
              <a:ext uri="{FF2B5EF4-FFF2-40B4-BE49-F238E27FC236}">
                <a16:creationId xmlns:a16="http://schemas.microsoft.com/office/drawing/2014/main" id="{EEC75A60-443D-4678-AC17-1912DC7D8B8A}"/>
              </a:ext>
            </a:extLst>
          </p:cNvPr>
          <p:cNvSpPr txBox="1"/>
          <p:nvPr/>
        </p:nvSpPr>
        <p:spPr>
          <a:xfrm>
            <a:off x="146558" y="6438900"/>
            <a:ext cx="1288542" cy="266700"/>
          </a:xfrm>
          <a:prstGeom prst="rect">
            <a:avLst/>
          </a:prstGeom>
          <a:noFill/>
        </p:spPr>
        <p:txBody>
          <a:bodyPr wrap="square" rtlCol="0">
            <a:spAutoFit/>
          </a:bodyPr>
          <a:lstStyle/>
          <a:p>
            <a:r>
              <a:rPr kumimoji="1" lang="ja-JP" altLang="en-US" sz="1100">
                <a:latin typeface="小塚ゴシック Pro R" panose="020B0400000000000000" pitchFamily="34" charset="-128"/>
                <a:ea typeface="小塚ゴシック Pro R" panose="020B0400000000000000" pitchFamily="34" charset="-128"/>
              </a:rPr>
              <a:t>＊ 気分のこと。</a:t>
            </a:r>
          </a:p>
        </p:txBody>
      </p:sp>
      <p:pic>
        <p:nvPicPr>
          <p:cNvPr id="6" name="図 5" descr="グラフィカル ユーザー インターフェイス&#10;&#10;低い精度で自動的に生成された説明">
            <a:extLst>
              <a:ext uri="{FF2B5EF4-FFF2-40B4-BE49-F238E27FC236}">
                <a16:creationId xmlns:a16="http://schemas.microsoft.com/office/drawing/2014/main" id="{469FEDC2-86A7-4933-B386-ADEE7EE32D5E}"/>
              </a:ext>
            </a:extLst>
          </p:cNvPr>
          <p:cNvPicPr>
            <a:picLocks noChangeAspect="1"/>
          </p:cNvPicPr>
          <p:nvPr/>
        </p:nvPicPr>
        <p:blipFill rotWithShape="1">
          <a:blip r:embed="rId4">
            <a:extLst>
              <a:ext uri="{28A0092B-C50C-407E-A947-70E740481C1C}">
                <a14:useLocalDpi xmlns:a14="http://schemas.microsoft.com/office/drawing/2010/main" val="0"/>
              </a:ext>
            </a:extLst>
          </a:blip>
          <a:srcRect r="37947" b="78471"/>
          <a:stretch/>
        </p:blipFill>
        <p:spPr>
          <a:xfrm>
            <a:off x="9940769" y="103399"/>
            <a:ext cx="2251231" cy="612500"/>
          </a:xfrm>
          <a:prstGeom prst="rect">
            <a:avLst/>
          </a:prstGeom>
        </p:spPr>
      </p:pic>
    </p:spTree>
    <p:extLst>
      <p:ext uri="{BB962C8B-B14F-4D97-AF65-F5344CB8AC3E}">
        <p14:creationId xmlns:p14="http://schemas.microsoft.com/office/powerpoint/2010/main" val="1828882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ガラスのコップに入った飲み物&#10;&#10;低い精度で自動的に生成された説明">
            <a:extLst>
              <a:ext uri="{FF2B5EF4-FFF2-40B4-BE49-F238E27FC236}">
                <a16:creationId xmlns:a16="http://schemas.microsoft.com/office/drawing/2014/main" id="{C37E8F6C-2416-47FE-B813-13C6568348FE}"/>
              </a:ext>
            </a:extLst>
          </p:cNvPr>
          <p:cNvPicPr>
            <a:picLocks noChangeAspect="1"/>
          </p:cNvPicPr>
          <p:nvPr/>
        </p:nvPicPr>
        <p:blipFill rotWithShape="1">
          <a:blip r:embed="rId3">
            <a:extLst>
              <a:ext uri="{28A0092B-C50C-407E-A947-70E740481C1C}">
                <a14:useLocalDpi xmlns:a14="http://schemas.microsoft.com/office/drawing/2010/main" val="0"/>
              </a:ext>
            </a:extLst>
          </a:blip>
          <a:srcRect r="1453"/>
          <a:stretch/>
        </p:blipFill>
        <p:spPr>
          <a:xfrm>
            <a:off x="3573782" y="0"/>
            <a:ext cx="8618218" cy="6858000"/>
          </a:xfrm>
          <a:prstGeom prst="rect">
            <a:avLst/>
          </a:prstGeom>
        </p:spPr>
      </p:pic>
      <p:sp>
        <p:nvSpPr>
          <p:cNvPr id="12" name="テキスト ボックス 11">
            <a:extLst>
              <a:ext uri="{FF2B5EF4-FFF2-40B4-BE49-F238E27FC236}">
                <a16:creationId xmlns:a16="http://schemas.microsoft.com/office/drawing/2014/main" id="{4B742736-68B9-4EA7-A875-398CC5F15676}"/>
              </a:ext>
            </a:extLst>
          </p:cNvPr>
          <p:cNvSpPr txBox="1"/>
          <p:nvPr/>
        </p:nvSpPr>
        <p:spPr>
          <a:xfrm>
            <a:off x="1113182" y="3044279"/>
            <a:ext cx="5734050" cy="769441"/>
          </a:xfrm>
          <a:prstGeom prst="rect">
            <a:avLst/>
          </a:prstGeom>
          <a:noFill/>
        </p:spPr>
        <p:txBody>
          <a:bodyPr wrap="square" rtlCol="0">
            <a:spAutoFit/>
          </a:bodyPr>
          <a:lstStyle/>
          <a:p>
            <a:pPr algn="ctr"/>
            <a:r>
              <a:rPr kumimoji="1" lang="ja-JP" altLang="en-US" sz="4400"/>
              <a:t>よくある質問</a:t>
            </a:r>
          </a:p>
        </p:txBody>
      </p:sp>
    </p:spTree>
    <p:extLst>
      <p:ext uri="{BB962C8B-B14F-4D97-AF65-F5344CB8AC3E}">
        <p14:creationId xmlns:p14="http://schemas.microsoft.com/office/powerpoint/2010/main" val="2676349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8B4D8B6-1313-4538-85E6-522B06940AFF}"/>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「グリーン プラス</a:t>
            </a:r>
            <a:r>
              <a:rPr lang="ja-JP" altLang="en-US" sz="3000" b="1">
                <a:solidFill>
                  <a:schemeClr val="bg1"/>
                </a:solidFill>
                <a:latin typeface="小塚ゴシック Pro R" panose="020B0400000000000000" pitchFamily="34" charset="-128"/>
                <a:ea typeface="小塚ゴシック Pro R" panose="020B0400000000000000" pitchFamily="34" charset="-128"/>
              </a:rPr>
              <a:t>」と何</a:t>
            </a: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が違いますか？</a:t>
            </a:r>
            <a:endParaRPr kumimoji="1" lang="ja-JP" altLang="en-US" sz="3000"/>
          </a:p>
        </p:txBody>
      </p:sp>
      <p:sp>
        <p:nvSpPr>
          <p:cNvPr id="12" name="四角形: 角を丸くする 11">
            <a:extLst>
              <a:ext uri="{FF2B5EF4-FFF2-40B4-BE49-F238E27FC236}">
                <a16:creationId xmlns:a16="http://schemas.microsoft.com/office/drawing/2014/main" id="{73B61EB0-04C2-4696-8BAD-1BFFBEAC240A}"/>
              </a:ext>
            </a:extLst>
          </p:cNvPr>
          <p:cNvSpPr>
            <a:spLocks noChangeAspect="1"/>
          </p:cNvSpPr>
          <p:nvPr/>
        </p:nvSpPr>
        <p:spPr>
          <a:xfrm>
            <a:off x="140681" y="1230987"/>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13" name="テキスト ボックス 12">
            <a:extLst>
              <a:ext uri="{FF2B5EF4-FFF2-40B4-BE49-F238E27FC236}">
                <a16:creationId xmlns:a16="http://schemas.microsoft.com/office/drawing/2014/main" id="{2E440719-0602-437F-A654-01FFC56891C3}"/>
              </a:ext>
            </a:extLst>
          </p:cNvPr>
          <p:cNvSpPr txBox="1"/>
          <p:nvPr/>
        </p:nvSpPr>
        <p:spPr>
          <a:xfrm>
            <a:off x="952860" y="1155374"/>
            <a:ext cx="7372752" cy="5043047"/>
          </a:xfrm>
          <a:prstGeom prst="rect">
            <a:avLst/>
          </a:prstGeom>
          <a:noFill/>
        </p:spPr>
        <p:txBody>
          <a:bodyPr wrap="square" rtlCol="0">
            <a:spAutoFit/>
          </a:bodyPr>
          <a:lstStyle/>
          <a:p>
            <a:pPr>
              <a:lnSpc>
                <a:spcPct val="150000"/>
              </a:lnSpc>
            </a:pPr>
            <a:r>
              <a:rPr lang="ja-JP" altLang="en-US">
                <a:latin typeface="小塚ゴシック Pro R" panose="020B0400000000000000" pitchFamily="34" charset="-128"/>
                <a:ea typeface="小塚ゴシック Pro R" panose="020B0400000000000000" pitchFamily="34" charset="-128"/>
              </a:rPr>
              <a:t>グリーン プロには、新たに生きたまま腸まで届く有胞子性乳酸菌を機能性レベル*</a:t>
            </a:r>
            <a:r>
              <a:rPr lang="en-US" altLang="ja-JP" baseline="30000">
                <a:latin typeface="小塚ゴシック Pro R" panose="020B0400000000000000" pitchFamily="34" charset="-128"/>
                <a:ea typeface="小塚ゴシック Pro R" panose="020B0400000000000000" pitchFamily="34" charset="-128"/>
              </a:rPr>
              <a:t>1</a:t>
            </a:r>
            <a:r>
              <a:rPr lang="ja-JP" altLang="en-US">
                <a:latin typeface="小塚ゴシック Pro R" panose="020B0400000000000000" pitchFamily="34" charset="-128"/>
                <a:ea typeface="小塚ゴシック Pro R" panose="020B0400000000000000" pitchFamily="34" charset="-128"/>
              </a:rPr>
              <a:t>で配合しました。グリーン プラスと同じ</a:t>
            </a:r>
            <a:r>
              <a:rPr lang="en-US" altLang="ja-JP">
                <a:latin typeface="小塚ゴシック Pro R" panose="020B0400000000000000" pitchFamily="34" charset="-128"/>
                <a:ea typeface="小塚ゴシック Pro R" panose="020B0400000000000000" pitchFamily="34" charset="-128"/>
              </a:rPr>
              <a:t>4</a:t>
            </a:r>
            <a:r>
              <a:rPr lang="ja-JP" altLang="en-US">
                <a:latin typeface="小塚ゴシック Pro R" panose="020B0400000000000000" pitchFamily="34" charset="-128"/>
                <a:ea typeface="小塚ゴシック Pro R" panose="020B0400000000000000" pitchFamily="34" charset="-128"/>
              </a:rPr>
              <a:t>種類の善玉菌も配合していますので、合わせて</a:t>
            </a:r>
            <a:r>
              <a:rPr lang="en-US" altLang="ja-JP">
                <a:latin typeface="小塚ゴシック Pro R" panose="020B0400000000000000" pitchFamily="34" charset="-128"/>
                <a:ea typeface="小塚ゴシック Pro R" panose="020B0400000000000000" pitchFamily="34" charset="-128"/>
              </a:rPr>
              <a:t>5</a:t>
            </a:r>
            <a:r>
              <a:rPr lang="ja-JP" altLang="en-US">
                <a:latin typeface="小塚ゴシック Pro R" panose="020B0400000000000000" pitchFamily="34" charset="-128"/>
                <a:ea typeface="小塚ゴシック Pro R" panose="020B0400000000000000" pitchFamily="34" charset="-128"/>
              </a:rPr>
              <a:t>種類の善玉菌を摂取いただけます。</a:t>
            </a:r>
          </a:p>
          <a:p>
            <a:pPr>
              <a:lnSpc>
                <a:spcPct val="150000"/>
              </a:lnSpc>
            </a:pPr>
            <a:endParaRPr lang="en-US" altLang="ja-JP">
              <a:latin typeface="小塚ゴシック Pro R" panose="020B0400000000000000" pitchFamily="34" charset="-128"/>
              <a:ea typeface="小塚ゴシック Pro R" panose="020B0400000000000000" pitchFamily="34" charset="-128"/>
            </a:endParaRPr>
          </a:p>
          <a:p>
            <a:pPr>
              <a:lnSpc>
                <a:spcPct val="150000"/>
              </a:lnSpc>
            </a:pPr>
            <a:r>
              <a:rPr lang="ja-JP" altLang="en-US">
                <a:latin typeface="小塚ゴシック Pro R" panose="020B0400000000000000" pitchFamily="34" charset="-128"/>
                <a:ea typeface="小塚ゴシック Pro R" panose="020B0400000000000000" pitchFamily="34" charset="-128"/>
              </a:rPr>
              <a:t>大麦若葉は、グリーン プラスでは中国製造でしたが、グリーン プロでは</a:t>
            </a:r>
            <a:r>
              <a:rPr lang="en-US" altLang="ja-JP">
                <a:latin typeface="小塚ゴシック Pro R" panose="020B0400000000000000" pitchFamily="34" charset="-128"/>
                <a:ea typeface="小塚ゴシック Pro R" panose="020B0400000000000000" pitchFamily="34" charset="-128"/>
              </a:rPr>
              <a:t>100</a:t>
            </a:r>
            <a:r>
              <a:rPr lang="ja-JP" altLang="en-US">
                <a:latin typeface="小塚ゴシック Pro R" panose="020B0400000000000000" pitchFamily="34" charset="-128"/>
                <a:ea typeface="小塚ゴシック Pro R" panose="020B0400000000000000" pitchFamily="34" charset="-128"/>
              </a:rPr>
              <a:t>％農薬不使用栽培の国産大麦若葉を採用しています。さらに、続けやすい飲みやすさを実現するために色・香り・味へのこだわり、宇治抹茶入り緑茶エキスをブレンドしました。</a:t>
            </a:r>
            <a:endParaRPr lang="en-US" altLang="ja-JP">
              <a:latin typeface="小塚ゴシック Pro R" panose="020B0400000000000000" pitchFamily="34" charset="-128"/>
              <a:ea typeface="小塚ゴシック Pro R" panose="020B0400000000000000" pitchFamily="34" charset="-128"/>
            </a:endParaRPr>
          </a:p>
          <a:p>
            <a:pPr>
              <a:lnSpc>
                <a:spcPct val="150000"/>
              </a:lnSpc>
            </a:pPr>
            <a:endParaRPr lang="en-US" altLang="ja-JP">
              <a:latin typeface="小塚ゴシック Pro R" panose="020B0400000000000000" pitchFamily="34" charset="-128"/>
              <a:ea typeface="小塚ゴシック Pro R" panose="020B0400000000000000" pitchFamily="34" charset="-128"/>
            </a:endParaRPr>
          </a:p>
          <a:p>
            <a:pPr>
              <a:lnSpc>
                <a:spcPct val="150000"/>
              </a:lnSpc>
            </a:pPr>
            <a:r>
              <a:rPr lang="ja-JP" altLang="en-US">
                <a:latin typeface="小塚ゴシック Pro R" panose="020B0400000000000000" pitchFamily="34" charset="-128"/>
                <a:ea typeface="小塚ゴシック Pro R" panose="020B0400000000000000" pitchFamily="34" charset="-128"/>
              </a:rPr>
              <a:t>尚、近年の研究結果からキダチアロエは配合しておりません。代わって有胞子性乳酸菌を機能性レベル*</a:t>
            </a:r>
            <a:r>
              <a:rPr lang="en-US" altLang="ja-JP" baseline="30000">
                <a:latin typeface="小塚ゴシック Pro R" panose="020B0400000000000000" pitchFamily="34" charset="-128"/>
                <a:ea typeface="小塚ゴシック Pro R" panose="020B0400000000000000" pitchFamily="34" charset="-128"/>
              </a:rPr>
              <a:t>1</a:t>
            </a:r>
            <a:r>
              <a:rPr lang="ja-JP" altLang="en-US">
                <a:latin typeface="小塚ゴシック Pro R" panose="020B0400000000000000" pitchFamily="34" charset="-128"/>
                <a:ea typeface="小塚ゴシック Pro R" panose="020B0400000000000000" pitchFamily="34" charset="-128"/>
              </a:rPr>
              <a:t>で配合することで、スッキリ*</a:t>
            </a:r>
            <a:r>
              <a:rPr lang="en-US" altLang="ja-JP" baseline="30000">
                <a:latin typeface="小塚ゴシック Pro R" panose="020B0400000000000000" pitchFamily="34" charset="-128"/>
                <a:ea typeface="小塚ゴシック Pro R" panose="020B0400000000000000" pitchFamily="34" charset="-128"/>
              </a:rPr>
              <a:t>2</a:t>
            </a:r>
            <a:r>
              <a:rPr lang="ja-JP" altLang="en-US">
                <a:latin typeface="小塚ゴシック Pro R" panose="020B0400000000000000" pitchFamily="34" charset="-128"/>
                <a:ea typeface="小塚ゴシック Pro R" panose="020B0400000000000000" pitchFamily="34" charset="-128"/>
              </a:rPr>
              <a:t>快適な毎日へ本格的に取り組むことができました。</a:t>
            </a:r>
            <a:endParaRPr lang="en-US" altLang="ja-JP">
              <a:latin typeface="小塚ゴシック Pro R" panose="020B0400000000000000" pitchFamily="34" charset="-128"/>
              <a:ea typeface="小塚ゴシック Pro R" panose="020B0400000000000000" pitchFamily="34" charset="-128"/>
            </a:endParaRPr>
          </a:p>
        </p:txBody>
      </p:sp>
      <p:grpSp>
        <p:nvGrpSpPr>
          <p:cNvPr id="4" name="グループ化 3">
            <a:extLst>
              <a:ext uri="{FF2B5EF4-FFF2-40B4-BE49-F238E27FC236}">
                <a16:creationId xmlns:a16="http://schemas.microsoft.com/office/drawing/2014/main" id="{3A9C345F-0008-4C65-9538-5622E4DC68CC}"/>
              </a:ext>
            </a:extLst>
          </p:cNvPr>
          <p:cNvGrpSpPr/>
          <p:nvPr/>
        </p:nvGrpSpPr>
        <p:grpSpPr>
          <a:xfrm>
            <a:off x="8288782" y="1663102"/>
            <a:ext cx="3658879" cy="4548679"/>
            <a:chOff x="8391510" y="1017878"/>
            <a:chExt cx="3658879" cy="4548679"/>
          </a:xfrm>
        </p:grpSpPr>
        <p:pic>
          <p:nvPicPr>
            <p:cNvPr id="9" name="図 8">
              <a:extLst>
                <a:ext uri="{FF2B5EF4-FFF2-40B4-BE49-F238E27FC236}">
                  <a16:creationId xmlns:a16="http://schemas.microsoft.com/office/drawing/2014/main" id="{4C891775-F813-4915-A71B-E0B8AFB92F61}"/>
                </a:ext>
              </a:extLst>
            </p:cNvPr>
            <p:cNvPicPr>
              <a:picLocks noChangeAspect="1"/>
            </p:cNvPicPr>
            <p:nvPr/>
          </p:nvPicPr>
          <p:blipFill rotWithShape="1">
            <a:blip r:embed="rId3"/>
            <a:srcRect t="33707" r="21606"/>
            <a:stretch/>
          </p:blipFill>
          <p:spPr>
            <a:xfrm flipH="1">
              <a:off x="8391510" y="1017878"/>
              <a:ext cx="3146793" cy="1770071"/>
            </a:xfrm>
            <a:prstGeom prst="rect">
              <a:avLst/>
            </a:prstGeom>
          </p:spPr>
        </p:pic>
        <p:pic>
          <p:nvPicPr>
            <p:cNvPr id="14" name="図 13" descr="写真, 座る, 食品, 立つ が含まれている画像&#10;&#10;自動的に生成された説明">
              <a:extLst>
                <a:ext uri="{FF2B5EF4-FFF2-40B4-BE49-F238E27FC236}">
                  <a16:creationId xmlns:a16="http://schemas.microsoft.com/office/drawing/2014/main" id="{3A5B1F03-B9A3-48BD-B146-9138443D5F2B}"/>
                </a:ext>
              </a:extLst>
            </p:cNvPr>
            <p:cNvPicPr>
              <a:picLocks noChangeAspect="1"/>
            </p:cNvPicPr>
            <p:nvPr/>
          </p:nvPicPr>
          <p:blipFill rotWithShape="1">
            <a:blip r:embed="rId4">
              <a:extLst>
                <a:ext uri="{28A0092B-C50C-407E-A947-70E740481C1C}">
                  <a14:useLocalDpi xmlns:a14="http://schemas.microsoft.com/office/drawing/2010/main" val="0"/>
                </a:ext>
              </a:extLst>
            </a:blip>
            <a:srcRect t="22616" r="19597" b="16786"/>
            <a:stretch/>
          </p:blipFill>
          <p:spPr>
            <a:xfrm flipH="1">
              <a:off x="8647553" y="2407182"/>
              <a:ext cx="3146793" cy="1770071"/>
            </a:xfrm>
            <a:prstGeom prst="rect">
              <a:avLst/>
            </a:prstGeom>
          </p:spPr>
        </p:pic>
        <p:pic>
          <p:nvPicPr>
            <p:cNvPr id="15" name="図 14">
              <a:extLst>
                <a:ext uri="{FF2B5EF4-FFF2-40B4-BE49-F238E27FC236}">
                  <a16:creationId xmlns:a16="http://schemas.microsoft.com/office/drawing/2014/main" id="{744E8866-AF03-47FF-934D-12EF6E3C5027}"/>
                </a:ext>
              </a:extLst>
            </p:cNvPr>
            <p:cNvPicPr>
              <a:picLocks noChangeAspect="1"/>
            </p:cNvPicPr>
            <p:nvPr/>
          </p:nvPicPr>
          <p:blipFill rotWithShape="1">
            <a:blip r:embed="rId5"/>
            <a:srcRect l="20028" t="256" r="957" b="30454"/>
            <a:stretch/>
          </p:blipFill>
          <p:spPr>
            <a:xfrm flipH="1">
              <a:off x="8903596" y="3796486"/>
              <a:ext cx="3146793" cy="1770071"/>
            </a:xfrm>
            <a:prstGeom prst="rect">
              <a:avLst/>
            </a:prstGeom>
          </p:spPr>
        </p:pic>
      </p:grpSp>
      <p:sp>
        <p:nvSpPr>
          <p:cNvPr id="16" name="テキスト ボックス 15">
            <a:extLst>
              <a:ext uri="{FF2B5EF4-FFF2-40B4-BE49-F238E27FC236}">
                <a16:creationId xmlns:a16="http://schemas.microsoft.com/office/drawing/2014/main" id="{CD1ED7C1-132C-4856-81E4-2323114C564A}"/>
              </a:ext>
            </a:extLst>
          </p:cNvPr>
          <p:cNvSpPr txBox="1"/>
          <p:nvPr/>
        </p:nvSpPr>
        <p:spPr>
          <a:xfrm>
            <a:off x="137955" y="6259099"/>
            <a:ext cx="3279823" cy="430887"/>
          </a:xfrm>
          <a:prstGeom prst="rect">
            <a:avLst/>
          </a:prstGeom>
          <a:noFill/>
        </p:spPr>
        <p:txBody>
          <a:bodyPr wrap="square">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1</a:t>
            </a:r>
            <a:r>
              <a:rPr kumimoji="1" lang="ja-JP" altLang="en-US" sz="1100">
                <a:latin typeface="小塚ゴシック Pro R" panose="020B0400000000000000" pitchFamily="34" charset="-128"/>
                <a:ea typeface="小塚ゴシック Pro R" panose="020B0400000000000000" pitchFamily="34" charset="-128"/>
              </a:rPr>
              <a:t> 機能性表示対応量（１億個／１日分当たり）。 </a:t>
            </a:r>
            <a:endParaRPr kumimoji="1" lang="en-US" altLang="ja-JP" sz="1100">
              <a:latin typeface="小塚ゴシック Pro R" panose="020B0400000000000000" pitchFamily="34" charset="-128"/>
              <a:ea typeface="小塚ゴシック Pro R" panose="020B0400000000000000" pitchFamily="34" charset="-128"/>
            </a:endParaRPr>
          </a:p>
          <a:p>
            <a:r>
              <a:rPr kumimoji="1" lang="ja-JP" altLang="en-US" sz="1100">
                <a:latin typeface="小塚ゴシック Pro R" panose="020B0400000000000000" pitchFamily="34" charset="-128"/>
                <a:ea typeface="小塚ゴシック Pro R" panose="020B0400000000000000" pitchFamily="34" charset="-128"/>
              </a:rPr>
              <a:t>＊</a:t>
            </a:r>
            <a:r>
              <a:rPr lang="en-US" altLang="ja-JP" sz="1100">
                <a:latin typeface="小塚ゴシック Pro R" panose="020B0400000000000000" pitchFamily="34" charset="-128"/>
                <a:ea typeface="小塚ゴシック Pro R" panose="020B0400000000000000" pitchFamily="34" charset="-128"/>
              </a:rPr>
              <a:t>2 </a:t>
            </a:r>
            <a:r>
              <a:rPr lang="ja-JP" altLang="en-US" sz="1100">
                <a:latin typeface="小塚ゴシック Pro R" panose="020B0400000000000000" pitchFamily="34" charset="-128"/>
                <a:ea typeface="小塚ゴシック Pro R" panose="020B0400000000000000" pitchFamily="34" charset="-128"/>
              </a:rPr>
              <a:t>気分のこと。</a:t>
            </a:r>
            <a:endParaRPr kumimoji="1" lang="ja-JP" altLang="en-US" sz="1100">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168085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984645" y="2288350"/>
            <a:ext cx="6627375" cy="3092450"/>
          </a:xfrm>
          <a:prstGeom prst="rect">
            <a:avLst/>
          </a:prstGeom>
          <a:noFill/>
        </p:spPr>
        <p:txBody>
          <a:bodyPr wrap="square" rtlCol="0">
            <a:spAutoFit/>
          </a:bodyPr>
          <a:lstStyle/>
          <a:p>
            <a:pPr>
              <a:lnSpc>
                <a:spcPct val="200000"/>
              </a:lnSpc>
            </a:pPr>
            <a:r>
              <a:rPr kumimoji="1" lang="ja-JP" altLang="en-US" sz="2000">
                <a:latin typeface="小塚ゴシック Pro R" panose="020B0400000000000000" pitchFamily="34" charset="-128"/>
                <a:ea typeface="小塚ゴシック Pro R" panose="020B0400000000000000" pitchFamily="34" charset="-128"/>
              </a:rPr>
              <a:t>乳酸菌にはそれぞれ個性があり、また人それぞれの腸内細菌の種類が違うことから、同じ乳酸菌でも人によって働きが異なります。その為、より多くの方々に善玉菌が届くよう、これまで通り</a:t>
            </a:r>
            <a:r>
              <a:rPr kumimoji="1" lang="en-US" altLang="ja-JP" sz="2000">
                <a:latin typeface="小塚ゴシック Pro R" panose="020B0400000000000000" pitchFamily="34" charset="-128"/>
                <a:ea typeface="小塚ゴシック Pro R" panose="020B0400000000000000" pitchFamily="34" charset="-128"/>
              </a:rPr>
              <a:t>4</a:t>
            </a:r>
            <a:r>
              <a:rPr kumimoji="1" lang="ja-JP" altLang="en-US" sz="2000">
                <a:latin typeface="小塚ゴシック Pro R" panose="020B0400000000000000" pitchFamily="34" charset="-128"/>
                <a:ea typeface="小塚ゴシック Pro R" panose="020B0400000000000000" pitchFamily="34" charset="-128"/>
              </a:rPr>
              <a:t>種類の善玉菌を配合した上に、生きたまま腸まで届く有胞子性乳酸菌を</a:t>
            </a:r>
            <a:r>
              <a:rPr lang="ja-JP" altLang="en-US" sz="2000">
                <a:latin typeface="小塚ゴシック Pro R" panose="020B0400000000000000" pitchFamily="34" charset="-128"/>
                <a:ea typeface="小塚ゴシック Pro R" panose="020B0400000000000000" pitchFamily="34" charset="-128"/>
              </a:rPr>
              <a:t>追加</a:t>
            </a:r>
            <a:r>
              <a:rPr kumimoji="1" lang="ja-JP" altLang="en-US" sz="2000">
                <a:latin typeface="小塚ゴシック Pro R" panose="020B0400000000000000" pitchFamily="34" charset="-128"/>
                <a:ea typeface="小塚ゴシック Pro R" panose="020B0400000000000000" pitchFamily="34" charset="-128"/>
              </a:rPr>
              <a:t>しました。</a:t>
            </a:r>
            <a:endParaRPr lang="en-US" altLang="ja-JP" sz="2000">
              <a:latin typeface="小塚ゴシック Pro R" panose="020B0400000000000000" pitchFamily="34" charset="-128"/>
              <a:ea typeface="小塚ゴシック Pro R" panose="020B0400000000000000" pitchFamily="34" charset="-128"/>
            </a:endParaRPr>
          </a:p>
        </p:txBody>
      </p:sp>
      <p:sp>
        <p:nvSpPr>
          <p:cNvPr id="6" name="四角形: 角を丸くする 5">
            <a:extLst>
              <a:ext uri="{FF2B5EF4-FFF2-40B4-BE49-F238E27FC236}">
                <a16:creationId xmlns:a16="http://schemas.microsoft.com/office/drawing/2014/main" id="{9A7611DB-28AE-43A8-BFFA-7FFFE4127495}"/>
              </a:ext>
            </a:extLst>
          </p:cNvPr>
          <p:cNvSpPr>
            <a:spLocks noChangeAspect="1"/>
          </p:cNvSpPr>
          <p:nvPr/>
        </p:nvSpPr>
        <p:spPr>
          <a:xfrm>
            <a:off x="199680" y="1502353"/>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pic>
        <p:nvPicPr>
          <p:cNvPr id="21" name="図 20" descr="写真, 座る, 食品, 立つ が含まれている画像&#10;&#10;自動的に生成された説明">
            <a:extLst>
              <a:ext uri="{FF2B5EF4-FFF2-40B4-BE49-F238E27FC236}">
                <a16:creationId xmlns:a16="http://schemas.microsoft.com/office/drawing/2014/main" id="{3C45C8F4-85DF-4EBE-806B-D70E913144BD}"/>
              </a:ext>
            </a:extLst>
          </p:cNvPr>
          <p:cNvPicPr>
            <a:picLocks noChangeAspect="1"/>
          </p:cNvPicPr>
          <p:nvPr/>
        </p:nvPicPr>
        <p:blipFill rotWithShape="1">
          <a:blip r:embed="rId3">
            <a:extLst>
              <a:ext uri="{28A0092B-C50C-407E-A947-70E740481C1C}">
                <a14:useLocalDpi xmlns:a14="http://schemas.microsoft.com/office/drawing/2010/main" val="0"/>
              </a:ext>
            </a:extLst>
          </a:blip>
          <a:srcRect t="22616" r="19597" b="16786"/>
          <a:stretch/>
        </p:blipFill>
        <p:spPr>
          <a:xfrm>
            <a:off x="7850291" y="2792916"/>
            <a:ext cx="4217094" cy="2372115"/>
          </a:xfrm>
          <a:prstGeom prst="rect">
            <a:avLst/>
          </a:prstGeom>
        </p:spPr>
      </p:pic>
      <p:sp>
        <p:nvSpPr>
          <p:cNvPr id="8" name="正方形/長方形 7">
            <a:extLst>
              <a:ext uri="{FF2B5EF4-FFF2-40B4-BE49-F238E27FC236}">
                <a16:creationId xmlns:a16="http://schemas.microsoft.com/office/drawing/2014/main" id="{593C1C21-3452-4167-A565-2298FCE038E5}"/>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000" b="1">
                <a:latin typeface="小塚ゴシック Pro R" panose="020B0400000000000000" pitchFamily="34" charset="-128"/>
                <a:ea typeface="小塚ゴシック Pro R" panose="020B0400000000000000" pitchFamily="34" charset="-128"/>
              </a:rPr>
              <a:t>なぜ有胞子性乳酸菌と</a:t>
            </a:r>
            <a:r>
              <a:rPr lang="en-US" altLang="ja-JP" sz="3000" b="1">
                <a:latin typeface="小塚ゴシック Pro R" panose="020B0400000000000000" pitchFamily="34" charset="-128"/>
                <a:ea typeface="小塚ゴシック Pro R" panose="020B0400000000000000" pitchFamily="34" charset="-128"/>
              </a:rPr>
              <a:t>4</a:t>
            </a:r>
            <a:r>
              <a:rPr lang="ja-JP" altLang="en-US" sz="3000" b="1">
                <a:latin typeface="小塚ゴシック Pro R" panose="020B0400000000000000" pitchFamily="34" charset="-128"/>
                <a:ea typeface="小塚ゴシック Pro R" panose="020B0400000000000000" pitchFamily="34" charset="-128"/>
              </a:rPr>
              <a:t>種類の善玉菌が配合されているのですか？</a:t>
            </a:r>
          </a:p>
        </p:txBody>
      </p:sp>
    </p:spTree>
    <p:extLst>
      <p:ext uri="{BB962C8B-B14F-4D97-AF65-F5344CB8AC3E}">
        <p14:creationId xmlns:p14="http://schemas.microsoft.com/office/powerpoint/2010/main" val="2319747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95E88770-1E29-46C2-8C46-4859643630E1}"/>
              </a:ext>
            </a:extLst>
          </p:cNvPr>
          <p:cNvSpPr>
            <a:spLocks noChangeAspect="1"/>
          </p:cNvSpPr>
          <p:nvPr/>
        </p:nvSpPr>
        <p:spPr>
          <a:xfrm>
            <a:off x="365816" y="1520954"/>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9" name="正方形/長方形 8">
            <a:extLst>
              <a:ext uri="{FF2B5EF4-FFF2-40B4-BE49-F238E27FC236}">
                <a16:creationId xmlns:a16="http://schemas.microsoft.com/office/drawing/2014/main" id="{33839C7D-AFE8-4474-8DE6-4AA0A8A83488}"/>
              </a:ext>
            </a:extLst>
          </p:cNvPr>
          <p:cNvSpPr/>
          <p:nvPr/>
        </p:nvSpPr>
        <p:spPr>
          <a:xfrm>
            <a:off x="14116" y="235358"/>
            <a:ext cx="12177884" cy="1066969"/>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善玉菌が</a:t>
            </a:r>
            <a:r>
              <a:rPr kumimoji="1" lang="en-US" altLang="ja-JP" sz="3000" b="1">
                <a:solidFill>
                  <a:schemeClr val="bg1"/>
                </a:solidFill>
                <a:latin typeface="小塚ゴシック Pro R" panose="020B0400000000000000" pitchFamily="34" charset="-128"/>
                <a:ea typeface="小塚ゴシック Pro R" panose="020B0400000000000000" pitchFamily="34" charset="-128"/>
              </a:rPr>
              <a:t>5</a:t>
            </a:r>
            <a:r>
              <a:rPr kumimoji="1" lang="ja-JP" altLang="en-US" sz="3000" b="1">
                <a:solidFill>
                  <a:schemeClr val="bg1"/>
                </a:solidFill>
                <a:latin typeface="小塚ゴシック Pro R" panose="020B0400000000000000" pitchFamily="34" charset="-128"/>
                <a:ea typeface="小塚ゴシック Pro R" panose="020B0400000000000000" pitchFamily="34" charset="-128"/>
              </a:rPr>
              <a:t>種類しかないのは</a:t>
            </a:r>
            <a:endParaRPr lang="en-US" altLang="ja-JP" sz="3000" b="1">
              <a:solidFill>
                <a:schemeClr val="bg1"/>
              </a:solidFill>
              <a:latin typeface="小塚ゴシック Pro R" panose="020B0400000000000000" pitchFamily="34" charset="-128"/>
              <a:ea typeface="小塚ゴシック Pro R" panose="020B0400000000000000" pitchFamily="34" charset="-128"/>
            </a:endParaRPr>
          </a:p>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市場の製品に比べてとても少ないようですが、なぜですか？</a:t>
            </a:r>
          </a:p>
        </p:txBody>
      </p:sp>
      <p:sp>
        <p:nvSpPr>
          <p:cNvPr id="11" name="テキスト ボックス 10">
            <a:extLst>
              <a:ext uri="{FF2B5EF4-FFF2-40B4-BE49-F238E27FC236}">
                <a16:creationId xmlns:a16="http://schemas.microsoft.com/office/drawing/2014/main" id="{49B7864D-3D70-4CF2-82E2-62E0E14F03C2}"/>
              </a:ext>
            </a:extLst>
          </p:cNvPr>
          <p:cNvSpPr txBox="1"/>
          <p:nvPr/>
        </p:nvSpPr>
        <p:spPr>
          <a:xfrm>
            <a:off x="1326129" y="1738473"/>
            <a:ext cx="10594525" cy="3381054"/>
          </a:xfrm>
          <a:prstGeom prst="rect">
            <a:avLst/>
          </a:prstGeom>
          <a:noFill/>
        </p:spPr>
        <p:txBody>
          <a:bodyPr wrap="square" rtlCol="0">
            <a:spAutoFit/>
          </a:bodyPr>
          <a:lstStyle/>
          <a:p>
            <a:pPr>
              <a:lnSpc>
                <a:spcPct val="150000"/>
              </a:lnSpc>
            </a:pPr>
            <a:r>
              <a:rPr kumimoji="1" lang="ja-JP" altLang="en-US">
                <a:latin typeface="小塚ゴシック Pro R" panose="020B0400000000000000" pitchFamily="34" charset="-128"/>
                <a:ea typeface="小塚ゴシック Pro R" panose="020B0400000000000000" pitchFamily="34" charset="-128"/>
              </a:rPr>
              <a:t>最近市場では、青汁製品でも、乳酸菌やビフィズス菌の量を何百億個・何兆個と広告している</a:t>
            </a:r>
            <a:r>
              <a:rPr lang="ja-JP" altLang="en-US">
                <a:latin typeface="小塚ゴシック Pro R" panose="020B0400000000000000" pitchFamily="34" charset="-128"/>
                <a:ea typeface="小塚ゴシック Pro R" panose="020B0400000000000000" pitchFamily="34" charset="-128"/>
              </a:rPr>
              <a:t>製品</a:t>
            </a:r>
            <a:r>
              <a:rPr kumimoji="1" lang="ja-JP" altLang="en-US">
                <a:latin typeface="小塚ゴシック Pro R" panose="020B0400000000000000" pitchFamily="34" charset="-128"/>
                <a:ea typeface="小塚ゴシック Pro R" panose="020B0400000000000000" pitchFamily="34" charset="-128"/>
              </a:rPr>
              <a:t>が多く見られます。これは配合された菌の個数で表示しているもので、菌の種類数を表示しているものではありません。このような青汁</a:t>
            </a:r>
            <a:r>
              <a:rPr lang="ja-JP" altLang="en-US">
                <a:latin typeface="小塚ゴシック Pro R" panose="020B0400000000000000" pitchFamily="34" charset="-128"/>
                <a:ea typeface="小塚ゴシック Pro R" panose="020B0400000000000000" pitchFamily="34" charset="-128"/>
              </a:rPr>
              <a:t>製品</a:t>
            </a:r>
            <a:r>
              <a:rPr kumimoji="1" lang="ja-JP" altLang="en-US">
                <a:latin typeface="小塚ゴシック Pro R" panose="020B0400000000000000" pitchFamily="34" charset="-128"/>
                <a:ea typeface="小塚ゴシック Pro R" panose="020B0400000000000000" pitchFamily="34" charset="-128"/>
              </a:rPr>
              <a:t>の多くは</a:t>
            </a:r>
            <a:r>
              <a:rPr kumimoji="1" lang="en-US" altLang="ja-JP">
                <a:latin typeface="小塚ゴシック Pro R" panose="020B0400000000000000" pitchFamily="34" charset="-128"/>
                <a:ea typeface="小塚ゴシック Pro R" panose="020B0400000000000000" pitchFamily="34" charset="-128"/>
              </a:rPr>
              <a:t>1</a:t>
            </a:r>
            <a:r>
              <a:rPr kumimoji="1" lang="ja-JP" altLang="en-US">
                <a:latin typeface="小塚ゴシック Pro R" panose="020B0400000000000000" pitchFamily="34" charset="-128"/>
                <a:ea typeface="小塚ゴシック Pro R" panose="020B0400000000000000" pitchFamily="34" charset="-128"/>
              </a:rPr>
              <a:t>～</a:t>
            </a:r>
            <a:r>
              <a:rPr kumimoji="1" lang="en-US" altLang="ja-JP">
                <a:latin typeface="小塚ゴシック Pro R" panose="020B0400000000000000" pitchFamily="34" charset="-128"/>
                <a:ea typeface="小塚ゴシック Pro R" panose="020B0400000000000000" pitchFamily="34" charset="-128"/>
              </a:rPr>
              <a:t>2</a:t>
            </a:r>
            <a:r>
              <a:rPr kumimoji="1" lang="ja-JP" altLang="en-US">
                <a:latin typeface="小塚ゴシック Pro R" panose="020B0400000000000000" pitchFamily="34" charset="-128"/>
                <a:ea typeface="小塚ゴシック Pro R" panose="020B0400000000000000" pitchFamily="34" charset="-128"/>
              </a:rPr>
              <a:t>種類の善玉菌だけが配合されています。</a:t>
            </a:r>
          </a:p>
          <a:p>
            <a:pPr>
              <a:lnSpc>
                <a:spcPct val="150000"/>
              </a:lnSpc>
            </a:pPr>
            <a:endParaRPr kumimoji="1" lang="en-US" altLang="ja-JP">
              <a:latin typeface="小塚ゴシック Pro R" panose="020B0400000000000000" pitchFamily="34" charset="-128"/>
              <a:ea typeface="小塚ゴシック Pro R" panose="020B0400000000000000" pitchFamily="34" charset="-128"/>
            </a:endParaRPr>
          </a:p>
          <a:p>
            <a:pPr>
              <a:lnSpc>
                <a:spcPct val="150000"/>
              </a:lnSpc>
            </a:pPr>
            <a:r>
              <a:rPr kumimoji="1" lang="ja-JP" altLang="en-US">
                <a:latin typeface="小塚ゴシック Pro R" panose="020B0400000000000000" pitchFamily="34" charset="-128"/>
                <a:ea typeface="小塚ゴシック Pro R" panose="020B0400000000000000" pitchFamily="34" charset="-128"/>
              </a:rPr>
              <a:t>グリーンプロは、生きたまま腸まで届いて腸で力を発揮*</a:t>
            </a:r>
            <a:r>
              <a:rPr kumimoji="1" lang="en-US" altLang="ja-JP" baseline="30000">
                <a:latin typeface="小塚ゴシック Pro R" panose="020B0400000000000000" pitchFamily="34" charset="-128"/>
                <a:ea typeface="小塚ゴシック Pro R" panose="020B0400000000000000" pitchFamily="34" charset="-128"/>
              </a:rPr>
              <a:t>1</a:t>
            </a:r>
            <a:r>
              <a:rPr kumimoji="1" lang="ja-JP" altLang="en-US">
                <a:latin typeface="小塚ゴシック Pro R" panose="020B0400000000000000" pitchFamily="34" charset="-128"/>
                <a:ea typeface="小塚ゴシック Pro R" panose="020B0400000000000000" pitchFamily="34" charset="-128"/>
              </a:rPr>
              <a:t>する「有胞子性乳酸菌」をはじめ、ビフィズス菌・植物性乳酸菌・</a:t>
            </a:r>
            <a:r>
              <a:rPr kumimoji="1" lang="en-US" altLang="ja-JP">
                <a:latin typeface="小塚ゴシック Pro R" panose="020B0400000000000000" pitchFamily="34" charset="-128"/>
                <a:ea typeface="小塚ゴシック Pro R" panose="020B0400000000000000" pitchFamily="34" charset="-128"/>
              </a:rPr>
              <a:t>2</a:t>
            </a:r>
            <a:r>
              <a:rPr kumimoji="1" lang="ja-JP" altLang="en-US">
                <a:latin typeface="小塚ゴシック Pro R" panose="020B0400000000000000" pitchFamily="34" charset="-128"/>
                <a:ea typeface="小塚ゴシック Pro R" panose="020B0400000000000000" pitchFamily="34" charset="-128"/>
              </a:rPr>
              <a:t>種類の乳酸球菌を合わせて、合計</a:t>
            </a:r>
            <a:r>
              <a:rPr kumimoji="1" lang="en-US" altLang="ja-JP">
                <a:latin typeface="小塚ゴシック Pro R" panose="020B0400000000000000" pitchFamily="34" charset="-128"/>
                <a:ea typeface="小塚ゴシック Pro R" panose="020B0400000000000000" pitchFamily="34" charset="-128"/>
              </a:rPr>
              <a:t>5</a:t>
            </a:r>
            <a:r>
              <a:rPr kumimoji="1" lang="ja-JP" altLang="en-US">
                <a:latin typeface="小塚ゴシック Pro R" panose="020B0400000000000000" pitchFamily="34" charset="-128"/>
                <a:ea typeface="小塚ゴシック Pro R" panose="020B0400000000000000" pitchFamily="34" charset="-128"/>
              </a:rPr>
              <a:t>種類を配合しています。</a:t>
            </a:r>
          </a:p>
          <a:p>
            <a:pPr>
              <a:lnSpc>
                <a:spcPct val="150000"/>
              </a:lnSpc>
            </a:pPr>
            <a:r>
              <a:rPr lang="ja-JP" altLang="en-US">
                <a:latin typeface="小塚ゴシック Pro R" panose="020B0400000000000000" pitchFamily="34" charset="-128"/>
                <a:ea typeface="小塚ゴシック Pro R" panose="020B0400000000000000" pitchFamily="34" charset="-128"/>
              </a:rPr>
              <a:t>さらに</a:t>
            </a:r>
            <a:r>
              <a:rPr kumimoji="1" lang="ja-JP" altLang="en-US">
                <a:latin typeface="小塚ゴシック Pro R" panose="020B0400000000000000" pitchFamily="34" charset="-128"/>
                <a:ea typeface="小塚ゴシック Pro R" panose="020B0400000000000000" pitchFamily="34" charset="-128"/>
              </a:rPr>
              <a:t>、この５種類の善玉菌を増やす助けになる、食物繊維が多く含まれる大麦若葉や、オリゴ糖を配合して、スッキリ*</a:t>
            </a:r>
            <a:r>
              <a:rPr kumimoji="1" lang="en-US" altLang="ja-JP" baseline="30000">
                <a:latin typeface="小塚ゴシック Pro R" panose="020B0400000000000000" pitchFamily="34" charset="-128"/>
                <a:ea typeface="小塚ゴシック Pro R" panose="020B0400000000000000" pitchFamily="34" charset="-128"/>
              </a:rPr>
              <a:t>2</a:t>
            </a:r>
            <a:r>
              <a:rPr kumimoji="1" lang="ja-JP" altLang="en-US">
                <a:latin typeface="小塚ゴシック Pro R" panose="020B0400000000000000" pitchFamily="34" charset="-128"/>
                <a:ea typeface="小塚ゴシック Pro R" panose="020B0400000000000000" pitchFamily="34" charset="-128"/>
              </a:rPr>
              <a:t>快適な毎日</a:t>
            </a:r>
            <a:r>
              <a:rPr lang="ja-JP" altLang="en-US">
                <a:latin typeface="小塚ゴシック Pro R" panose="020B0400000000000000" pitchFamily="34" charset="-128"/>
                <a:ea typeface="小塚ゴシック Pro R" panose="020B0400000000000000" pitchFamily="34" charset="-128"/>
              </a:rPr>
              <a:t>へ</a:t>
            </a:r>
            <a:r>
              <a:rPr kumimoji="1" lang="ja-JP" altLang="en-US">
                <a:latin typeface="小塚ゴシック Pro R" panose="020B0400000000000000" pitchFamily="34" charset="-128"/>
                <a:ea typeface="小塚ゴシック Pro R" panose="020B0400000000000000" pitchFamily="34" charset="-128"/>
              </a:rPr>
              <a:t>本格的に取り組んでいます。</a:t>
            </a:r>
            <a:endParaRPr kumimoji="1" lang="en-US" altLang="ja-JP">
              <a:latin typeface="小塚ゴシック Pro R" panose="020B0400000000000000" pitchFamily="34" charset="-128"/>
              <a:ea typeface="小塚ゴシック Pro R" panose="020B0400000000000000" pitchFamily="34" charset="-128"/>
            </a:endParaRPr>
          </a:p>
        </p:txBody>
      </p:sp>
      <p:sp>
        <p:nvSpPr>
          <p:cNvPr id="13" name="テキスト ボックス 12">
            <a:extLst>
              <a:ext uri="{FF2B5EF4-FFF2-40B4-BE49-F238E27FC236}">
                <a16:creationId xmlns:a16="http://schemas.microsoft.com/office/drawing/2014/main" id="{9CD3A706-B3BF-48FC-895A-0591BC98AEB9}"/>
              </a:ext>
            </a:extLst>
          </p:cNvPr>
          <p:cNvSpPr txBox="1"/>
          <p:nvPr/>
        </p:nvSpPr>
        <p:spPr>
          <a:xfrm>
            <a:off x="179216" y="6419311"/>
            <a:ext cx="8926684" cy="261610"/>
          </a:xfrm>
          <a:prstGeom prst="rect">
            <a:avLst/>
          </a:prstGeom>
          <a:noFill/>
        </p:spPr>
        <p:txBody>
          <a:bodyPr wrap="square">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1</a:t>
            </a:r>
            <a:r>
              <a:rPr kumimoji="1" lang="ja-JP" altLang="en-US" sz="1100">
                <a:latin typeface="小塚ゴシック Pro R" panose="020B0400000000000000" pitchFamily="34" charset="-128"/>
                <a:ea typeface="小塚ゴシック Pro R" panose="020B0400000000000000" pitchFamily="34" charset="-128"/>
              </a:rPr>
              <a:t>　有胞子性乳酸菌が腸内で発芽して増えること。　（参考としてトレーニング資料もご覧ください）＊</a:t>
            </a:r>
            <a:r>
              <a:rPr kumimoji="1" lang="en-US" altLang="ja-JP" sz="1100">
                <a:latin typeface="小塚ゴシック Pro R" panose="020B0400000000000000" pitchFamily="34" charset="-128"/>
                <a:ea typeface="小塚ゴシック Pro R" panose="020B0400000000000000" pitchFamily="34" charset="-128"/>
              </a:rPr>
              <a:t>2</a:t>
            </a:r>
            <a:r>
              <a:rPr kumimoji="1" lang="ja-JP" altLang="en-US" sz="1100">
                <a:latin typeface="小塚ゴシック Pro R" panose="020B0400000000000000" pitchFamily="34" charset="-128"/>
                <a:ea typeface="小塚ゴシック Pro R" panose="020B0400000000000000" pitchFamily="34" charset="-128"/>
              </a:rPr>
              <a:t>　気分のこと。</a:t>
            </a:r>
          </a:p>
        </p:txBody>
      </p:sp>
    </p:spTree>
    <p:extLst>
      <p:ext uri="{BB962C8B-B14F-4D97-AF65-F5344CB8AC3E}">
        <p14:creationId xmlns:p14="http://schemas.microsoft.com/office/powerpoint/2010/main" val="12877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1125888" y="1456449"/>
            <a:ext cx="7422642" cy="4627549"/>
          </a:xfrm>
          <a:prstGeom prst="rect">
            <a:avLst/>
          </a:prstGeom>
          <a:noFill/>
        </p:spPr>
        <p:txBody>
          <a:bodyPr wrap="square" rtlCol="0">
            <a:spAutoFit/>
          </a:bodyPr>
          <a:lstStyle/>
          <a:p>
            <a:pPr>
              <a:lnSpc>
                <a:spcPct val="150000"/>
              </a:lnSpc>
            </a:pPr>
            <a:r>
              <a:rPr kumimoji="1" lang="ja-JP" altLang="en-US">
                <a:latin typeface="小塚ゴシック Pro R" panose="020B0400000000000000" pitchFamily="34" charset="-128"/>
                <a:ea typeface="小塚ゴシック Pro R" panose="020B0400000000000000" pitchFamily="34" charset="-128"/>
              </a:rPr>
              <a:t>死菌（殺菌した菌）と生菌（生きたまま腸まで届く菌）のどちらにもメリットがあります。</a:t>
            </a:r>
          </a:p>
          <a:p>
            <a:pPr>
              <a:lnSpc>
                <a:spcPct val="150000"/>
              </a:lnSpc>
            </a:pPr>
            <a:r>
              <a:rPr kumimoji="1" lang="ja-JP" altLang="en-US">
                <a:latin typeface="小塚ゴシック Pro R" panose="020B0400000000000000" pitchFamily="34" charset="-128"/>
                <a:ea typeface="小塚ゴシック Pro R" panose="020B0400000000000000" pitchFamily="34" charset="-128"/>
              </a:rPr>
              <a:t>以前は、死んでしまった「死菌」は意味がないもの、と定説となっていましたが、ここ数十年で研究が進み、「死菌」も善玉菌の活動を活発化させるなどの働きがあることが分かってきました。</a:t>
            </a:r>
            <a:endParaRPr kumimoji="1" lang="en-US" altLang="ja-JP">
              <a:latin typeface="小塚ゴシック Pro R" panose="020B0400000000000000" pitchFamily="34" charset="-128"/>
              <a:ea typeface="小塚ゴシック Pro R" panose="020B0400000000000000" pitchFamily="34" charset="-128"/>
            </a:endParaRPr>
          </a:p>
          <a:p>
            <a:pPr>
              <a:lnSpc>
                <a:spcPct val="150000"/>
              </a:lnSpc>
            </a:pPr>
            <a:r>
              <a:rPr lang="ja-JP" altLang="en-US">
                <a:latin typeface="小塚ゴシック Pro R" panose="020B0400000000000000" pitchFamily="34" charset="-128"/>
                <a:ea typeface="小塚ゴシック Pro R" panose="020B0400000000000000" pitchFamily="34" charset="-128"/>
              </a:rPr>
              <a:t>もちろん</a:t>
            </a:r>
            <a:r>
              <a:rPr kumimoji="1" lang="ja-JP" altLang="en-US">
                <a:latin typeface="小塚ゴシック Pro R" panose="020B0400000000000000" pitchFamily="34" charset="-128"/>
                <a:ea typeface="小塚ゴシック Pro R" panose="020B0400000000000000" pitchFamily="34" charset="-128"/>
              </a:rPr>
              <a:t> 生きたまま腸まで届き、腸で力を発揮*できる乳酸菌の働きは製品特長の説明でご覧いただく</a:t>
            </a:r>
            <a:r>
              <a:rPr lang="ja-JP" altLang="en-US">
                <a:latin typeface="小塚ゴシック Pro R" panose="020B0400000000000000" pitchFamily="34" charset="-128"/>
                <a:ea typeface="小塚ゴシック Pro R" panose="020B0400000000000000" pitchFamily="34" charset="-128"/>
              </a:rPr>
              <a:t>とおり</a:t>
            </a:r>
            <a:r>
              <a:rPr kumimoji="1" lang="ja-JP" altLang="en-US">
                <a:latin typeface="小塚ゴシック Pro R" panose="020B0400000000000000" pitchFamily="34" charset="-128"/>
                <a:ea typeface="小塚ゴシック Pro R" panose="020B0400000000000000" pitchFamily="34" charset="-128"/>
              </a:rPr>
              <a:t>です。</a:t>
            </a:r>
            <a:endParaRPr kumimoji="1" lang="en-US" altLang="ja-JP">
              <a:latin typeface="小塚ゴシック Pro R" panose="020B0400000000000000" pitchFamily="34" charset="-128"/>
              <a:ea typeface="小塚ゴシック Pro R" panose="020B0400000000000000" pitchFamily="34" charset="-128"/>
            </a:endParaRPr>
          </a:p>
          <a:p>
            <a:pPr>
              <a:lnSpc>
                <a:spcPct val="150000"/>
              </a:lnSpc>
            </a:pPr>
            <a:endParaRPr kumimoji="1" lang="en-US" altLang="ja-JP">
              <a:latin typeface="小塚ゴシック Pro R" panose="020B0400000000000000" pitchFamily="34" charset="-128"/>
              <a:ea typeface="小塚ゴシック Pro R" panose="020B0400000000000000" pitchFamily="34" charset="-128"/>
            </a:endParaRPr>
          </a:p>
          <a:p>
            <a:pPr>
              <a:lnSpc>
                <a:spcPct val="150000"/>
              </a:lnSpc>
            </a:pPr>
            <a:r>
              <a:rPr kumimoji="1" lang="ja-JP" altLang="en-US">
                <a:latin typeface="小塚ゴシック Pro R" panose="020B0400000000000000" pitchFamily="34" charset="-128"/>
                <a:ea typeface="小塚ゴシック Pro R" panose="020B0400000000000000" pitchFamily="34" charset="-128"/>
              </a:rPr>
              <a:t>人それぞれの腸内細菌の種類が違うことから、グリーン プロは、生きたまま腸まで届く菌と</a:t>
            </a:r>
            <a:r>
              <a:rPr kumimoji="1" lang="en-US" altLang="ja-JP">
                <a:latin typeface="小塚ゴシック Pro R" panose="020B0400000000000000" pitchFamily="34" charset="-128"/>
                <a:ea typeface="小塚ゴシック Pro R" panose="020B0400000000000000" pitchFamily="34" charset="-128"/>
              </a:rPr>
              <a:t>4</a:t>
            </a:r>
            <a:r>
              <a:rPr kumimoji="1" lang="ja-JP" altLang="en-US">
                <a:latin typeface="小塚ゴシック Pro R" panose="020B0400000000000000" pitchFamily="34" charset="-128"/>
                <a:ea typeface="小塚ゴシック Pro R" panose="020B0400000000000000" pitchFamily="34" charset="-128"/>
              </a:rPr>
              <a:t>種類の死菌を合わせて配合することで、より多くの方に善玉菌が届くようにしております。</a:t>
            </a:r>
            <a:endParaRPr kumimoji="1" lang="en-US" altLang="ja-JP">
              <a:latin typeface="小塚ゴシック Pro R" panose="020B0400000000000000" pitchFamily="34" charset="-128"/>
              <a:ea typeface="小塚ゴシック Pro R" panose="020B0400000000000000" pitchFamily="34" charset="-128"/>
            </a:endParaRPr>
          </a:p>
        </p:txBody>
      </p:sp>
      <p:sp>
        <p:nvSpPr>
          <p:cNvPr id="6" name="四角形: 角を丸くする 5">
            <a:extLst>
              <a:ext uri="{FF2B5EF4-FFF2-40B4-BE49-F238E27FC236}">
                <a16:creationId xmlns:a16="http://schemas.microsoft.com/office/drawing/2014/main" id="{9A7611DB-28AE-43A8-BFFA-7FFFE4127495}"/>
              </a:ext>
            </a:extLst>
          </p:cNvPr>
          <p:cNvSpPr>
            <a:spLocks noChangeAspect="1"/>
          </p:cNvSpPr>
          <p:nvPr/>
        </p:nvSpPr>
        <p:spPr>
          <a:xfrm>
            <a:off x="188105" y="1259285"/>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8" name="テキスト ボックス 7">
            <a:extLst>
              <a:ext uri="{FF2B5EF4-FFF2-40B4-BE49-F238E27FC236}">
                <a16:creationId xmlns:a16="http://schemas.microsoft.com/office/drawing/2014/main" id="{FF1BFC46-49D1-4684-946E-7A51012DAF83}"/>
              </a:ext>
            </a:extLst>
          </p:cNvPr>
          <p:cNvSpPr txBox="1"/>
          <p:nvPr/>
        </p:nvSpPr>
        <p:spPr>
          <a:xfrm>
            <a:off x="141116" y="6438524"/>
            <a:ext cx="3239489" cy="261610"/>
          </a:xfrm>
          <a:prstGeom prst="rect">
            <a:avLst/>
          </a:prstGeom>
          <a:noFill/>
        </p:spPr>
        <p:txBody>
          <a:bodyPr wrap="square">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 </a:t>
            </a:r>
            <a:r>
              <a:rPr kumimoji="1" lang="ja-JP" altLang="en-US" sz="1100">
                <a:latin typeface="小塚ゴシック Pro R" panose="020B0400000000000000" pitchFamily="34" charset="-128"/>
                <a:ea typeface="小塚ゴシック Pro R" panose="020B0400000000000000" pitchFamily="34" charset="-128"/>
              </a:rPr>
              <a:t>有胞子性乳酸菌が腸内で発芽して増えること。</a:t>
            </a:r>
          </a:p>
        </p:txBody>
      </p:sp>
      <p:sp>
        <p:nvSpPr>
          <p:cNvPr id="14" name="テキスト ボックス 13">
            <a:extLst>
              <a:ext uri="{FF2B5EF4-FFF2-40B4-BE49-F238E27FC236}">
                <a16:creationId xmlns:a16="http://schemas.microsoft.com/office/drawing/2014/main" id="{4D5EF334-021E-4241-9E0F-FB7DD83F8049}"/>
              </a:ext>
            </a:extLst>
          </p:cNvPr>
          <p:cNvSpPr txBox="1"/>
          <p:nvPr/>
        </p:nvSpPr>
        <p:spPr>
          <a:xfrm>
            <a:off x="8713982" y="4311994"/>
            <a:ext cx="3188547" cy="1815882"/>
          </a:xfrm>
          <a:prstGeom prst="rect">
            <a:avLst/>
          </a:prstGeom>
          <a:noFill/>
        </p:spPr>
        <p:txBody>
          <a:bodyPr wrap="square">
            <a:spAutoFit/>
          </a:bodyPr>
          <a:lstStyle/>
          <a:p>
            <a:pPr algn="ctr"/>
            <a:r>
              <a:rPr lang="ja-JP" altLang="en-US" sz="3200" b="1">
                <a:solidFill>
                  <a:schemeClr val="accent2"/>
                </a:solidFill>
                <a:latin typeface="小塚ゴシック Pro R" panose="020B0400000000000000" pitchFamily="34" charset="-128"/>
                <a:ea typeface="小塚ゴシック Pro R" panose="020B0400000000000000" pitchFamily="34" charset="-128"/>
              </a:rPr>
              <a:t>生菌</a:t>
            </a:r>
            <a:endParaRPr lang="en-US" altLang="ja-JP" sz="3200" b="1">
              <a:solidFill>
                <a:schemeClr val="accent2"/>
              </a:solidFill>
              <a:latin typeface="小塚ゴシック Pro R" panose="020B0400000000000000" pitchFamily="34" charset="-128"/>
              <a:ea typeface="小塚ゴシック Pro R" panose="020B0400000000000000" pitchFamily="34" charset="-128"/>
            </a:endParaRPr>
          </a:p>
          <a:p>
            <a:pPr algn="ctr"/>
            <a:r>
              <a:rPr lang="ja-JP" altLang="en-US" sz="2400">
                <a:latin typeface="小塚ゴシック Pro R" panose="020B0400000000000000" pitchFamily="34" charset="-128"/>
                <a:ea typeface="小塚ゴシック Pro R" panose="020B0400000000000000" pitchFamily="34" charset="-128"/>
              </a:rPr>
              <a:t>生きたまま腸に</a:t>
            </a:r>
            <a:endParaRPr lang="en-US" altLang="ja-JP" sz="2400">
              <a:latin typeface="小塚ゴシック Pro R" panose="020B0400000000000000" pitchFamily="34" charset="-128"/>
              <a:ea typeface="小塚ゴシック Pro R" panose="020B0400000000000000" pitchFamily="34" charset="-128"/>
            </a:endParaRPr>
          </a:p>
          <a:p>
            <a:pPr algn="ctr"/>
            <a:r>
              <a:rPr lang="ja-JP" altLang="en-US" sz="2400">
                <a:latin typeface="小塚ゴシック Pro R" panose="020B0400000000000000" pitchFamily="34" charset="-128"/>
                <a:ea typeface="小塚ゴシック Pro R" panose="020B0400000000000000" pitchFamily="34" charset="-128"/>
              </a:rPr>
              <a:t>届いて力を発揮</a:t>
            </a:r>
            <a:r>
              <a:rPr lang="ja-JP" altLang="en-US" sz="2400" baseline="30000">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する</a:t>
            </a:r>
            <a:endParaRPr lang="en-US" altLang="ja-JP" sz="2400">
              <a:latin typeface="小塚ゴシック Pro R" panose="020B0400000000000000" pitchFamily="34" charset="-128"/>
              <a:ea typeface="小塚ゴシック Pro R" panose="020B0400000000000000" pitchFamily="34" charset="-128"/>
            </a:endParaRPr>
          </a:p>
          <a:p>
            <a:pPr algn="ctr"/>
            <a:r>
              <a:rPr lang="ja-JP" altLang="en-US" sz="3200" b="1">
                <a:solidFill>
                  <a:srgbClr val="00A3C9"/>
                </a:solidFill>
                <a:latin typeface="小塚ゴシック Pro R" panose="020B0400000000000000" pitchFamily="34" charset="-128"/>
                <a:ea typeface="小塚ゴシック Pro R" panose="020B0400000000000000" pitchFamily="34" charset="-128"/>
              </a:rPr>
              <a:t>有胞子性乳酸菌</a:t>
            </a:r>
          </a:p>
        </p:txBody>
      </p:sp>
      <p:sp>
        <p:nvSpPr>
          <p:cNvPr id="17" name="テキスト ボックス 16">
            <a:extLst>
              <a:ext uri="{FF2B5EF4-FFF2-40B4-BE49-F238E27FC236}">
                <a16:creationId xmlns:a16="http://schemas.microsoft.com/office/drawing/2014/main" id="{1C6CBBBF-5F30-4F36-BC16-BEC7A15C6C3A}"/>
              </a:ext>
            </a:extLst>
          </p:cNvPr>
          <p:cNvSpPr txBox="1"/>
          <p:nvPr/>
        </p:nvSpPr>
        <p:spPr>
          <a:xfrm>
            <a:off x="9007909" y="1851920"/>
            <a:ext cx="2654192" cy="1692771"/>
          </a:xfrm>
          <a:prstGeom prst="rect">
            <a:avLst/>
          </a:prstGeom>
          <a:noFill/>
        </p:spPr>
        <p:txBody>
          <a:bodyPr wrap="square">
            <a:spAutoFit/>
          </a:bodyPr>
          <a:lstStyle/>
          <a:p>
            <a:pPr algn="ctr"/>
            <a:r>
              <a:rPr lang="ja-JP" altLang="en-US" sz="3200" b="1">
                <a:solidFill>
                  <a:schemeClr val="accent2"/>
                </a:solidFill>
                <a:latin typeface="小塚ゴシック Pro R" panose="020B0400000000000000" pitchFamily="34" charset="-128"/>
                <a:ea typeface="小塚ゴシック Pro R" panose="020B0400000000000000" pitchFamily="34" charset="-128"/>
              </a:rPr>
              <a:t>死菌</a:t>
            </a:r>
            <a:endParaRPr lang="en-US" altLang="ja-JP" sz="3200" b="1">
              <a:solidFill>
                <a:schemeClr val="accent2"/>
              </a:solidFill>
              <a:latin typeface="小塚ゴシック Pro R" panose="020B0400000000000000" pitchFamily="34" charset="-128"/>
              <a:ea typeface="小塚ゴシック Pro R" panose="020B0400000000000000" pitchFamily="34" charset="-128"/>
            </a:endParaRPr>
          </a:p>
          <a:p>
            <a:pPr algn="ctr"/>
            <a:r>
              <a:rPr lang="ja-JP" altLang="en-US" sz="2400">
                <a:latin typeface="小塚ゴシック Pro R" panose="020B0400000000000000" pitchFamily="34" charset="-128"/>
                <a:ea typeface="小塚ゴシック Pro R" panose="020B0400000000000000" pitchFamily="34" charset="-128"/>
              </a:rPr>
              <a:t>植物性乳酸菌</a:t>
            </a:r>
            <a:endParaRPr lang="en-US" altLang="ja-JP" sz="2400">
              <a:latin typeface="小塚ゴシック Pro R" panose="020B0400000000000000" pitchFamily="34" charset="-128"/>
              <a:ea typeface="小塚ゴシック Pro R" panose="020B0400000000000000" pitchFamily="34" charset="-128"/>
            </a:endParaRPr>
          </a:p>
          <a:p>
            <a:pPr algn="ctr"/>
            <a:r>
              <a:rPr lang="ja-JP" altLang="en-US" sz="2400">
                <a:latin typeface="小塚ゴシック Pro R" panose="020B0400000000000000" pitchFamily="34" charset="-128"/>
                <a:ea typeface="小塚ゴシック Pro R" panose="020B0400000000000000" pitchFamily="34" charset="-128"/>
              </a:rPr>
              <a:t>ビフィズス菌など</a:t>
            </a:r>
            <a:endParaRPr lang="en-US" altLang="ja-JP" sz="2400">
              <a:latin typeface="小塚ゴシック Pro R" panose="020B0400000000000000" pitchFamily="34" charset="-128"/>
              <a:ea typeface="小塚ゴシック Pro R" panose="020B0400000000000000" pitchFamily="34" charset="-128"/>
            </a:endParaRPr>
          </a:p>
          <a:p>
            <a:pPr algn="ctr"/>
            <a:r>
              <a:rPr lang="ja-JP" altLang="en-US" sz="2400" b="1">
                <a:solidFill>
                  <a:srgbClr val="00A3C9"/>
                </a:solidFill>
                <a:latin typeface="小塚ゴシック Pro R" panose="020B0400000000000000" pitchFamily="34" charset="-128"/>
                <a:ea typeface="小塚ゴシック Pro R" panose="020B0400000000000000" pitchFamily="34" charset="-128"/>
              </a:rPr>
              <a:t>４種類の善玉菌</a:t>
            </a:r>
          </a:p>
        </p:txBody>
      </p:sp>
      <p:sp>
        <p:nvSpPr>
          <p:cNvPr id="7" name="十字形 6">
            <a:extLst>
              <a:ext uri="{FF2B5EF4-FFF2-40B4-BE49-F238E27FC236}">
                <a16:creationId xmlns:a16="http://schemas.microsoft.com/office/drawing/2014/main" id="{BD4E6B87-8880-4402-8D0B-71492A7F51E2}"/>
              </a:ext>
            </a:extLst>
          </p:cNvPr>
          <p:cNvSpPr/>
          <p:nvPr/>
        </p:nvSpPr>
        <p:spPr>
          <a:xfrm>
            <a:off x="10101347" y="3664861"/>
            <a:ext cx="469231" cy="424947"/>
          </a:xfrm>
          <a:prstGeom prst="plus">
            <a:avLst>
              <a:gd name="adj" fmla="val 35145"/>
            </a:avLst>
          </a:prstGeom>
          <a:solidFill>
            <a:srgbClr val="00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ローチャート: 代替処理 2">
            <a:extLst>
              <a:ext uri="{FF2B5EF4-FFF2-40B4-BE49-F238E27FC236}">
                <a16:creationId xmlns:a16="http://schemas.microsoft.com/office/drawing/2014/main" id="{F5C22038-A37A-4355-A2D4-FF774EBC6ED0}"/>
              </a:ext>
            </a:extLst>
          </p:cNvPr>
          <p:cNvSpPr/>
          <p:nvPr/>
        </p:nvSpPr>
        <p:spPr>
          <a:xfrm>
            <a:off x="8661546" y="1476826"/>
            <a:ext cx="3325091" cy="4682836"/>
          </a:xfrm>
          <a:prstGeom prst="flowChartAlternateProcess">
            <a:avLst/>
          </a:prstGeom>
          <a:noFill/>
          <a:ln w="28575">
            <a:solidFill>
              <a:srgbClr val="838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代替処理 8">
            <a:extLst>
              <a:ext uri="{FF2B5EF4-FFF2-40B4-BE49-F238E27FC236}">
                <a16:creationId xmlns:a16="http://schemas.microsoft.com/office/drawing/2014/main" id="{CEE13409-8AB0-4A3E-86CB-9C52FB6A3D13}"/>
              </a:ext>
            </a:extLst>
          </p:cNvPr>
          <p:cNvSpPr/>
          <p:nvPr/>
        </p:nvSpPr>
        <p:spPr>
          <a:xfrm>
            <a:off x="9575942" y="1227443"/>
            <a:ext cx="1537857" cy="595745"/>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a:solidFill>
                  <a:srgbClr val="838B40"/>
                </a:solidFill>
              </a:rPr>
              <a:t>善玉菌</a:t>
            </a:r>
          </a:p>
        </p:txBody>
      </p:sp>
      <p:sp>
        <p:nvSpPr>
          <p:cNvPr id="20" name="正方形/長方形 19">
            <a:extLst>
              <a:ext uri="{FF2B5EF4-FFF2-40B4-BE49-F238E27FC236}">
                <a16:creationId xmlns:a16="http://schemas.microsoft.com/office/drawing/2014/main" id="{78C2342B-A256-4514-BAFC-2A4F2E3B175B}"/>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100" b="1">
                <a:solidFill>
                  <a:schemeClr val="bg1"/>
                </a:solidFill>
                <a:latin typeface="小塚ゴシック Pro R" panose="020B0400000000000000" pitchFamily="34" charset="-128"/>
                <a:ea typeface="小塚ゴシック Pro R" panose="020B0400000000000000" pitchFamily="34" charset="-128"/>
              </a:rPr>
              <a:t>なぜ死菌（殺菌した菌）も配合していますか？</a:t>
            </a:r>
            <a:endParaRPr kumimoji="1" lang="ja-JP" altLang="en-US"/>
          </a:p>
        </p:txBody>
      </p:sp>
    </p:spTree>
    <p:extLst>
      <p:ext uri="{BB962C8B-B14F-4D97-AF65-F5344CB8AC3E}">
        <p14:creationId xmlns:p14="http://schemas.microsoft.com/office/powerpoint/2010/main" val="4230561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9A7611DB-28AE-43A8-BFFA-7FFFE4127495}"/>
              </a:ext>
            </a:extLst>
          </p:cNvPr>
          <p:cNvSpPr>
            <a:spLocks noChangeAspect="1"/>
          </p:cNvSpPr>
          <p:nvPr/>
        </p:nvSpPr>
        <p:spPr>
          <a:xfrm>
            <a:off x="338604" y="1423511"/>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graphicFrame>
        <p:nvGraphicFramePr>
          <p:cNvPr id="9" name="表 8">
            <a:extLst>
              <a:ext uri="{FF2B5EF4-FFF2-40B4-BE49-F238E27FC236}">
                <a16:creationId xmlns:a16="http://schemas.microsoft.com/office/drawing/2014/main" id="{6D540FE3-21F7-4211-B1F5-F331E914E0F3}"/>
              </a:ext>
            </a:extLst>
          </p:cNvPr>
          <p:cNvGraphicFramePr>
            <a:graphicFrameLocks noGrp="1"/>
          </p:cNvGraphicFramePr>
          <p:nvPr>
            <p:extLst>
              <p:ext uri="{D42A27DB-BD31-4B8C-83A1-F6EECF244321}">
                <p14:modId xmlns:p14="http://schemas.microsoft.com/office/powerpoint/2010/main" val="316533557"/>
              </p:ext>
            </p:extLst>
          </p:nvPr>
        </p:nvGraphicFramePr>
        <p:xfrm>
          <a:off x="1689192" y="1423510"/>
          <a:ext cx="9353056" cy="4725413"/>
        </p:xfrm>
        <a:graphic>
          <a:graphicData uri="http://schemas.openxmlformats.org/drawingml/2006/table">
            <a:tbl>
              <a:tblPr firstRow="1" bandRow="1">
                <a:tableStyleId>{F5AB1C69-6EDB-4FF4-983F-18BD219EF322}</a:tableStyleId>
              </a:tblPr>
              <a:tblGrid>
                <a:gridCol w="1917608">
                  <a:extLst>
                    <a:ext uri="{9D8B030D-6E8A-4147-A177-3AD203B41FA5}">
                      <a16:colId xmlns:a16="http://schemas.microsoft.com/office/drawing/2014/main" val="20000"/>
                    </a:ext>
                  </a:extLst>
                </a:gridCol>
                <a:gridCol w="2707331">
                  <a:extLst>
                    <a:ext uri="{9D8B030D-6E8A-4147-A177-3AD203B41FA5}">
                      <a16:colId xmlns:a16="http://schemas.microsoft.com/office/drawing/2014/main" val="20001"/>
                    </a:ext>
                  </a:extLst>
                </a:gridCol>
                <a:gridCol w="2877015">
                  <a:extLst>
                    <a:ext uri="{9D8B030D-6E8A-4147-A177-3AD203B41FA5}">
                      <a16:colId xmlns:a16="http://schemas.microsoft.com/office/drawing/2014/main" val="20002"/>
                    </a:ext>
                  </a:extLst>
                </a:gridCol>
                <a:gridCol w="1851102">
                  <a:extLst>
                    <a:ext uri="{9D8B030D-6E8A-4147-A177-3AD203B41FA5}">
                      <a16:colId xmlns:a16="http://schemas.microsoft.com/office/drawing/2014/main" val="20003"/>
                    </a:ext>
                  </a:extLst>
                </a:gridCol>
              </a:tblGrid>
              <a:tr h="528808">
                <a:tc>
                  <a:txBody>
                    <a:bodyPr/>
                    <a:lstStyle/>
                    <a:p>
                      <a:pPr algn="ctr"/>
                      <a:r>
                        <a:rPr kumimoji="1" lang="ja-JP" altLang="en-US" sz="2000">
                          <a:solidFill>
                            <a:srgbClr val="838B40"/>
                          </a:solidFill>
                          <a:latin typeface="小塚ゴシック Pro R" pitchFamily="34" charset="-128"/>
                          <a:ea typeface="小塚ゴシック Pro R" pitchFamily="34" charset="-128"/>
                        </a:rPr>
                        <a:t>製品</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7BF"/>
                    </a:solidFill>
                  </a:tcPr>
                </a:tc>
                <a:tc>
                  <a:txBody>
                    <a:bodyPr/>
                    <a:lstStyle/>
                    <a:p>
                      <a:pPr algn="ctr"/>
                      <a:r>
                        <a:rPr kumimoji="1" lang="ja-JP" altLang="en-US" sz="2000">
                          <a:solidFill>
                            <a:srgbClr val="838B40"/>
                          </a:solidFill>
                          <a:latin typeface="小塚ゴシック Pro R" panose="020B0400000000000000" pitchFamily="34" charset="-128"/>
                          <a:ea typeface="小塚ゴシック Pro R" panose="020B0400000000000000" pitchFamily="34" charset="-128"/>
                        </a:rPr>
                        <a:t>おすすめの方</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7B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a:solidFill>
                            <a:srgbClr val="838B40"/>
                          </a:solidFill>
                          <a:latin typeface="小塚ゴシック Pro R" panose="020B0400000000000000" pitchFamily="34" charset="-128"/>
                          <a:ea typeface="小塚ゴシック Pro R" panose="020B0400000000000000" pitchFamily="34" charset="-128"/>
                        </a:rPr>
                        <a:t>乳酸菌の種類</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7BF"/>
                    </a:solidFill>
                  </a:tcPr>
                </a:tc>
                <a:tc>
                  <a:txBody>
                    <a:bodyPr/>
                    <a:lstStyle/>
                    <a:p>
                      <a:pPr algn="ctr"/>
                      <a:r>
                        <a:rPr kumimoji="1" lang="ja-JP" altLang="en-US" sz="2000">
                          <a:solidFill>
                            <a:srgbClr val="838B40"/>
                          </a:solidFill>
                          <a:latin typeface="小塚ゴシック Pro R" panose="020B0400000000000000" pitchFamily="34" charset="-128"/>
                          <a:ea typeface="小塚ゴシック Pro R" panose="020B0400000000000000" pitchFamily="34" charset="-128"/>
                        </a:rPr>
                        <a:t>乳酸菌の状態</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7BF"/>
                    </a:solidFill>
                  </a:tcPr>
                </a:tc>
                <a:extLst>
                  <a:ext uri="{0D108BD9-81ED-4DB2-BD59-A6C34878D82A}">
                    <a16:rowId xmlns:a16="http://schemas.microsoft.com/office/drawing/2014/main" val="10000"/>
                  </a:ext>
                </a:extLst>
              </a:tr>
              <a:tr h="1970753">
                <a:tc>
                  <a:txBody>
                    <a:bodyPr/>
                    <a:lstStyle/>
                    <a:p>
                      <a:endParaRPr kumimoji="1" lang="ja-JP" altLang="en-US" sz="2000">
                        <a:latin typeface="小塚ゴシック Pro R" panose="020B0400000000000000" pitchFamily="34" charset="-128"/>
                        <a:ea typeface="小塚ゴシック Pro R" panose="020B0400000000000000" pitchFamily="34" charset="-128"/>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おなかの調子が</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気になる方へ</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en-US" altLang="ja-JP" sz="2000" b="1" dirty="0">
                          <a:solidFill>
                            <a:schemeClr val="tx1">
                              <a:lumMod val="65000"/>
                              <a:lumOff val="35000"/>
                            </a:schemeClr>
                          </a:solidFill>
                          <a:latin typeface="小塚ゴシック Pro R" panose="020B0400000000000000" pitchFamily="34" charset="-128"/>
                          <a:ea typeface="小塚ゴシック Pro R" panose="020B0400000000000000" pitchFamily="34" charset="-128"/>
                        </a:rPr>
                        <a:t>1</a:t>
                      </a:r>
                      <a:r>
                        <a:rPr kumimoji="1" lang="ja-JP" altLang="en-US" sz="2000" dirty="0">
                          <a:solidFill>
                            <a:schemeClr val="tx1">
                              <a:lumMod val="65000"/>
                              <a:lumOff val="35000"/>
                            </a:schemeClr>
                          </a:solidFill>
                          <a:latin typeface="小塚ゴシック Pro R" panose="020B0400000000000000" pitchFamily="34" charset="-128"/>
                          <a:ea typeface="小塚ゴシック Pro R" panose="020B0400000000000000" pitchFamily="34" charset="-128"/>
                        </a:rPr>
                        <a:t>種類</a:t>
                      </a:r>
                      <a:endParaRPr kumimoji="1" lang="en-US" altLang="ja-JP" sz="2000" dirty="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dirty="0">
                          <a:solidFill>
                            <a:schemeClr val="tx1">
                              <a:lumMod val="65000"/>
                              <a:lumOff val="35000"/>
                            </a:schemeClr>
                          </a:solidFill>
                          <a:latin typeface="小塚ゴシック Pro R" panose="020B0400000000000000" pitchFamily="34" charset="-128"/>
                          <a:ea typeface="小塚ゴシック Pro R" panose="020B0400000000000000" pitchFamily="34" charset="-128"/>
                        </a:rPr>
                        <a:t>プロバイオティック</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ja-JP" altLang="en-US" sz="2000" dirty="0">
                          <a:solidFill>
                            <a:schemeClr val="tx1">
                              <a:lumMod val="65000"/>
                              <a:lumOff val="35000"/>
                            </a:schemeClr>
                          </a:solidFill>
                          <a:latin typeface="小塚ゴシック Pro R" panose="020B0400000000000000" pitchFamily="34" charset="-128"/>
                          <a:ea typeface="小塚ゴシック Pro R" panose="020B0400000000000000" pitchFamily="34" charset="-128"/>
                        </a:rPr>
                        <a:t>生菌</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extLst>
                  <a:ext uri="{0D108BD9-81ED-4DB2-BD59-A6C34878D82A}">
                    <a16:rowId xmlns:a16="http://schemas.microsoft.com/office/drawing/2014/main" val="10002"/>
                  </a:ext>
                </a:extLst>
              </a:tr>
              <a:tr h="2225852">
                <a:tc>
                  <a:txBody>
                    <a:bodyPr/>
                    <a:lstStyle/>
                    <a:p>
                      <a:endParaRPr kumimoji="1" lang="ja-JP" altLang="en-US" sz="2000">
                        <a:latin typeface="小塚ゴシック Pro R" panose="020B0400000000000000" pitchFamily="34" charset="-128"/>
                        <a:ea typeface="小塚ゴシック Pro R" panose="020B0400000000000000" pitchFamily="34" charset="-128"/>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毎朝</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スッキリ</a:t>
                      </a:r>
                      <a:r>
                        <a:rPr kumimoji="1" lang="ja-JP" altLang="en-US" sz="2000" baseline="30000">
                          <a:solidFill>
                            <a:schemeClr val="tx1">
                              <a:lumMod val="65000"/>
                              <a:lumOff val="35000"/>
                            </a:schemeClr>
                          </a:solidFill>
                          <a:latin typeface="小塚ゴシック Pro R" panose="020B0400000000000000" pitchFamily="34" charset="-128"/>
                          <a:ea typeface="小塚ゴシック Pro R" panose="020B0400000000000000" pitchFamily="34" charset="-128"/>
                        </a:rPr>
                        <a:t>＊</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したい方へ</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en-US" altLang="ja-JP" sz="2000" b="1">
                          <a:solidFill>
                            <a:schemeClr val="tx1">
                              <a:lumMod val="65000"/>
                              <a:lumOff val="35000"/>
                            </a:schemeClr>
                          </a:solidFill>
                          <a:latin typeface="小塚ゴシック Pro R" panose="020B0400000000000000" pitchFamily="34" charset="-128"/>
                          <a:ea typeface="小塚ゴシック Pro R" panose="020B0400000000000000" pitchFamily="34" charset="-128"/>
                        </a:rPr>
                        <a:t>5</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種類</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・有胞子性乳酸菌</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・ビフィズス菌</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・植物性乳酸菌</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・乳酸球菌 （</a:t>
                      </a:r>
                      <a:r>
                        <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2</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種類）</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lumMod val="65000"/>
                              <a:lumOff val="35000"/>
                            </a:schemeClr>
                          </a:solidFill>
                          <a:latin typeface="小塚ゴシック Pro R" panose="020B0400000000000000" pitchFamily="34" charset="-128"/>
                          <a:ea typeface="小塚ゴシック Pro R" panose="020B0400000000000000" pitchFamily="34" charset="-128"/>
                        </a:rPr>
                        <a:t>生菌＋死菌</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extLst>
                  <a:ext uri="{0D108BD9-81ED-4DB2-BD59-A6C34878D82A}">
                    <a16:rowId xmlns:a16="http://schemas.microsoft.com/office/drawing/2014/main" val="10003"/>
                  </a:ext>
                </a:extLst>
              </a:tr>
            </a:tbl>
          </a:graphicData>
        </a:graphic>
      </p:graphicFrame>
      <p:pic>
        <p:nvPicPr>
          <p:cNvPr id="13" name="図 12" descr="手紙 が含まれている画像&#10;&#10;自動的に生成された説明">
            <a:extLst>
              <a:ext uri="{FF2B5EF4-FFF2-40B4-BE49-F238E27FC236}">
                <a16:creationId xmlns:a16="http://schemas.microsoft.com/office/drawing/2014/main" id="{72F1F44D-943D-4B88-A243-19271F84A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222" y="4205006"/>
            <a:ext cx="1617371" cy="1484530"/>
          </a:xfrm>
          <a:prstGeom prst="rect">
            <a:avLst/>
          </a:prstGeom>
        </p:spPr>
      </p:pic>
      <p:pic>
        <p:nvPicPr>
          <p:cNvPr id="12" name="図 11" descr="カレンダー が含まれている画像&#10;&#10;自動的に生成された説明">
            <a:extLst>
              <a:ext uri="{FF2B5EF4-FFF2-40B4-BE49-F238E27FC236}">
                <a16:creationId xmlns:a16="http://schemas.microsoft.com/office/drawing/2014/main" id="{03E9BF11-8EFD-401A-9644-52CF0B4D4ADB}"/>
              </a:ext>
            </a:extLst>
          </p:cNvPr>
          <p:cNvPicPr>
            <a:picLocks noChangeAspect="1"/>
          </p:cNvPicPr>
          <p:nvPr/>
        </p:nvPicPr>
        <p:blipFill rotWithShape="1">
          <a:blip r:embed="rId4">
            <a:extLst>
              <a:ext uri="{28A0092B-C50C-407E-A947-70E740481C1C}">
                <a14:useLocalDpi xmlns:a14="http://schemas.microsoft.com/office/drawing/2010/main" val="0"/>
              </a:ext>
            </a:extLst>
          </a:blip>
          <a:srcRect l="23180" t="29481" r="15665" b="26180"/>
          <a:stretch/>
        </p:blipFill>
        <p:spPr>
          <a:xfrm>
            <a:off x="2124400" y="2283980"/>
            <a:ext cx="1053017" cy="1145020"/>
          </a:xfrm>
          <a:prstGeom prst="rect">
            <a:avLst/>
          </a:prstGeom>
        </p:spPr>
      </p:pic>
      <p:sp>
        <p:nvSpPr>
          <p:cNvPr id="11" name="正方形/長方形 10">
            <a:extLst>
              <a:ext uri="{FF2B5EF4-FFF2-40B4-BE49-F238E27FC236}">
                <a16:creationId xmlns:a16="http://schemas.microsoft.com/office/drawing/2014/main" id="{670FD059-88A6-461E-BE10-DE70F1808792}"/>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bg1"/>
                </a:solidFill>
                <a:latin typeface="小塚ゴシック Pro R" panose="020B0400000000000000" pitchFamily="34" charset="-128"/>
                <a:ea typeface="小塚ゴシック Pro R" panose="020B0400000000000000" pitchFamily="34" charset="-128"/>
              </a:rPr>
              <a:t>プロバイオ ピーシーシーの乳酸菌との違いは？</a:t>
            </a:r>
            <a:endParaRPr kumimoji="1" lang="en-US" altLang="ja-JP" sz="3000" b="1" dirty="0">
              <a:solidFill>
                <a:schemeClr val="bg1"/>
              </a:solidFill>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1644785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生活習慣蓄積を科学し、トータル生活習慣対策*として、独自の新成分「ageLOC アントシアニン ブレンド」を配合したサプリメント。世界が知らなかった*「紫」のチカラを、生活習慣蓄積をスッキリ*したい方に、届けます。">
            <a:extLst>
              <a:ext uri="{FF2B5EF4-FFF2-40B4-BE49-F238E27FC236}">
                <a16:creationId xmlns:a16="http://schemas.microsoft.com/office/drawing/2014/main" id="{1EEB8529-FFFE-DF48-200E-951AAB71D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69" t="1081" r="23813" b="3249"/>
          <a:stretch/>
        </p:blipFill>
        <p:spPr bwMode="auto">
          <a:xfrm>
            <a:off x="9361203" y="1297858"/>
            <a:ext cx="2277496" cy="426228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49A626B6-F012-49C4-B111-93BA9E7FD3D2}"/>
              </a:ext>
            </a:extLst>
          </p:cNvPr>
          <p:cNvSpPr txBox="1"/>
          <p:nvPr/>
        </p:nvSpPr>
        <p:spPr>
          <a:xfrm>
            <a:off x="1220707" y="1201671"/>
            <a:ext cx="7849551" cy="5008422"/>
          </a:xfrm>
          <a:prstGeom prst="rect">
            <a:avLst/>
          </a:prstGeom>
          <a:noFill/>
        </p:spPr>
        <p:txBody>
          <a:bodyPr wrap="square" rtlCol="0">
            <a:spAutoFit/>
          </a:bodyPr>
          <a:lstStyle/>
          <a:p>
            <a:pPr>
              <a:lnSpc>
                <a:spcPct val="200000"/>
              </a:lnSpc>
            </a:pPr>
            <a:r>
              <a:rPr kumimoji="1" lang="ja-JP" altLang="en-US" dirty="0">
                <a:latin typeface="小塚ゴシック Pro R" panose="020B0400000000000000" pitchFamily="34" charset="-128"/>
                <a:ea typeface="小塚ゴシック Pro R" panose="020B0400000000000000" pitchFamily="34" charset="-128"/>
              </a:rPr>
              <a:t>グリーン プロは食物繊維が豊富な大麦若葉に加え、生きたまま腸まで届く乳酸菌と</a:t>
            </a:r>
            <a:r>
              <a:rPr kumimoji="1" lang="en-US" altLang="ja-JP" dirty="0">
                <a:latin typeface="小塚ゴシック Pro R" panose="020B0400000000000000" pitchFamily="34" charset="-128"/>
                <a:ea typeface="小塚ゴシック Pro R" panose="020B0400000000000000" pitchFamily="34" charset="-128"/>
              </a:rPr>
              <a:t>4</a:t>
            </a:r>
            <a:r>
              <a:rPr kumimoji="1" lang="ja-JP" altLang="en-US" dirty="0">
                <a:latin typeface="小塚ゴシック Pro R" panose="020B0400000000000000" pitchFamily="34" charset="-128"/>
                <a:ea typeface="小塚ゴシック Pro R" panose="020B0400000000000000" pitchFamily="34" charset="-128"/>
              </a:rPr>
              <a:t>種類の善玉菌を配合して、野菜不足を補いたい方はもちろん、スッキリ</a:t>
            </a:r>
            <a:r>
              <a:rPr kumimoji="1" lang="ja-JP" altLang="en-US" baseline="30000" dirty="0">
                <a:latin typeface="小塚ゴシック Pro R" panose="020B0400000000000000" pitchFamily="34" charset="-128"/>
                <a:ea typeface="小塚ゴシック Pro R" panose="020B0400000000000000" pitchFamily="34" charset="-128"/>
              </a:rPr>
              <a:t>＊</a:t>
            </a:r>
            <a:r>
              <a:rPr kumimoji="1" lang="en-US" altLang="ja-JP" baseline="30000" dirty="0">
                <a:latin typeface="小塚ゴシック Pro R" panose="020B0400000000000000" pitchFamily="34" charset="-128"/>
                <a:ea typeface="小塚ゴシック Pro R" panose="020B0400000000000000" pitchFamily="34" charset="-128"/>
              </a:rPr>
              <a:t>1</a:t>
            </a:r>
            <a:r>
              <a:rPr lang="ja-JP" altLang="en-US" dirty="0">
                <a:latin typeface="小塚ゴシック Pro R" panose="020B0400000000000000" pitchFamily="34" charset="-128"/>
                <a:ea typeface="小塚ゴシック Pro R" panose="020B0400000000000000" pitchFamily="34" charset="-128"/>
              </a:rPr>
              <a:t>快適な毎日へ本格的に取り組みたい方にもおすすめ製品です </a:t>
            </a:r>
            <a:r>
              <a:rPr kumimoji="1" lang="ja-JP" altLang="en-US" dirty="0">
                <a:latin typeface="小塚ゴシック Pro R" panose="020B0400000000000000" pitchFamily="34" charset="-128"/>
                <a:ea typeface="小塚ゴシック Pro R" panose="020B0400000000000000" pitchFamily="34" charset="-128"/>
              </a:rPr>
              <a:t>。</a:t>
            </a:r>
            <a:endParaRPr kumimoji="1" lang="en-US" altLang="ja-JP" dirty="0">
              <a:latin typeface="小塚ゴシック Pro R" panose="020B0400000000000000" pitchFamily="34" charset="-128"/>
              <a:ea typeface="小塚ゴシック Pro R" panose="020B0400000000000000" pitchFamily="34" charset="-128"/>
            </a:endParaRPr>
          </a:p>
          <a:p>
            <a:pPr>
              <a:lnSpc>
                <a:spcPct val="200000"/>
              </a:lnSpc>
            </a:pPr>
            <a:r>
              <a:rPr kumimoji="1" lang="ja-JP" altLang="en-US" dirty="0">
                <a:latin typeface="小塚ゴシック Pro R" panose="020B0400000000000000" pitchFamily="34" charset="-128"/>
                <a:ea typeface="小塚ゴシック Pro R" panose="020B0400000000000000" pitchFamily="34" charset="-128"/>
              </a:rPr>
              <a:t>メタは、ニュースキンの独自の研究によりトータル生活習慣対策</a:t>
            </a:r>
            <a:r>
              <a:rPr kumimoji="1" lang="ja-JP" altLang="en-US" baseline="30000" dirty="0">
                <a:latin typeface="小塚ゴシック Pro R" panose="020B0400000000000000" pitchFamily="34" charset="-128"/>
                <a:ea typeface="小塚ゴシック Pro R" panose="020B0400000000000000" pitchFamily="34" charset="-128"/>
              </a:rPr>
              <a:t>＊</a:t>
            </a:r>
            <a:r>
              <a:rPr kumimoji="1" lang="en-US" altLang="ja-JP" baseline="30000" dirty="0">
                <a:latin typeface="小塚ゴシック Pro R" panose="020B0400000000000000" pitchFamily="34" charset="-128"/>
                <a:ea typeface="小塚ゴシック Pro R" panose="020B0400000000000000" pitchFamily="34" charset="-128"/>
              </a:rPr>
              <a:t>2</a:t>
            </a:r>
            <a:r>
              <a:rPr kumimoji="1" lang="ja-JP" altLang="en-US" dirty="0">
                <a:latin typeface="小塚ゴシック Pro R" panose="020B0400000000000000" pitchFamily="34" charset="-128"/>
                <a:ea typeface="小塚ゴシック Pro R" panose="020B0400000000000000" pitchFamily="34" charset="-128"/>
              </a:rPr>
              <a:t>に必要と考えられるアントシアニン</a:t>
            </a:r>
            <a:r>
              <a:rPr kumimoji="1" lang="en-US" altLang="ja-JP" dirty="0">
                <a:latin typeface="小塚ゴシック Pro R" panose="020B0400000000000000" pitchFamily="34" charset="-128"/>
                <a:ea typeface="小塚ゴシック Pro R" panose="020B0400000000000000" pitchFamily="34" charset="-128"/>
              </a:rPr>
              <a:t>215</a:t>
            </a:r>
            <a:r>
              <a:rPr kumimoji="1" lang="ja-JP" altLang="en-US" dirty="0">
                <a:latin typeface="小塚ゴシック Pro R" panose="020B0400000000000000" pitchFamily="34" charset="-128"/>
                <a:ea typeface="小塚ゴシック Pro R" panose="020B0400000000000000" pitchFamily="34" charset="-128"/>
              </a:rPr>
              <a:t>ｍｇを配合しています。健康指標</a:t>
            </a:r>
            <a:r>
              <a:rPr kumimoji="1" lang="ja-JP" altLang="en-US" baseline="30000" dirty="0">
                <a:latin typeface="小塚ゴシック Pro R" panose="020B0400000000000000" pitchFamily="34" charset="-128"/>
                <a:ea typeface="小塚ゴシック Pro R" panose="020B0400000000000000" pitchFamily="34" charset="-128"/>
              </a:rPr>
              <a:t>＊</a:t>
            </a:r>
            <a:r>
              <a:rPr kumimoji="1" lang="en-US" altLang="ja-JP" baseline="30000" dirty="0">
                <a:latin typeface="小塚ゴシック Pro R" panose="020B0400000000000000" pitchFamily="34" charset="-128"/>
                <a:ea typeface="小塚ゴシック Pro R" panose="020B0400000000000000" pitchFamily="34" charset="-128"/>
              </a:rPr>
              <a:t>3</a:t>
            </a:r>
            <a:r>
              <a:rPr kumimoji="1" lang="ja-JP" altLang="en-US" dirty="0">
                <a:latin typeface="小塚ゴシック Pro R" panose="020B0400000000000000" pitchFamily="34" charset="-128"/>
                <a:ea typeface="小塚ゴシック Pro R" panose="020B0400000000000000" pitchFamily="34" charset="-128"/>
              </a:rPr>
              <a:t>が気になり始めた方、生活習慣蓄積をすっきり</a:t>
            </a:r>
            <a:r>
              <a:rPr kumimoji="1" lang="ja-JP" altLang="en-US" baseline="30000" dirty="0">
                <a:latin typeface="小塚ゴシック Pro R" panose="020B0400000000000000" pitchFamily="34" charset="-128"/>
                <a:ea typeface="小塚ゴシック Pro R" panose="020B0400000000000000" pitchFamily="34" charset="-128"/>
              </a:rPr>
              <a:t>＊</a:t>
            </a:r>
            <a:r>
              <a:rPr kumimoji="1" lang="en-US" altLang="ja-JP" baseline="30000" dirty="0">
                <a:latin typeface="小塚ゴシック Pro R" panose="020B0400000000000000" pitchFamily="34" charset="-128"/>
                <a:ea typeface="小塚ゴシック Pro R" panose="020B0400000000000000" pitchFamily="34" charset="-128"/>
              </a:rPr>
              <a:t>1</a:t>
            </a:r>
            <a:r>
              <a:rPr kumimoji="1" lang="ja-JP" altLang="en-US" dirty="0">
                <a:latin typeface="小塚ゴシック Pro R" panose="020B0400000000000000" pitchFamily="34" charset="-128"/>
                <a:ea typeface="小塚ゴシック Pro R" panose="020B0400000000000000" pitchFamily="34" charset="-128"/>
              </a:rPr>
              <a:t>したい方に</a:t>
            </a:r>
            <a:r>
              <a:rPr lang="ja-JP" altLang="en-US" dirty="0">
                <a:latin typeface="小塚ゴシック Pro R" panose="020B0400000000000000" pitchFamily="34" charset="-128"/>
                <a:ea typeface="小塚ゴシック Pro R" panose="020B0400000000000000" pitchFamily="34" charset="-128"/>
              </a:rPr>
              <a:t>おすすめ製品です </a:t>
            </a:r>
            <a:r>
              <a:rPr kumimoji="1" lang="ja-JP" altLang="en-US" dirty="0">
                <a:latin typeface="小塚ゴシック Pro R" panose="020B0400000000000000" pitchFamily="34" charset="-128"/>
                <a:ea typeface="小塚ゴシック Pro R" panose="020B0400000000000000" pitchFamily="34" charset="-128"/>
              </a:rPr>
              <a:t>。</a:t>
            </a:r>
            <a:endParaRPr kumimoji="1" lang="en-US" altLang="ja-JP" dirty="0">
              <a:latin typeface="小塚ゴシック Pro R" panose="020B0400000000000000" pitchFamily="34" charset="-128"/>
              <a:ea typeface="小塚ゴシック Pro R" panose="020B0400000000000000" pitchFamily="34" charset="-128"/>
            </a:endParaRPr>
          </a:p>
          <a:p>
            <a:pPr>
              <a:lnSpc>
                <a:spcPct val="200000"/>
              </a:lnSpc>
            </a:pPr>
            <a:r>
              <a:rPr lang="ja-JP" altLang="en-US" sz="1800" dirty="0">
                <a:latin typeface="小塚ゴシック Pro R" panose="020B0400000000000000" pitchFamily="34" charset="-128"/>
                <a:ea typeface="小塚ゴシック Pro R" panose="020B0400000000000000" pitchFamily="34" charset="-128"/>
              </a:rPr>
              <a:t>メタだけでは日々の健康に重要な役割を果たす食物繊維や善玉菌まで補うことはできません。</a:t>
            </a:r>
            <a:endParaRPr lang="en-US" altLang="ja-JP" sz="1800" dirty="0">
              <a:latin typeface="小塚ゴシック Pro R" panose="020B0400000000000000" pitchFamily="34" charset="-128"/>
              <a:ea typeface="小塚ゴシック Pro R" panose="020B0400000000000000" pitchFamily="34" charset="-128"/>
            </a:endParaRPr>
          </a:p>
          <a:p>
            <a:pPr>
              <a:lnSpc>
                <a:spcPct val="200000"/>
              </a:lnSpc>
            </a:pPr>
            <a:r>
              <a:rPr lang="ja-JP" altLang="en-US" sz="1800" dirty="0">
                <a:latin typeface="小塚ゴシック Pro R" panose="020B0400000000000000" pitchFamily="34" charset="-128"/>
                <a:ea typeface="小塚ゴシック Pro R" panose="020B0400000000000000" pitchFamily="34" charset="-128"/>
              </a:rPr>
              <a:t>グリーン プロとの組み合わせで摂ることをおすすめします。</a:t>
            </a:r>
            <a:endParaRPr kumimoji="1" lang="en-US" altLang="ja-JP" dirty="0">
              <a:latin typeface="小塚ゴシック Pro R" panose="020B0400000000000000" pitchFamily="34" charset="-128"/>
              <a:ea typeface="小塚ゴシック Pro R" panose="020B0400000000000000" pitchFamily="34" charset="-128"/>
            </a:endParaRPr>
          </a:p>
        </p:txBody>
      </p:sp>
      <p:sp>
        <p:nvSpPr>
          <p:cNvPr id="6" name="四角形: 角を丸くする 5">
            <a:extLst>
              <a:ext uri="{FF2B5EF4-FFF2-40B4-BE49-F238E27FC236}">
                <a16:creationId xmlns:a16="http://schemas.microsoft.com/office/drawing/2014/main" id="{9A7611DB-28AE-43A8-BFFA-7FFFE4127495}"/>
              </a:ext>
            </a:extLst>
          </p:cNvPr>
          <p:cNvSpPr>
            <a:spLocks noChangeAspect="1"/>
          </p:cNvSpPr>
          <p:nvPr/>
        </p:nvSpPr>
        <p:spPr>
          <a:xfrm>
            <a:off x="292277" y="1103912"/>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7" name="テキスト ボックス 6">
            <a:extLst>
              <a:ext uri="{FF2B5EF4-FFF2-40B4-BE49-F238E27FC236}">
                <a16:creationId xmlns:a16="http://schemas.microsoft.com/office/drawing/2014/main" id="{3713C71A-B745-4590-ABC6-5ADFAB71E3BB}"/>
              </a:ext>
            </a:extLst>
          </p:cNvPr>
          <p:cNvSpPr txBox="1"/>
          <p:nvPr/>
        </p:nvSpPr>
        <p:spPr>
          <a:xfrm>
            <a:off x="104172" y="6223111"/>
            <a:ext cx="6180881" cy="600164"/>
          </a:xfrm>
          <a:prstGeom prst="rect">
            <a:avLst/>
          </a:prstGeom>
          <a:noFill/>
        </p:spPr>
        <p:txBody>
          <a:bodyPr wrap="square">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1 </a:t>
            </a:r>
            <a:r>
              <a:rPr kumimoji="1" lang="ja-JP" altLang="en-US" sz="1100">
                <a:latin typeface="小塚ゴシック Pro R" panose="020B0400000000000000" pitchFamily="34" charset="-128"/>
                <a:ea typeface="小塚ゴシック Pro R" panose="020B0400000000000000" pitchFamily="34" charset="-128"/>
              </a:rPr>
              <a:t>気分のこと。</a:t>
            </a:r>
            <a:endParaRPr kumimoji="1" lang="en-US" altLang="ja-JP" sz="1100">
              <a:latin typeface="小塚ゴシック Pro R" panose="020B0400000000000000" pitchFamily="34" charset="-128"/>
              <a:ea typeface="小塚ゴシック Pro R" panose="020B0400000000000000" pitchFamily="34" charset="-128"/>
            </a:endParaRPr>
          </a:p>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2 </a:t>
            </a:r>
            <a:r>
              <a:rPr kumimoji="1" lang="ja-JP" altLang="en-US" sz="1100">
                <a:latin typeface="小塚ゴシック Pro R" panose="020B0400000000000000" pitchFamily="34" charset="-128"/>
                <a:ea typeface="小塚ゴシック Pro R" panose="020B0400000000000000" pitchFamily="34" charset="-128"/>
              </a:rPr>
              <a:t>デジタルライフに限らず、さまざまな生活習慣が気になる方の健康を保つためのサポート。＊</a:t>
            </a:r>
            <a:r>
              <a:rPr kumimoji="1" lang="en-US" altLang="ja-JP" sz="1100">
                <a:latin typeface="小塚ゴシック Pro R" panose="020B0400000000000000" pitchFamily="34" charset="-128"/>
                <a:ea typeface="小塚ゴシック Pro R" panose="020B0400000000000000" pitchFamily="34" charset="-128"/>
              </a:rPr>
              <a:t>3</a:t>
            </a:r>
            <a:r>
              <a:rPr lang="en-US" altLang="ja-JP" sz="1100">
                <a:latin typeface="小塚ゴシック Pro R" panose="020B0400000000000000" pitchFamily="34" charset="-128"/>
                <a:ea typeface="小塚ゴシック Pro R" panose="020B0400000000000000" pitchFamily="34" charset="-128"/>
              </a:rPr>
              <a:t> </a:t>
            </a:r>
            <a:r>
              <a:rPr lang="ja-JP" altLang="en-US" sz="1100">
                <a:latin typeface="小塚ゴシック Pro R" panose="020B0400000000000000" pitchFamily="34" charset="-128"/>
                <a:ea typeface="小塚ゴシック Pro R" panose="020B0400000000000000" pitchFamily="34" charset="-128"/>
              </a:rPr>
              <a:t>健康を保つためのさまざまな目安のこと。　</a:t>
            </a:r>
            <a:endParaRPr kumimoji="1" lang="ja-JP" altLang="en-US" sz="1100">
              <a:latin typeface="小塚ゴシック Pro R" panose="020B0400000000000000" pitchFamily="34" charset="-128"/>
              <a:ea typeface="小塚ゴシック Pro R" panose="020B0400000000000000" pitchFamily="34" charset="-128"/>
            </a:endParaRPr>
          </a:p>
        </p:txBody>
      </p:sp>
      <p:sp>
        <p:nvSpPr>
          <p:cNvPr id="8" name="正方形/長方形 7">
            <a:extLst>
              <a:ext uri="{FF2B5EF4-FFF2-40B4-BE49-F238E27FC236}">
                <a16:creationId xmlns:a16="http://schemas.microsoft.com/office/drawing/2014/main" id="{8680B19A-C1D8-4CD8-A31E-39D59E735DCA}"/>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メタとの違いは何でしょうか？</a:t>
            </a:r>
          </a:p>
        </p:txBody>
      </p:sp>
    </p:spTree>
    <p:extLst>
      <p:ext uri="{BB962C8B-B14F-4D97-AF65-F5344CB8AC3E}">
        <p14:creationId xmlns:p14="http://schemas.microsoft.com/office/powerpoint/2010/main" val="86491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0959B044-9397-41A2-BAD3-CE59BC6FB1F5}"/>
              </a:ext>
            </a:extLst>
          </p:cNvPr>
          <p:cNvSpPr>
            <a:spLocks noChangeAspect="1"/>
          </p:cNvSpPr>
          <p:nvPr/>
        </p:nvSpPr>
        <p:spPr>
          <a:xfrm>
            <a:off x="178124" y="1779881"/>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pic>
        <p:nvPicPr>
          <p:cNvPr id="11" name="Picture 2" descr="3STEP">
            <a:extLst>
              <a:ext uri="{FF2B5EF4-FFF2-40B4-BE49-F238E27FC236}">
                <a16:creationId xmlns:a16="http://schemas.microsoft.com/office/drawing/2014/main" id="{7306655D-46B2-4E0C-8092-B4B49D28F0E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57891" y="2390384"/>
            <a:ext cx="4998591" cy="30142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A9A0596-6E3C-456C-9530-92F551E5B2B8}"/>
              </a:ext>
            </a:extLst>
          </p:cNvPr>
          <p:cNvSpPr txBox="1"/>
          <p:nvPr/>
        </p:nvSpPr>
        <p:spPr>
          <a:xfrm>
            <a:off x="1099494" y="1490627"/>
            <a:ext cx="5977711" cy="4323556"/>
          </a:xfrm>
          <a:prstGeom prst="rect">
            <a:avLst/>
          </a:prstGeom>
          <a:noFill/>
        </p:spPr>
        <p:txBody>
          <a:bodyPr wrap="square" rtlCol="0">
            <a:spAutoFit/>
          </a:bodyPr>
          <a:lstStyle/>
          <a:p>
            <a:pPr>
              <a:lnSpc>
                <a:spcPct val="200000"/>
              </a:lnSpc>
            </a:pPr>
            <a:r>
              <a:rPr lang="ja-JP" altLang="en-US" sz="2000">
                <a:latin typeface="小塚ゴシック Pro R" panose="020B0400000000000000" pitchFamily="34" charset="-128"/>
                <a:ea typeface="小塚ゴシック Pro R" panose="020B0400000000000000" pitchFamily="34" charset="-128"/>
              </a:rPr>
              <a:t>グリーン プロと、ライフパックやジースリーは機能が異なります。</a:t>
            </a:r>
            <a:endParaRPr lang="en-US" altLang="ja-JP" sz="2000">
              <a:latin typeface="小塚ゴシック Pro R" panose="020B0400000000000000" pitchFamily="34" charset="-128"/>
              <a:ea typeface="小塚ゴシック Pro R" panose="020B0400000000000000" pitchFamily="34" charset="-128"/>
            </a:endParaRPr>
          </a:p>
          <a:p>
            <a:pPr>
              <a:lnSpc>
                <a:spcPct val="200000"/>
              </a:lnSpc>
            </a:pPr>
            <a:r>
              <a:rPr lang="ja-JP" altLang="en-US" sz="2000">
                <a:latin typeface="小塚ゴシック Pro R" panose="020B0400000000000000" pitchFamily="34" charset="-128"/>
                <a:ea typeface="小塚ゴシック Pro R" panose="020B0400000000000000" pitchFamily="34" charset="-128"/>
              </a:rPr>
              <a:t>グリーン プロで日々の健康に重要な役割を果たす食物繊維や善玉菌を補うことはできますが、基本の栄養バランスがとれた食生活は大切ですので、ライフパックやジースリーでビタミンやミネラルなどを摂ることもおすすめします。</a:t>
            </a:r>
          </a:p>
        </p:txBody>
      </p:sp>
      <p:sp>
        <p:nvSpPr>
          <p:cNvPr id="9" name="正方形/長方形 8">
            <a:extLst>
              <a:ext uri="{FF2B5EF4-FFF2-40B4-BE49-F238E27FC236}">
                <a16:creationId xmlns:a16="http://schemas.microsoft.com/office/drawing/2014/main" id="{05BB206C-6E35-4C8D-84DB-04C6F6CAB132}"/>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ライフパックやジースリー</a:t>
            </a:r>
            <a:r>
              <a:rPr lang="ja-JP" altLang="en-US" sz="3000" b="1">
                <a:solidFill>
                  <a:schemeClr val="bg1"/>
                </a:solidFill>
                <a:latin typeface="小塚ゴシック Pro R" panose="020B0400000000000000" pitchFamily="34" charset="-128"/>
                <a:ea typeface="小塚ゴシック Pro R" panose="020B0400000000000000" pitchFamily="34" charset="-128"/>
              </a:rPr>
              <a:t>は必要ないですか？</a:t>
            </a:r>
            <a:endParaRPr kumimoji="1" lang="ja-JP" altLang="en-US"/>
          </a:p>
        </p:txBody>
      </p:sp>
    </p:spTree>
    <p:extLst>
      <p:ext uri="{BB962C8B-B14F-4D97-AF65-F5344CB8AC3E}">
        <p14:creationId xmlns:p14="http://schemas.microsoft.com/office/powerpoint/2010/main" val="1947964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1692440" y="1900372"/>
            <a:ext cx="5503968" cy="2550057"/>
          </a:xfrm>
          <a:prstGeom prst="rect">
            <a:avLst/>
          </a:prstGeom>
          <a:noFill/>
        </p:spPr>
        <p:txBody>
          <a:bodyPr wrap="square" rtlCol="0">
            <a:spAutoFit/>
          </a:bodyPr>
          <a:lstStyle/>
          <a:p>
            <a:pPr>
              <a:lnSpc>
                <a:spcPct val="150000"/>
              </a:lnSpc>
            </a:pPr>
            <a:r>
              <a:rPr lang="ja-JP" altLang="en-US" dirty="0">
                <a:latin typeface="小塚ゴシック Pro R" panose="020B0400000000000000" pitchFamily="34" charset="-128"/>
                <a:ea typeface="小塚ゴシック Pro R" panose="020B0400000000000000" pitchFamily="34" charset="-128"/>
              </a:rPr>
              <a:t>はい。そのままお水やミルクで割るのはもちろん、寒い時はお湯に混ぜても問題ございません。お料理などにも使っていただけます。</a:t>
            </a:r>
            <a:endParaRPr lang="en-US" altLang="ja-JP" dirty="0">
              <a:latin typeface="小塚ゴシック Pro R" panose="020B0400000000000000" pitchFamily="34" charset="-128"/>
              <a:ea typeface="小塚ゴシック Pro R" panose="020B0400000000000000" pitchFamily="34" charset="-128"/>
            </a:endParaRPr>
          </a:p>
          <a:p>
            <a:pPr>
              <a:lnSpc>
                <a:spcPct val="150000"/>
              </a:lnSpc>
            </a:pPr>
            <a:r>
              <a:rPr kumimoji="1" lang="ja-JP" altLang="en-US" dirty="0">
                <a:latin typeface="小塚ゴシック Pro R" panose="020B0400000000000000" pitchFamily="34" charset="-128"/>
                <a:ea typeface="小塚ゴシック Pro R" panose="020B0400000000000000" pitchFamily="34" charset="-128"/>
              </a:rPr>
              <a:t>また、</a:t>
            </a:r>
            <a:r>
              <a:rPr kumimoji="1" lang="en-US" altLang="ja-JP" dirty="0">
                <a:latin typeface="小塚ゴシック Pro R" panose="020B0400000000000000" pitchFamily="34" charset="-128"/>
                <a:ea typeface="小塚ゴシック Pro R" panose="020B0400000000000000" pitchFamily="34" charset="-128"/>
              </a:rPr>
              <a:t>TRME </a:t>
            </a:r>
            <a:r>
              <a:rPr kumimoji="1" lang="ja-JP" altLang="en-US" dirty="0">
                <a:latin typeface="小塚ゴシック Pro R" panose="020B0400000000000000" pitchFamily="34" charset="-128"/>
                <a:ea typeface="小塚ゴシック Pro R" panose="020B0400000000000000" pitchFamily="34" charset="-128"/>
              </a:rPr>
              <a:t>スムージーに混ぜても成分的に問題はありません。タンパク質と食物繊維を一緒に摂ることができます。</a:t>
            </a:r>
            <a:endParaRPr lang="en-US" altLang="ja-JP" dirty="0">
              <a:latin typeface="小塚ゴシック Pro R" panose="020B0400000000000000" pitchFamily="34" charset="-128"/>
              <a:ea typeface="小塚ゴシック Pro R" panose="020B0400000000000000" pitchFamily="34" charset="-128"/>
            </a:endParaRPr>
          </a:p>
        </p:txBody>
      </p:sp>
      <p:sp>
        <p:nvSpPr>
          <p:cNvPr id="6" name="四角形: 角を丸くする 5">
            <a:extLst>
              <a:ext uri="{FF2B5EF4-FFF2-40B4-BE49-F238E27FC236}">
                <a16:creationId xmlns:a16="http://schemas.microsoft.com/office/drawing/2014/main" id="{A86DA7E8-7112-453E-9C19-A7C5EC012A24}"/>
              </a:ext>
            </a:extLst>
          </p:cNvPr>
          <p:cNvSpPr>
            <a:spLocks noChangeAspect="1"/>
          </p:cNvSpPr>
          <p:nvPr/>
        </p:nvSpPr>
        <p:spPr>
          <a:xfrm>
            <a:off x="687300" y="1588869"/>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13" name="正方形/長方形 12">
            <a:extLst>
              <a:ext uri="{FF2B5EF4-FFF2-40B4-BE49-F238E27FC236}">
                <a16:creationId xmlns:a16="http://schemas.microsoft.com/office/drawing/2014/main" id="{E3EF2D99-2D6D-4638-87B8-02EA30F54FD5}"/>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グリーン プロは水以外で溶かしてもよいですか？</a:t>
            </a:r>
          </a:p>
        </p:txBody>
      </p:sp>
      <p:pic>
        <p:nvPicPr>
          <p:cNvPr id="25" name="図 24" descr="白いバックグラウンドの前にあるボトル&#10;&#10;自動的に生成された説明">
            <a:extLst>
              <a:ext uri="{FF2B5EF4-FFF2-40B4-BE49-F238E27FC236}">
                <a16:creationId xmlns:a16="http://schemas.microsoft.com/office/drawing/2014/main" id="{39603587-B7EF-4D91-AD90-1088C768060E}"/>
              </a:ext>
            </a:extLst>
          </p:cNvPr>
          <p:cNvPicPr>
            <a:picLocks noChangeAspect="1"/>
          </p:cNvPicPr>
          <p:nvPr/>
        </p:nvPicPr>
        <p:blipFill rotWithShape="1">
          <a:blip r:embed="rId3">
            <a:extLst>
              <a:ext uri="{28A0092B-C50C-407E-A947-70E740481C1C}">
                <a14:useLocalDpi xmlns:a14="http://schemas.microsoft.com/office/drawing/2010/main" val="0"/>
              </a:ext>
            </a:extLst>
          </a:blip>
          <a:srcRect t="6272" b="7354"/>
          <a:stretch/>
        </p:blipFill>
        <p:spPr>
          <a:xfrm>
            <a:off x="9623473" y="1993676"/>
            <a:ext cx="1881227" cy="2870647"/>
          </a:xfrm>
          <a:prstGeom prst="rect">
            <a:avLst/>
          </a:prstGeom>
        </p:spPr>
      </p:pic>
      <p:pic>
        <p:nvPicPr>
          <p:cNvPr id="27" name="図 26" descr="テーブルの上にあるコーヒー&#10;&#10;低い精度で自動的に生成された説明">
            <a:extLst>
              <a:ext uri="{FF2B5EF4-FFF2-40B4-BE49-F238E27FC236}">
                <a16:creationId xmlns:a16="http://schemas.microsoft.com/office/drawing/2014/main" id="{C55F2FFC-4092-456E-83E6-62C2B0BF41C6}"/>
              </a:ext>
            </a:extLst>
          </p:cNvPr>
          <p:cNvPicPr>
            <a:picLocks noChangeAspect="1"/>
          </p:cNvPicPr>
          <p:nvPr/>
        </p:nvPicPr>
        <p:blipFill rotWithShape="1">
          <a:blip r:embed="rId4">
            <a:extLst>
              <a:ext uri="{28A0092B-C50C-407E-A947-70E740481C1C}">
                <a14:useLocalDpi xmlns:a14="http://schemas.microsoft.com/office/drawing/2010/main" val="0"/>
              </a:ext>
            </a:extLst>
          </a:blip>
          <a:srcRect t="6841"/>
          <a:stretch/>
        </p:blipFill>
        <p:spPr>
          <a:xfrm>
            <a:off x="7889119" y="2109675"/>
            <a:ext cx="1881227" cy="2638647"/>
          </a:xfrm>
          <a:prstGeom prst="rect">
            <a:avLst/>
          </a:prstGeom>
        </p:spPr>
      </p:pic>
    </p:spTree>
    <p:extLst>
      <p:ext uri="{BB962C8B-B14F-4D97-AF65-F5344CB8AC3E}">
        <p14:creationId xmlns:p14="http://schemas.microsoft.com/office/powerpoint/2010/main" val="48579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1335509" y="2786306"/>
            <a:ext cx="6078830" cy="1245790"/>
          </a:xfrm>
          <a:prstGeom prst="rect">
            <a:avLst/>
          </a:prstGeom>
          <a:noFill/>
        </p:spPr>
        <p:txBody>
          <a:bodyPr wrap="square" rtlCol="0">
            <a:spAutoFit/>
          </a:bodyPr>
          <a:lstStyle/>
          <a:p>
            <a:pPr>
              <a:lnSpc>
                <a:spcPct val="200000"/>
              </a:lnSpc>
            </a:pPr>
            <a:r>
              <a:rPr lang="ja-JP" altLang="en-US" sz="2000">
                <a:latin typeface="小塚ゴシック Pro R" panose="020B0400000000000000" pitchFamily="34" charset="-128"/>
                <a:ea typeface="小塚ゴシック Pro R" panose="020B0400000000000000" pitchFamily="34" charset="-128"/>
              </a:rPr>
              <a:t>グリーン プロは成人を対象に開発した製品です。お子様にはおすすめしておりません。</a:t>
            </a:r>
            <a:endParaRPr lang="en-US" altLang="ja-JP" sz="2000">
              <a:latin typeface="小塚ゴシック Pro R" panose="020B0400000000000000" pitchFamily="34" charset="-128"/>
              <a:ea typeface="小塚ゴシック Pro R" panose="020B0400000000000000" pitchFamily="34" charset="-128"/>
            </a:endParaRPr>
          </a:p>
        </p:txBody>
      </p:sp>
      <p:sp>
        <p:nvSpPr>
          <p:cNvPr id="8" name="四角形: 角を丸くする 7">
            <a:extLst>
              <a:ext uri="{FF2B5EF4-FFF2-40B4-BE49-F238E27FC236}">
                <a16:creationId xmlns:a16="http://schemas.microsoft.com/office/drawing/2014/main" id="{95E88770-1E29-46C2-8C46-4859643630E1}"/>
              </a:ext>
            </a:extLst>
          </p:cNvPr>
          <p:cNvSpPr>
            <a:spLocks noChangeAspect="1"/>
          </p:cNvSpPr>
          <p:nvPr/>
        </p:nvSpPr>
        <p:spPr>
          <a:xfrm>
            <a:off x="365816" y="2624236"/>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pic>
        <p:nvPicPr>
          <p:cNvPr id="3" name="図 2" descr="テーブルの上の花瓶に入った植物&#10;&#10;自動的に生成された説明">
            <a:extLst>
              <a:ext uri="{FF2B5EF4-FFF2-40B4-BE49-F238E27FC236}">
                <a16:creationId xmlns:a16="http://schemas.microsoft.com/office/drawing/2014/main" id="{B9129059-26E3-4746-BC12-9C1E55D06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468" y="1909542"/>
            <a:ext cx="4348191" cy="3261143"/>
          </a:xfrm>
          <a:prstGeom prst="rect">
            <a:avLst/>
          </a:prstGeom>
        </p:spPr>
      </p:pic>
      <p:sp>
        <p:nvSpPr>
          <p:cNvPr id="9" name="正方形/長方形 8">
            <a:extLst>
              <a:ext uri="{FF2B5EF4-FFF2-40B4-BE49-F238E27FC236}">
                <a16:creationId xmlns:a16="http://schemas.microsoft.com/office/drawing/2014/main" id="{33839C7D-AFE8-4474-8DE6-4AA0A8A83488}"/>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グリーン プロは子どもでも飲めますか？</a:t>
            </a:r>
          </a:p>
        </p:txBody>
      </p:sp>
    </p:spTree>
    <p:extLst>
      <p:ext uri="{BB962C8B-B14F-4D97-AF65-F5344CB8AC3E}">
        <p14:creationId xmlns:p14="http://schemas.microsoft.com/office/powerpoint/2010/main" val="176795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BF70FA-A7D5-445B-9C52-34C25620DAB0}"/>
              </a:ext>
            </a:extLst>
          </p:cNvPr>
          <p:cNvSpPr txBox="1"/>
          <p:nvPr/>
        </p:nvSpPr>
        <p:spPr>
          <a:xfrm>
            <a:off x="1193548" y="715899"/>
            <a:ext cx="6155207" cy="76056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kumimoji="1" lang="ja-JP" altLang="en-US" sz="3600">
                <a:latin typeface="小塚ゴシック Pro R" panose="020B0400000000000000" pitchFamily="34" charset="-128"/>
                <a:ea typeface="小塚ゴシック Pro R" panose="020B0400000000000000" pitchFamily="34" charset="-128"/>
                <a:cs typeface="+mj-cs"/>
              </a:rPr>
              <a:t>名前の由来</a:t>
            </a:r>
          </a:p>
        </p:txBody>
      </p:sp>
      <p:cxnSp>
        <p:nvCxnSpPr>
          <p:cNvPr id="3" name="直線コネクタ 2">
            <a:extLst>
              <a:ext uri="{FF2B5EF4-FFF2-40B4-BE49-F238E27FC236}">
                <a16:creationId xmlns:a16="http://schemas.microsoft.com/office/drawing/2014/main" id="{6C2BDBBB-31C8-4B74-8B41-0CF155523954}"/>
              </a:ext>
            </a:extLst>
          </p:cNvPr>
          <p:cNvCxnSpPr/>
          <p:nvPr/>
        </p:nvCxnSpPr>
        <p:spPr>
          <a:xfrm>
            <a:off x="3664661" y="3939457"/>
            <a:ext cx="21335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6D9F6CB9-75B0-4B65-8EB6-8AEA9ED11D33}"/>
              </a:ext>
            </a:extLst>
          </p:cNvPr>
          <p:cNvCxnSpPr/>
          <p:nvPr/>
        </p:nvCxnSpPr>
        <p:spPr>
          <a:xfrm>
            <a:off x="5964514" y="3939457"/>
            <a:ext cx="21335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D7E0F178-E589-4745-9446-07D5039A68B3}"/>
              </a:ext>
            </a:extLst>
          </p:cNvPr>
          <p:cNvCxnSpPr/>
          <p:nvPr/>
        </p:nvCxnSpPr>
        <p:spPr>
          <a:xfrm>
            <a:off x="4246413" y="4068766"/>
            <a:ext cx="0" cy="95634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CACFB4FB-5A90-49BB-A158-C758A88CC86C}"/>
              </a:ext>
            </a:extLst>
          </p:cNvPr>
          <p:cNvSpPr txBox="1"/>
          <p:nvPr/>
        </p:nvSpPr>
        <p:spPr>
          <a:xfrm>
            <a:off x="1415500" y="5374043"/>
            <a:ext cx="4697257" cy="461665"/>
          </a:xfrm>
          <a:prstGeom prst="rect">
            <a:avLst/>
          </a:prstGeom>
          <a:noFill/>
        </p:spPr>
        <p:txBody>
          <a:bodyPr wrap="square" rtlCol="0">
            <a:spAutoFit/>
          </a:bodyPr>
          <a:lstStyle/>
          <a:p>
            <a:pPr algn="ctr"/>
            <a:r>
              <a:rPr kumimoji="1" lang="en-US" altLang="ja-JP" sz="2400">
                <a:latin typeface="小塚ゴシック Pro R" panose="020B0400000000000000" pitchFamily="34" charset="-128"/>
                <a:ea typeface="小塚ゴシック Pro R" panose="020B0400000000000000" pitchFamily="34" charset="-128"/>
              </a:rPr>
              <a:t>【</a:t>
            </a:r>
            <a:r>
              <a:rPr kumimoji="1" lang="ja-JP" altLang="en-US" sz="2400">
                <a:latin typeface="小塚ゴシック Pro R" panose="020B0400000000000000" pitchFamily="34" charset="-128"/>
                <a:ea typeface="小塚ゴシック Pro R" panose="020B0400000000000000" pitchFamily="34" charset="-128"/>
              </a:rPr>
              <a:t>英語</a:t>
            </a:r>
            <a:r>
              <a:rPr kumimoji="1" lang="en-US" altLang="ja-JP" sz="2400">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名詞「緑色」</a:t>
            </a:r>
            <a:endParaRPr lang="en-US" altLang="ja-JP" sz="2400">
              <a:latin typeface="小塚ゴシック Pro R" panose="020B0400000000000000" pitchFamily="34" charset="-128"/>
              <a:ea typeface="小塚ゴシック Pro R" panose="020B0400000000000000" pitchFamily="34" charset="-128"/>
            </a:endParaRPr>
          </a:p>
        </p:txBody>
      </p:sp>
      <p:sp>
        <p:nvSpPr>
          <p:cNvPr id="12" name="テキスト ボックス 11">
            <a:extLst>
              <a:ext uri="{FF2B5EF4-FFF2-40B4-BE49-F238E27FC236}">
                <a16:creationId xmlns:a16="http://schemas.microsoft.com/office/drawing/2014/main" id="{C9331606-E4D7-4844-92DC-1C5667014603}"/>
              </a:ext>
            </a:extLst>
          </p:cNvPr>
          <p:cNvSpPr txBox="1"/>
          <p:nvPr/>
        </p:nvSpPr>
        <p:spPr>
          <a:xfrm>
            <a:off x="6120406" y="5374043"/>
            <a:ext cx="5365936" cy="461665"/>
          </a:xfrm>
          <a:prstGeom prst="rect">
            <a:avLst/>
          </a:prstGeom>
          <a:noFill/>
        </p:spPr>
        <p:txBody>
          <a:bodyPr wrap="square" rtlCol="0">
            <a:spAutoFit/>
          </a:bodyPr>
          <a:lstStyle/>
          <a:p>
            <a:r>
              <a:rPr lang="en-US" altLang="ja-JP" sz="2400">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英語</a:t>
            </a:r>
            <a:r>
              <a:rPr lang="en-US" altLang="ja-JP" sz="2400">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接頭辞「前へ進む」</a:t>
            </a:r>
            <a:endParaRPr kumimoji="1" lang="ja-JP" altLang="en-US" sz="2400">
              <a:latin typeface="小塚ゴシック Pro R" panose="020B0400000000000000" pitchFamily="34" charset="-128"/>
              <a:ea typeface="小塚ゴシック Pro R" panose="020B0400000000000000" pitchFamily="34" charset="-128"/>
            </a:endParaRPr>
          </a:p>
        </p:txBody>
      </p:sp>
      <p:sp>
        <p:nvSpPr>
          <p:cNvPr id="20" name="テキスト ボックス 19">
            <a:extLst>
              <a:ext uri="{FF2B5EF4-FFF2-40B4-BE49-F238E27FC236}">
                <a16:creationId xmlns:a16="http://schemas.microsoft.com/office/drawing/2014/main" id="{D4CE28FD-4D92-4BBE-B27F-AB2178FB3106}"/>
              </a:ext>
            </a:extLst>
          </p:cNvPr>
          <p:cNvSpPr txBox="1"/>
          <p:nvPr/>
        </p:nvSpPr>
        <p:spPr>
          <a:xfrm>
            <a:off x="485625" y="2054159"/>
            <a:ext cx="12478207" cy="523220"/>
          </a:xfrm>
          <a:prstGeom prst="rect">
            <a:avLst/>
          </a:prstGeom>
          <a:noFill/>
        </p:spPr>
        <p:txBody>
          <a:bodyPr wrap="square" rtlCol="0">
            <a:spAutoFit/>
          </a:bodyPr>
          <a:lstStyle/>
          <a:p>
            <a:r>
              <a:rPr kumimoji="1" lang="ja-JP" altLang="en-US" sz="2800">
                <a:solidFill>
                  <a:srgbClr val="969C5B"/>
                </a:solidFill>
                <a:latin typeface="小塚ゴシック Pro R" panose="020B0400000000000000" pitchFamily="34" charset="-128"/>
                <a:ea typeface="小塚ゴシック Pro R" panose="020B0400000000000000" pitchFamily="34" charset="-128"/>
              </a:rPr>
              <a:t>グリーン素材を中心とした配合成分が、進化。スッキリ*快適な毎日を。</a:t>
            </a:r>
          </a:p>
        </p:txBody>
      </p:sp>
      <p:sp>
        <p:nvSpPr>
          <p:cNvPr id="21" name="テキスト ボックス 20">
            <a:extLst>
              <a:ext uri="{FF2B5EF4-FFF2-40B4-BE49-F238E27FC236}">
                <a16:creationId xmlns:a16="http://schemas.microsoft.com/office/drawing/2014/main" id="{8607D6AB-67DB-4BA0-80C8-84CB562FA93D}"/>
              </a:ext>
            </a:extLst>
          </p:cNvPr>
          <p:cNvSpPr txBox="1"/>
          <p:nvPr/>
        </p:nvSpPr>
        <p:spPr>
          <a:xfrm>
            <a:off x="171958" y="6400800"/>
            <a:ext cx="1243542" cy="261610"/>
          </a:xfrm>
          <a:prstGeom prst="rect">
            <a:avLst/>
          </a:prstGeom>
          <a:noFill/>
        </p:spPr>
        <p:txBody>
          <a:bodyPr wrap="square" rtlCol="0">
            <a:spAutoFit/>
          </a:bodyPr>
          <a:lstStyle/>
          <a:p>
            <a:r>
              <a:rPr kumimoji="1" lang="ja-JP" altLang="en-US" sz="1100">
                <a:latin typeface="小塚ゴシック Pro R" panose="020B0400000000000000" pitchFamily="34" charset="-128"/>
                <a:ea typeface="小塚ゴシック Pro R" panose="020B0400000000000000" pitchFamily="34" charset="-128"/>
              </a:rPr>
              <a:t>＊ 気分のこと。</a:t>
            </a:r>
          </a:p>
        </p:txBody>
      </p:sp>
      <p:cxnSp>
        <p:nvCxnSpPr>
          <p:cNvPr id="13" name="直線矢印コネクタ 12">
            <a:extLst>
              <a:ext uri="{FF2B5EF4-FFF2-40B4-BE49-F238E27FC236}">
                <a16:creationId xmlns:a16="http://schemas.microsoft.com/office/drawing/2014/main" id="{200C2104-3DDE-4644-8130-444F720FAECD}"/>
              </a:ext>
            </a:extLst>
          </p:cNvPr>
          <p:cNvCxnSpPr/>
          <p:nvPr/>
        </p:nvCxnSpPr>
        <p:spPr>
          <a:xfrm>
            <a:off x="7382045" y="4068766"/>
            <a:ext cx="0" cy="95634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5" name="図 4" descr="グラフィカル ユーザー インターフェイス&#10;&#10;低い精度で自動的に生成された説明">
            <a:extLst>
              <a:ext uri="{FF2B5EF4-FFF2-40B4-BE49-F238E27FC236}">
                <a16:creationId xmlns:a16="http://schemas.microsoft.com/office/drawing/2014/main" id="{62F4A29F-9759-448C-AFFF-CD00B840519E}"/>
              </a:ext>
            </a:extLst>
          </p:cNvPr>
          <p:cNvPicPr>
            <a:picLocks noChangeAspect="1"/>
          </p:cNvPicPr>
          <p:nvPr/>
        </p:nvPicPr>
        <p:blipFill rotWithShape="1">
          <a:blip r:embed="rId3">
            <a:extLst>
              <a:ext uri="{28A0092B-C50C-407E-A947-70E740481C1C}">
                <a14:useLocalDpi xmlns:a14="http://schemas.microsoft.com/office/drawing/2010/main" val="0"/>
              </a:ext>
            </a:extLst>
          </a:blip>
          <a:srcRect r="37947" b="78471"/>
          <a:stretch/>
        </p:blipFill>
        <p:spPr>
          <a:xfrm>
            <a:off x="3834941" y="2795689"/>
            <a:ext cx="3926638" cy="1068334"/>
          </a:xfrm>
          <a:prstGeom prst="rect">
            <a:avLst/>
          </a:prstGeom>
        </p:spPr>
      </p:pic>
    </p:spTree>
    <p:extLst>
      <p:ext uri="{BB962C8B-B14F-4D97-AF65-F5344CB8AC3E}">
        <p14:creationId xmlns:p14="http://schemas.microsoft.com/office/powerpoint/2010/main" val="1015940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B0F3A40-EA68-46C1-B4B2-4FCFB2C01A66}"/>
              </a:ext>
            </a:extLst>
          </p:cNvPr>
          <p:cNvSpPr/>
          <p:nvPr/>
        </p:nvSpPr>
        <p:spPr>
          <a:xfrm>
            <a:off x="2669723" y="3121676"/>
            <a:ext cx="7275947" cy="662332"/>
          </a:xfrm>
          <a:prstGeom prst="rect">
            <a:avLst/>
          </a:prstGeom>
          <a:noFill/>
        </p:spPr>
        <p:txBody>
          <a:bodyPr wrap="square" lIns="107287" tIns="53643" rIns="107287" bIns="53643" rtlCol="0">
            <a:spAutoFit/>
          </a:bodyPr>
          <a:lstStyle/>
          <a:p>
            <a:pPr algn="l" defTabSz="914377" hangingPunct="1">
              <a:defRPr/>
            </a:pPr>
            <a:r>
              <a:rPr kumimoji="1" lang="en-US" altLang="ja-JP" sz="1800" b="0" kern="1200">
                <a:solidFill>
                  <a:srgbClr val="595959"/>
                </a:solidFill>
                <a:latin typeface="Verlag Book" pitchFamily="50" charset="0"/>
                <a:ea typeface="小塚ゴシック Pro R" panose="020B0400000000000000"/>
                <a:cs typeface="ヒラギノ角ゴ Pro W6"/>
              </a:rPr>
              <a:t>※ </a:t>
            </a:r>
            <a:r>
              <a:rPr kumimoji="1" lang="en-US" sz="1800" b="0" kern="1200">
                <a:latin typeface="Verlag Book" pitchFamily="50" charset="0"/>
                <a:ea typeface="小塚ゴシック Pro R" panose="020B0400000000000000"/>
                <a:cs typeface="Times New Roman"/>
              </a:rPr>
              <a:t>©20</a:t>
            </a:r>
            <a:r>
              <a:rPr kumimoji="1" lang="en-US" altLang="ja-JP" sz="1800" b="0" kern="1200">
                <a:latin typeface="Verlag Book" pitchFamily="50" charset="0"/>
                <a:ea typeface="小塚ゴシック Pro R" panose="020B0400000000000000"/>
                <a:cs typeface="Times New Roman"/>
              </a:rPr>
              <a:t>22</a:t>
            </a:r>
            <a:r>
              <a:rPr kumimoji="1" lang="en-US" sz="1800" b="0" kern="1200">
                <a:latin typeface="Verlag Book" pitchFamily="50" charset="0"/>
                <a:ea typeface="小塚ゴシック Pro R" panose="020B0400000000000000"/>
                <a:cs typeface="Times New Roman"/>
              </a:rPr>
              <a:t> Nu Skin Japan Co., Ltd</a:t>
            </a:r>
            <a:r>
              <a:rPr kumimoji="1" lang="en-US" sz="1800" b="0" kern="1200">
                <a:latin typeface="Verlag Book"/>
                <a:ea typeface="小塚ゴシック Pro R" panose="020B0400000000000000"/>
                <a:cs typeface="Times New Roman"/>
              </a:rPr>
              <a:t>. </a:t>
            </a:r>
            <a:endParaRPr kumimoji="1" lang="ja-JP" altLang="en-US" sz="1800" b="0" kern="1200">
              <a:solidFill>
                <a:prstClr val="black"/>
              </a:solidFill>
              <a:latin typeface="ＭＳ Ｐゴシック"/>
              <a:ea typeface="小塚ゴシック Pro R" panose="020B0400000000000000"/>
              <a:cs typeface="ＭＳ Ｐゴシック"/>
            </a:endParaRPr>
          </a:p>
          <a:p>
            <a:pPr algn="l" defTabSz="914377" hangingPunct="1">
              <a:defRPr/>
            </a:pPr>
            <a:r>
              <a:rPr kumimoji="1" lang="ja-JP" altLang="en-US" sz="1800" b="0" kern="1200">
                <a:latin typeface="ＭＳ Ｐゴシック"/>
                <a:ea typeface="小塚ゴシック Pro R" panose="020B0400000000000000"/>
                <a:cs typeface="Times New Roman"/>
              </a:rPr>
              <a:t>掲載されている画像等の無断転載および改変は禁じられています。</a:t>
            </a:r>
            <a:endParaRPr kumimoji="1" lang="ja-JP" altLang="en-US" sz="1800" b="0" kern="1200">
              <a:solidFill>
                <a:prstClr val="black"/>
              </a:solidFill>
              <a:latin typeface="ＭＳ Ｐゴシック"/>
              <a:ea typeface="小塚ゴシック Pro R" panose="020B0400000000000000"/>
              <a:cs typeface="ＭＳ Ｐゴシック"/>
            </a:endParaRPr>
          </a:p>
        </p:txBody>
      </p:sp>
      <p:pic>
        <p:nvPicPr>
          <p:cNvPr id="9" name="Picture 2" descr="C:\Users\yaetorii\AppData\Local\Microsoft\Windows\Temporary Internet Files\Content.IE5\7TBWHVNJ\MC900411320[1].wmf">
            <a:extLst>
              <a:ext uri="{FF2B5EF4-FFF2-40B4-BE49-F238E27FC236}">
                <a16:creationId xmlns:a16="http://schemas.microsoft.com/office/drawing/2014/main" id="{74F0FB1D-E5DF-4581-9E67-19E6E28F7D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82" y="3112253"/>
            <a:ext cx="732621" cy="51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67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BF70FA-A7D5-445B-9C52-34C25620DAB0}"/>
              </a:ext>
            </a:extLst>
          </p:cNvPr>
          <p:cNvSpPr txBox="1"/>
          <p:nvPr/>
        </p:nvSpPr>
        <p:spPr>
          <a:xfrm>
            <a:off x="1193548" y="715899"/>
            <a:ext cx="6155207" cy="76056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ja-JP" altLang="en-US" sz="3600">
                <a:latin typeface="小塚ゴシック Pro R" panose="020B0400000000000000" pitchFamily="34" charset="-128"/>
                <a:ea typeface="小塚ゴシック Pro R" panose="020B0400000000000000" pitchFamily="34" charset="-128"/>
                <a:cs typeface="+mj-cs"/>
              </a:rPr>
              <a:t>製品特長</a:t>
            </a:r>
            <a:endParaRPr kumimoji="1" lang="ja-JP" altLang="en-US" sz="3600">
              <a:latin typeface="小塚ゴシック Pro R" panose="020B0400000000000000" pitchFamily="34" charset="-128"/>
              <a:ea typeface="小塚ゴシック Pro R" panose="020B0400000000000000" pitchFamily="34" charset="-128"/>
              <a:cs typeface="+mj-cs"/>
            </a:endParaRPr>
          </a:p>
        </p:txBody>
      </p:sp>
      <p:sp>
        <p:nvSpPr>
          <p:cNvPr id="13" name="テキスト ボックス 12">
            <a:extLst>
              <a:ext uri="{FF2B5EF4-FFF2-40B4-BE49-F238E27FC236}">
                <a16:creationId xmlns:a16="http://schemas.microsoft.com/office/drawing/2014/main" id="{49BBC568-C795-4165-B1B8-E3DE35510B17}"/>
              </a:ext>
            </a:extLst>
          </p:cNvPr>
          <p:cNvSpPr txBox="1"/>
          <p:nvPr/>
        </p:nvSpPr>
        <p:spPr>
          <a:xfrm>
            <a:off x="1193548" y="3159796"/>
            <a:ext cx="10287699" cy="3231654"/>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800">
                <a:latin typeface="小塚ゴシック Pro R" panose="020B0400000000000000" pitchFamily="34" charset="-128"/>
                <a:ea typeface="小塚ゴシック Pro R" panose="020B0400000000000000" pitchFamily="34" charset="-128"/>
              </a:rPr>
              <a:t>100</a:t>
            </a:r>
            <a:r>
              <a:rPr kumimoji="1" lang="ja-JP" altLang="en-US" sz="2800">
                <a:latin typeface="小塚ゴシック Pro R" panose="020B0400000000000000" pitchFamily="34" charset="-128"/>
                <a:ea typeface="小塚ゴシック Pro R" panose="020B0400000000000000" pitchFamily="34" charset="-128"/>
              </a:rPr>
              <a:t>％農薬不使用栽培</a:t>
            </a:r>
            <a:r>
              <a:rPr kumimoji="1" lang="ja-JP" altLang="en-US" sz="2400">
                <a:latin typeface="小塚ゴシック Pro R" panose="020B0400000000000000" pitchFamily="34" charset="-128"/>
                <a:ea typeface="小塚ゴシック Pro R" panose="020B0400000000000000" pitchFamily="34" charset="-128"/>
              </a:rPr>
              <a:t>の国産</a:t>
            </a:r>
            <a:r>
              <a:rPr kumimoji="1" lang="ja-JP" altLang="en-US" sz="2400">
                <a:solidFill>
                  <a:srgbClr val="3FA848"/>
                </a:solidFill>
                <a:latin typeface="小塚ゴシック Pro R" panose="020B0400000000000000" pitchFamily="34" charset="-128"/>
                <a:ea typeface="小塚ゴシック Pro R" panose="020B0400000000000000" pitchFamily="34" charset="-128"/>
              </a:rPr>
              <a:t>大麦若葉</a:t>
            </a:r>
            <a:r>
              <a:rPr kumimoji="1" lang="ja-JP" altLang="en-US" sz="2400">
                <a:latin typeface="小塚ゴシック Pro R" panose="020B0400000000000000" pitchFamily="34" charset="-128"/>
                <a:ea typeface="小塚ゴシック Pro R" panose="020B0400000000000000" pitchFamily="34" charset="-128"/>
              </a:rPr>
              <a:t>を使用</a:t>
            </a:r>
            <a:endParaRPr kumimoji="1"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kumimoji="1"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r>
              <a:rPr lang="ja-JP" altLang="en-US" sz="2800">
                <a:latin typeface="小塚ゴシック Pro R" panose="020B0400000000000000" pitchFamily="34" charset="-128"/>
                <a:ea typeface="小塚ゴシック Pro R" panose="020B0400000000000000" pitchFamily="34" charset="-128"/>
              </a:rPr>
              <a:t>生きたまま腸まで届く</a:t>
            </a:r>
            <a:r>
              <a:rPr lang="ja-JP" altLang="en-US" sz="2400">
                <a:solidFill>
                  <a:srgbClr val="00B6CE"/>
                </a:solidFill>
                <a:latin typeface="小塚ゴシック Pro R" panose="020B0400000000000000" pitchFamily="34" charset="-128"/>
                <a:ea typeface="小塚ゴシック Pro R" panose="020B0400000000000000" pitchFamily="34" charset="-128"/>
              </a:rPr>
              <a:t>乳酸菌</a:t>
            </a:r>
            <a:r>
              <a:rPr lang="ja-JP" altLang="en-US" sz="2400">
                <a:latin typeface="小塚ゴシック Pro R" panose="020B0400000000000000" pitchFamily="34" charset="-128"/>
                <a:ea typeface="小塚ゴシック Pro R" panose="020B0400000000000000" pitchFamily="34" charset="-128"/>
              </a:rPr>
              <a:t>を配合</a:t>
            </a:r>
            <a:endParaRPr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kumimoji="1"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r>
              <a:rPr lang="ja-JP" altLang="en-US" sz="2800">
                <a:latin typeface="小塚ゴシック Pro R" panose="020B0400000000000000" pitchFamily="34" charset="-128"/>
                <a:ea typeface="小塚ゴシック Pro R" panose="020B0400000000000000" pitchFamily="34" charset="-128"/>
              </a:rPr>
              <a:t>色・香り・味へのこだわり、</a:t>
            </a:r>
            <a:r>
              <a:rPr lang="ja-JP" altLang="en-US" sz="2400">
                <a:solidFill>
                  <a:srgbClr val="00A790"/>
                </a:solidFill>
                <a:latin typeface="小塚ゴシック Pro R" panose="020B0400000000000000" pitchFamily="34" charset="-128"/>
                <a:ea typeface="小塚ゴシック Pro R" panose="020B0400000000000000" pitchFamily="34" charset="-128"/>
              </a:rPr>
              <a:t>宇治抹茶入り緑茶エキス</a:t>
            </a:r>
            <a:r>
              <a:rPr lang="ja-JP" altLang="en-US" sz="2400">
                <a:latin typeface="小塚ゴシック Pro R" panose="020B0400000000000000" pitchFamily="34" charset="-128"/>
                <a:ea typeface="小塚ゴシック Pro R" panose="020B0400000000000000" pitchFamily="34" charset="-128"/>
              </a:rPr>
              <a:t>をブレンド</a:t>
            </a:r>
            <a:endParaRPr kumimoji="1"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lang="en-US" altLang="ja-JP" sz="2400">
              <a:latin typeface="小塚ゴシック Pro R" panose="020B0400000000000000" pitchFamily="34" charset="-128"/>
              <a:ea typeface="小塚ゴシック Pro R" panose="020B0400000000000000" pitchFamily="34" charset="-128"/>
            </a:endParaRPr>
          </a:p>
        </p:txBody>
      </p:sp>
      <p:sp>
        <p:nvSpPr>
          <p:cNvPr id="15" name="テキスト ボックス 14">
            <a:extLst>
              <a:ext uri="{FF2B5EF4-FFF2-40B4-BE49-F238E27FC236}">
                <a16:creationId xmlns:a16="http://schemas.microsoft.com/office/drawing/2014/main" id="{68FBE73F-F353-42A5-9E8A-5AB99BFABF36}"/>
              </a:ext>
            </a:extLst>
          </p:cNvPr>
          <p:cNvSpPr txBox="1"/>
          <p:nvPr/>
        </p:nvSpPr>
        <p:spPr>
          <a:xfrm>
            <a:off x="1193548" y="2025742"/>
            <a:ext cx="9947032" cy="584775"/>
          </a:xfrm>
          <a:prstGeom prst="rect">
            <a:avLst/>
          </a:prstGeom>
          <a:noFill/>
        </p:spPr>
        <p:txBody>
          <a:bodyPr wrap="square" rtlCol="0">
            <a:spAutoFit/>
          </a:bodyPr>
          <a:lstStyle/>
          <a:p>
            <a:r>
              <a:rPr kumimoji="1" lang="ja-JP" altLang="en-US" sz="3200">
                <a:solidFill>
                  <a:srgbClr val="969C5B"/>
                </a:solidFill>
                <a:latin typeface="小塚ゴシック Pro R" panose="020B0400000000000000" pitchFamily="34" charset="-128"/>
                <a:ea typeface="小塚ゴシック Pro R" panose="020B0400000000000000" pitchFamily="34" charset="-128"/>
              </a:rPr>
              <a:t>続けやすい飲みやすさで、スッキリ*快適な毎日を。</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cxnSp>
        <p:nvCxnSpPr>
          <p:cNvPr id="14" name="直線コネクタ 13">
            <a:extLst>
              <a:ext uri="{FF2B5EF4-FFF2-40B4-BE49-F238E27FC236}">
                <a16:creationId xmlns:a16="http://schemas.microsoft.com/office/drawing/2014/main" id="{66E4C7C1-144D-4200-B87E-42364BAA20D3}"/>
              </a:ext>
            </a:extLst>
          </p:cNvPr>
          <p:cNvCxnSpPr>
            <a:cxnSpLocks/>
          </p:cNvCxnSpPr>
          <p:nvPr/>
        </p:nvCxnSpPr>
        <p:spPr>
          <a:xfrm>
            <a:off x="1629776" y="3649211"/>
            <a:ext cx="3489821" cy="0"/>
          </a:xfrm>
          <a:prstGeom prst="line">
            <a:avLst/>
          </a:prstGeom>
          <a:ln w="57150">
            <a:solidFill>
              <a:srgbClr val="3FA848"/>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9E3830E-2CB8-48F1-9C16-C8C3240858B1}"/>
              </a:ext>
            </a:extLst>
          </p:cNvPr>
          <p:cNvCxnSpPr>
            <a:cxnSpLocks/>
          </p:cNvCxnSpPr>
          <p:nvPr/>
        </p:nvCxnSpPr>
        <p:spPr>
          <a:xfrm>
            <a:off x="1629776" y="4809233"/>
            <a:ext cx="3489821" cy="0"/>
          </a:xfrm>
          <a:prstGeom prst="line">
            <a:avLst/>
          </a:prstGeom>
          <a:ln w="57150">
            <a:solidFill>
              <a:srgbClr val="00B6CE"/>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0A52CFB8-FF8B-4CD3-B3AB-749C40CF2D86}"/>
              </a:ext>
            </a:extLst>
          </p:cNvPr>
          <p:cNvCxnSpPr>
            <a:cxnSpLocks/>
          </p:cNvCxnSpPr>
          <p:nvPr/>
        </p:nvCxnSpPr>
        <p:spPr>
          <a:xfrm>
            <a:off x="1629776" y="5968311"/>
            <a:ext cx="4147358" cy="0"/>
          </a:xfrm>
          <a:prstGeom prst="line">
            <a:avLst/>
          </a:prstGeom>
          <a:ln w="57150">
            <a:solidFill>
              <a:srgbClr val="00A79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D69F794-C085-4BE6-A556-88D2A547C67C}"/>
              </a:ext>
            </a:extLst>
          </p:cNvPr>
          <p:cNvSpPr txBox="1"/>
          <p:nvPr/>
        </p:nvSpPr>
        <p:spPr>
          <a:xfrm>
            <a:off x="182875" y="6391450"/>
            <a:ext cx="1239526" cy="261610"/>
          </a:xfrm>
          <a:prstGeom prst="rect">
            <a:avLst/>
          </a:prstGeom>
          <a:noFill/>
        </p:spPr>
        <p:txBody>
          <a:bodyPr wrap="square" rtlCol="0">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 </a:t>
            </a:r>
            <a:r>
              <a:rPr kumimoji="1" lang="ja-JP" altLang="en-US" sz="1100">
                <a:latin typeface="小塚ゴシック Pro R" panose="020B0400000000000000" pitchFamily="34" charset="-128"/>
                <a:ea typeface="小塚ゴシック Pro R" panose="020B0400000000000000" pitchFamily="34" charset="-128"/>
              </a:rPr>
              <a:t>気分のこと。</a:t>
            </a:r>
            <a:endParaRPr kumimoji="1" lang="en-US" altLang="ja-JP" sz="1100">
              <a:latin typeface="小塚ゴシック Pro R" panose="020B0400000000000000" pitchFamily="34" charset="-128"/>
              <a:ea typeface="小塚ゴシック Pro R" panose="020B0400000000000000" pitchFamily="34" charset="-128"/>
            </a:endParaRPr>
          </a:p>
        </p:txBody>
      </p:sp>
      <p:pic>
        <p:nvPicPr>
          <p:cNvPr id="10" name="図 9" descr="グラフィカル ユーザー インターフェイス&#10;&#10;低い精度で自動的に生成された説明">
            <a:extLst>
              <a:ext uri="{FF2B5EF4-FFF2-40B4-BE49-F238E27FC236}">
                <a16:creationId xmlns:a16="http://schemas.microsoft.com/office/drawing/2014/main" id="{CC54DD14-8FF7-46EC-966B-DC81942E54F0}"/>
              </a:ext>
            </a:extLst>
          </p:cNvPr>
          <p:cNvPicPr>
            <a:picLocks noChangeAspect="1"/>
          </p:cNvPicPr>
          <p:nvPr/>
        </p:nvPicPr>
        <p:blipFill rotWithShape="1">
          <a:blip r:embed="rId3">
            <a:extLst>
              <a:ext uri="{28A0092B-C50C-407E-A947-70E740481C1C}">
                <a14:useLocalDpi xmlns:a14="http://schemas.microsoft.com/office/drawing/2010/main" val="0"/>
              </a:ext>
            </a:extLst>
          </a:blip>
          <a:srcRect r="37947" b="78471"/>
          <a:stretch/>
        </p:blipFill>
        <p:spPr>
          <a:xfrm>
            <a:off x="9940769" y="103399"/>
            <a:ext cx="2251231" cy="612500"/>
          </a:xfrm>
          <a:prstGeom prst="rect">
            <a:avLst/>
          </a:prstGeom>
        </p:spPr>
      </p:pic>
    </p:spTree>
    <p:extLst>
      <p:ext uri="{BB962C8B-B14F-4D97-AF65-F5344CB8AC3E}">
        <p14:creationId xmlns:p14="http://schemas.microsoft.com/office/powerpoint/2010/main" val="1349246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F8CB25-D0D5-432F-BF12-8E9EB63B7C95}"/>
              </a:ext>
            </a:extLst>
          </p:cNvPr>
          <p:cNvPicPr>
            <a:picLocks noChangeAspect="1"/>
          </p:cNvPicPr>
          <p:nvPr/>
        </p:nvPicPr>
        <p:blipFill rotWithShape="1">
          <a:blip r:embed="rId3"/>
          <a:srcRect t="33707" r="21606"/>
          <a:stretch/>
        </p:blipFill>
        <p:spPr>
          <a:xfrm>
            <a:off x="-1" y="0"/>
            <a:ext cx="12192001" cy="6857999"/>
          </a:xfrm>
          <a:prstGeom prst="rect">
            <a:avLst/>
          </a:prstGeom>
        </p:spPr>
      </p:pic>
      <p:sp>
        <p:nvSpPr>
          <p:cNvPr id="10" name="テキスト ボックス 9">
            <a:extLst>
              <a:ext uri="{FF2B5EF4-FFF2-40B4-BE49-F238E27FC236}">
                <a16:creationId xmlns:a16="http://schemas.microsoft.com/office/drawing/2014/main" id="{D1090DEA-F86E-4BDF-B1B9-E6E54428FA8A}"/>
              </a:ext>
            </a:extLst>
          </p:cNvPr>
          <p:cNvSpPr txBox="1"/>
          <p:nvPr/>
        </p:nvSpPr>
        <p:spPr>
          <a:xfrm>
            <a:off x="1688012" y="3105833"/>
            <a:ext cx="9341938"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36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100</a:t>
            </a:r>
            <a:r>
              <a:rPr kumimoji="1" lang="ja-JP" altLang="en-US" sz="36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％農薬不使用栽培</a:t>
            </a:r>
            <a:r>
              <a:rPr kumimoji="1" lang="ja-JP" altLang="en-US"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の国産大麦若葉を使用</a:t>
            </a:r>
            <a:endParaRPr kumimoji="1" lang="en-US" altLang="ja-JP"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p:txBody>
      </p:sp>
    </p:spTree>
    <p:extLst>
      <p:ext uri="{BB962C8B-B14F-4D97-AF65-F5344CB8AC3E}">
        <p14:creationId xmlns:p14="http://schemas.microsoft.com/office/powerpoint/2010/main" val="44254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EA55B76-7530-4DC6-AD51-9383BF3369C6}"/>
              </a:ext>
            </a:extLst>
          </p:cNvPr>
          <p:cNvSpPr txBox="1"/>
          <p:nvPr/>
        </p:nvSpPr>
        <p:spPr>
          <a:xfrm>
            <a:off x="149791" y="613154"/>
            <a:ext cx="8460809" cy="1138773"/>
          </a:xfrm>
          <a:prstGeom prst="rect">
            <a:avLst/>
          </a:prstGeom>
          <a:noFill/>
        </p:spPr>
        <p:txBody>
          <a:bodyPr wrap="square">
            <a:spAutoFit/>
          </a:bodyPr>
          <a:lstStyle/>
          <a:p>
            <a:pPr marL="342900" marR="0" lvl="0" indent="-342900" algn="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36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100</a:t>
            </a:r>
            <a:r>
              <a:rPr kumimoji="1" lang="ja-JP" altLang="en-US" sz="36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％農薬不使用栽培</a:t>
            </a:r>
            <a:r>
              <a:rPr kumimoji="1" lang="ja-JP" altLang="en-US"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の国産</a:t>
            </a:r>
            <a:r>
              <a:rPr kumimoji="1" lang="ja-JP" altLang="en-US"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大麦若葉</a:t>
            </a:r>
            <a:r>
              <a:rPr kumimoji="1" lang="ja-JP" altLang="en-US"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を使用</a:t>
            </a:r>
            <a:endParaRPr kumimoji="1" lang="en-US" altLang="ja-JP"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sp>
        <p:nvSpPr>
          <p:cNvPr id="3" name="テキスト ボックス 2">
            <a:extLst>
              <a:ext uri="{FF2B5EF4-FFF2-40B4-BE49-F238E27FC236}">
                <a16:creationId xmlns:a16="http://schemas.microsoft.com/office/drawing/2014/main" id="{2EB5D062-6B3E-4B1B-99F7-DA7E979185EA}"/>
              </a:ext>
            </a:extLst>
          </p:cNvPr>
          <p:cNvSpPr txBox="1"/>
          <p:nvPr/>
        </p:nvSpPr>
        <p:spPr>
          <a:xfrm>
            <a:off x="682408" y="2217107"/>
            <a:ext cx="7214992" cy="954107"/>
          </a:xfrm>
          <a:prstGeom prst="rect">
            <a:avLst/>
          </a:prstGeom>
          <a:noFill/>
        </p:spPr>
        <p:txBody>
          <a:bodyPr wrap="square" rtlCol="0">
            <a:spAutoFit/>
          </a:bodyPr>
          <a:lstStyle/>
          <a:p>
            <a:r>
              <a:rPr kumimoji="1" lang="ja-JP" altLang="en-US" sz="2400">
                <a:latin typeface="小塚ゴシック Pro R" panose="020B0400000000000000" pitchFamily="34" charset="-128"/>
                <a:ea typeface="小塚ゴシック Pro R" panose="020B0400000000000000" pitchFamily="34" charset="-128"/>
              </a:rPr>
              <a:t>冬でも温暖な気候・豊かな日差しあふれる</a:t>
            </a:r>
            <a:r>
              <a:rPr kumimoji="1" lang="ja-JP" altLang="en-US" sz="3200">
                <a:solidFill>
                  <a:srgbClr val="3FA848"/>
                </a:solidFill>
                <a:latin typeface="小塚ゴシック Pro R" panose="020B0400000000000000" pitchFamily="34" charset="-128"/>
                <a:ea typeface="小塚ゴシック Pro R" panose="020B0400000000000000" pitchFamily="34" charset="-128"/>
              </a:rPr>
              <a:t>九州</a:t>
            </a:r>
            <a:r>
              <a:rPr kumimoji="1" lang="ja-JP" altLang="en-US" sz="2400">
                <a:latin typeface="小塚ゴシック Pro R" panose="020B0400000000000000" pitchFamily="34" charset="-128"/>
                <a:ea typeface="小塚ゴシック Pro R" panose="020B0400000000000000" pitchFamily="34" charset="-128"/>
              </a:rPr>
              <a:t>で　栽培された大麦若葉を使用。</a:t>
            </a:r>
          </a:p>
        </p:txBody>
      </p:sp>
      <p:sp>
        <p:nvSpPr>
          <p:cNvPr id="9" name="テキスト ボックス 8">
            <a:extLst>
              <a:ext uri="{FF2B5EF4-FFF2-40B4-BE49-F238E27FC236}">
                <a16:creationId xmlns:a16="http://schemas.microsoft.com/office/drawing/2014/main" id="{48C36096-7435-49C1-9A1A-3562DB278C50}"/>
              </a:ext>
            </a:extLst>
          </p:cNvPr>
          <p:cNvSpPr txBox="1"/>
          <p:nvPr/>
        </p:nvSpPr>
        <p:spPr>
          <a:xfrm>
            <a:off x="682408" y="3869376"/>
            <a:ext cx="7747608" cy="2185214"/>
          </a:xfrm>
          <a:prstGeom prst="rect">
            <a:avLst/>
          </a:prstGeom>
          <a:noFill/>
        </p:spPr>
        <p:txBody>
          <a:bodyPr wrap="square" rtlCol="0">
            <a:spAutoFit/>
          </a:bodyPr>
          <a:lstStyle/>
          <a:p>
            <a:r>
              <a:rPr lang="ja-JP" altLang="en-US" sz="2400">
                <a:latin typeface="小塚ゴシック Pro R" panose="020B0400000000000000" pitchFamily="34" charset="-128"/>
                <a:ea typeface="小塚ゴシック Pro R" panose="020B0400000000000000" pitchFamily="34" charset="-128"/>
              </a:rPr>
              <a:t>土壌を科学的に分析し、土づくりから収穫まで一貫した栽培管理。</a:t>
            </a:r>
            <a:endParaRPr lang="en-US" altLang="ja-JP" sz="2400">
              <a:latin typeface="小塚ゴシック Pro R" panose="020B0400000000000000" pitchFamily="34" charset="-128"/>
              <a:ea typeface="小塚ゴシック Pro R" panose="020B0400000000000000" pitchFamily="34" charset="-128"/>
            </a:endParaRPr>
          </a:p>
          <a:p>
            <a:r>
              <a:rPr lang="ja-JP" altLang="en-US" sz="2400">
                <a:latin typeface="小塚ゴシック Pro R" panose="020B0400000000000000" pitchFamily="34" charset="-128"/>
                <a:ea typeface="小塚ゴシック Pro R" panose="020B0400000000000000" pitchFamily="34" charset="-128"/>
              </a:rPr>
              <a:t>さらに、外部検査機関で</a:t>
            </a:r>
            <a:r>
              <a:rPr lang="en-US" altLang="ja-JP" sz="3200">
                <a:solidFill>
                  <a:srgbClr val="3FA848"/>
                </a:solidFill>
                <a:latin typeface="小塚ゴシック Pro R" panose="020B0400000000000000" pitchFamily="34" charset="-128"/>
                <a:ea typeface="小塚ゴシック Pro R" panose="020B0400000000000000" pitchFamily="34" charset="-128"/>
              </a:rPr>
              <a:t>400</a:t>
            </a:r>
            <a:r>
              <a:rPr lang="ja-JP" altLang="en-US" sz="3200">
                <a:solidFill>
                  <a:srgbClr val="3FA848"/>
                </a:solidFill>
                <a:latin typeface="小塚ゴシック Pro R" panose="020B0400000000000000" pitchFamily="34" charset="-128"/>
                <a:ea typeface="小塚ゴシック Pro R" panose="020B0400000000000000" pitchFamily="34" charset="-128"/>
              </a:rPr>
              <a:t>種以上の残留農薬検査</a:t>
            </a:r>
            <a:r>
              <a:rPr lang="ja-JP" altLang="en-US" sz="2400">
                <a:latin typeface="小塚ゴシック Pro R" panose="020B0400000000000000" pitchFamily="34" charset="-128"/>
                <a:ea typeface="小塚ゴシック Pro R" panose="020B0400000000000000" pitchFamily="34" charset="-128"/>
              </a:rPr>
              <a:t>を実施。</a:t>
            </a:r>
            <a:endParaRPr lang="en-US" altLang="ja-JP" sz="2400">
              <a:latin typeface="小塚ゴシック Pro R" panose="020B0400000000000000" pitchFamily="34" charset="-128"/>
              <a:ea typeface="小塚ゴシック Pro R" panose="020B0400000000000000" pitchFamily="34" charset="-128"/>
            </a:endParaRPr>
          </a:p>
          <a:p>
            <a:endParaRPr lang="en-US" altLang="ja-JP" sz="2400">
              <a:latin typeface="小塚ゴシック Pro R" panose="020B0400000000000000" pitchFamily="34" charset="-128"/>
              <a:ea typeface="小塚ゴシック Pro R" panose="020B0400000000000000" pitchFamily="34" charset="-128"/>
            </a:endParaRPr>
          </a:p>
        </p:txBody>
      </p:sp>
      <p:cxnSp>
        <p:nvCxnSpPr>
          <p:cNvPr id="12" name="直線コネクタ 11">
            <a:extLst>
              <a:ext uri="{FF2B5EF4-FFF2-40B4-BE49-F238E27FC236}">
                <a16:creationId xmlns:a16="http://schemas.microsoft.com/office/drawing/2014/main" id="{ADEE9D76-F790-4F54-A5C5-7418159ECA56}"/>
              </a:ext>
            </a:extLst>
          </p:cNvPr>
          <p:cNvCxnSpPr>
            <a:cxnSpLocks/>
          </p:cNvCxnSpPr>
          <p:nvPr/>
        </p:nvCxnSpPr>
        <p:spPr>
          <a:xfrm>
            <a:off x="682408" y="1259485"/>
            <a:ext cx="4489667" cy="0"/>
          </a:xfrm>
          <a:prstGeom prst="line">
            <a:avLst/>
          </a:prstGeom>
          <a:ln w="57150">
            <a:solidFill>
              <a:srgbClr val="3FA848"/>
            </a:solidFill>
          </a:ln>
        </p:spPr>
        <p:style>
          <a:lnRef idx="1">
            <a:schemeClr val="accent1"/>
          </a:lnRef>
          <a:fillRef idx="0">
            <a:schemeClr val="accent1"/>
          </a:fillRef>
          <a:effectRef idx="0">
            <a:schemeClr val="accent1"/>
          </a:effectRef>
          <a:fontRef idx="minor">
            <a:schemeClr val="tx1"/>
          </a:fontRef>
        </p:style>
      </p:cxnSp>
      <p:pic>
        <p:nvPicPr>
          <p:cNvPr id="8" name="図 7" descr="草の上にある&#10;&#10;中程度の精度で自動的に生成された説明">
            <a:extLst>
              <a:ext uri="{FF2B5EF4-FFF2-40B4-BE49-F238E27FC236}">
                <a16:creationId xmlns:a16="http://schemas.microsoft.com/office/drawing/2014/main" id="{0BEC22F9-17C3-4BDA-A6D1-A7037BE4697A}"/>
              </a:ext>
            </a:extLst>
          </p:cNvPr>
          <p:cNvPicPr>
            <a:picLocks noChangeAspect="1"/>
          </p:cNvPicPr>
          <p:nvPr/>
        </p:nvPicPr>
        <p:blipFill rotWithShape="1">
          <a:blip r:embed="rId3">
            <a:extLst>
              <a:ext uri="{28A0092B-C50C-407E-A947-70E740481C1C}">
                <a14:useLocalDpi xmlns:a14="http://schemas.microsoft.com/office/drawing/2010/main" val="0"/>
              </a:ext>
            </a:extLst>
          </a:blip>
          <a:srcRect t="21540" r="70897"/>
          <a:stretch/>
        </p:blipFill>
        <p:spPr>
          <a:xfrm>
            <a:off x="8765871" y="-29384"/>
            <a:ext cx="3426129" cy="6887384"/>
          </a:xfrm>
          <a:prstGeom prst="rect">
            <a:avLst/>
          </a:prstGeom>
        </p:spPr>
      </p:pic>
    </p:spTree>
    <p:extLst>
      <p:ext uri="{BB962C8B-B14F-4D97-AF65-F5344CB8AC3E}">
        <p14:creationId xmlns:p14="http://schemas.microsoft.com/office/powerpoint/2010/main" val="2634511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22C06F5-B3D6-4506-8377-D75A3F8512B2}"/>
              </a:ext>
            </a:extLst>
          </p:cNvPr>
          <p:cNvSpPr txBox="1"/>
          <p:nvPr/>
        </p:nvSpPr>
        <p:spPr>
          <a:xfrm>
            <a:off x="682408" y="2261268"/>
            <a:ext cx="7442678" cy="132343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収穫後</a:t>
            </a:r>
            <a:r>
              <a:rPr kumimoji="1" lang="en-US" altLang="ja-JP"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24</a:t>
            </a:r>
            <a:r>
              <a:rPr kumimoji="1" lang="ja-JP" altLang="en-US"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時間以内</a:t>
            </a:r>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に乾燥加工、瞬間的に殺菌する高圧蒸気殺菌や、摩擦熱を抑えた微粉砕を行い、大麦若葉の鮮度を保持。</a:t>
            </a:r>
            <a:endParaRPr kumimoji="1" lang="en-US" altLang="ja-JP"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sp>
        <p:nvSpPr>
          <p:cNvPr id="9" name="テキスト ボックス 8">
            <a:extLst>
              <a:ext uri="{FF2B5EF4-FFF2-40B4-BE49-F238E27FC236}">
                <a16:creationId xmlns:a16="http://schemas.microsoft.com/office/drawing/2014/main" id="{51D17CAE-AFF8-4EE0-AA73-EF6B3AEE8139}"/>
              </a:ext>
            </a:extLst>
          </p:cNvPr>
          <p:cNvSpPr txBox="1"/>
          <p:nvPr/>
        </p:nvSpPr>
        <p:spPr>
          <a:xfrm>
            <a:off x="682408" y="4159995"/>
            <a:ext cx="7555412" cy="95410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ja-JP" altLang="en-US" sz="2400">
                <a:latin typeface="小塚ゴシック Pro R" panose="020B0400000000000000" pitchFamily="34" charset="-128"/>
                <a:ea typeface="小塚ゴシック Pro R" panose="020B0400000000000000" pitchFamily="34" charset="-128"/>
              </a:rPr>
              <a:t>食品の安全・安心に特化した厳しい基準をクリアした国際規格</a:t>
            </a:r>
            <a:r>
              <a:rPr kumimoji="1" lang="en-US" altLang="ja-JP"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ISO22000</a:t>
            </a:r>
            <a:r>
              <a:rPr kumimoji="1" lang="ja-JP" altLang="en-US"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認証取得工場</a:t>
            </a:r>
            <a:r>
              <a:rPr lang="ja-JP" altLang="en-US" sz="2400">
                <a:latin typeface="小塚ゴシック Pro R" panose="020B0400000000000000" pitchFamily="34" charset="-128"/>
                <a:ea typeface="小塚ゴシック Pro R" panose="020B0400000000000000" pitchFamily="34" charset="-128"/>
              </a:rPr>
              <a:t>で</a:t>
            </a:r>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粉末加工。</a:t>
            </a:r>
            <a:endParaRPr kumimoji="1" lang="en-US" altLang="ja-JP"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sp>
        <p:nvSpPr>
          <p:cNvPr id="6" name="テキスト ボックス 5">
            <a:extLst>
              <a:ext uri="{FF2B5EF4-FFF2-40B4-BE49-F238E27FC236}">
                <a16:creationId xmlns:a16="http://schemas.microsoft.com/office/drawing/2014/main" id="{C72BEC6A-14A3-4BB0-90A9-574DE42CBB4B}"/>
              </a:ext>
            </a:extLst>
          </p:cNvPr>
          <p:cNvSpPr txBox="1"/>
          <p:nvPr/>
        </p:nvSpPr>
        <p:spPr>
          <a:xfrm>
            <a:off x="149791" y="613154"/>
            <a:ext cx="8507911" cy="1138773"/>
          </a:xfrm>
          <a:prstGeom prst="rect">
            <a:avLst/>
          </a:prstGeom>
          <a:noFill/>
        </p:spPr>
        <p:txBody>
          <a:bodyPr wrap="square">
            <a:spAutoFit/>
          </a:bodyPr>
          <a:lstStyle/>
          <a:p>
            <a:pPr marL="342900" marR="0" lvl="0" indent="-342900" algn="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36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100</a:t>
            </a:r>
            <a:r>
              <a:rPr kumimoji="1" lang="ja-JP" altLang="en-US" sz="36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％農薬不使用栽培</a:t>
            </a:r>
            <a:r>
              <a:rPr kumimoji="1" lang="ja-JP" altLang="en-US"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の国産</a:t>
            </a:r>
            <a:r>
              <a:rPr kumimoji="1" lang="ja-JP" altLang="en-US"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大麦若葉</a:t>
            </a:r>
            <a:r>
              <a:rPr kumimoji="1" lang="ja-JP" altLang="en-US"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を使用</a:t>
            </a:r>
            <a:endParaRPr kumimoji="1" lang="en-US" altLang="ja-JP"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cxnSp>
        <p:nvCxnSpPr>
          <p:cNvPr id="8" name="直線コネクタ 7">
            <a:extLst>
              <a:ext uri="{FF2B5EF4-FFF2-40B4-BE49-F238E27FC236}">
                <a16:creationId xmlns:a16="http://schemas.microsoft.com/office/drawing/2014/main" id="{B4F83E58-5377-4F00-928F-9AAA79B4EBCD}"/>
              </a:ext>
            </a:extLst>
          </p:cNvPr>
          <p:cNvCxnSpPr>
            <a:cxnSpLocks/>
          </p:cNvCxnSpPr>
          <p:nvPr/>
        </p:nvCxnSpPr>
        <p:spPr>
          <a:xfrm>
            <a:off x="682408" y="1259485"/>
            <a:ext cx="4661117" cy="0"/>
          </a:xfrm>
          <a:prstGeom prst="line">
            <a:avLst/>
          </a:prstGeom>
          <a:ln w="57150">
            <a:solidFill>
              <a:srgbClr val="3FA848"/>
            </a:solidFill>
          </a:ln>
        </p:spPr>
        <p:style>
          <a:lnRef idx="1">
            <a:schemeClr val="accent1"/>
          </a:lnRef>
          <a:fillRef idx="0">
            <a:schemeClr val="accent1"/>
          </a:fillRef>
          <a:effectRef idx="0">
            <a:schemeClr val="accent1"/>
          </a:effectRef>
          <a:fontRef idx="minor">
            <a:schemeClr val="tx1"/>
          </a:fontRef>
        </p:style>
      </p:cxnSp>
      <p:pic>
        <p:nvPicPr>
          <p:cNvPr id="3" name="図 2" descr="フェンスの中にいる&#10;&#10;低い精度で自動的に生成された説明">
            <a:extLst>
              <a:ext uri="{FF2B5EF4-FFF2-40B4-BE49-F238E27FC236}">
                <a16:creationId xmlns:a16="http://schemas.microsoft.com/office/drawing/2014/main" id="{E0208702-31E1-4906-A30A-57584F180DAE}"/>
              </a:ext>
            </a:extLst>
          </p:cNvPr>
          <p:cNvPicPr>
            <a:picLocks noChangeAspect="1"/>
          </p:cNvPicPr>
          <p:nvPr/>
        </p:nvPicPr>
        <p:blipFill rotWithShape="1">
          <a:blip r:embed="rId3">
            <a:extLst>
              <a:ext uri="{28A0092B-C50C-407E-A947-70E740481C1C}">
                <a14:useLocalDpi xmlns:a14="http://schemas.microsoft.com/office/drawing/2010/main" val="0"/>
              </a:ext>
            </a:extLst>
          </a:blip>
          <a:srcRect l="56483" t="15134" r="18574" b="12433"/>
          <a:stretch/>
        </p:blipFill>
        <p:spPr>
          <a:xfrm>
            <a:off x="8657702" y="-17120"/>
            <a:ext cx="3551921" cy="6875120"/>
          </a:xfrm>
          <a:prstGeom prst="rect">
            <a:avLst/>
          </a:prstGeom>
        </p:spPr>
      </p:pic>
    </p:spTree>
    <p:extLst>
      <p:ext uri="{BB962C8B-B14F-4D97-AF65-F5344CB8AC3E}">
        <p14:creationId xmlns:p14="http://schemas.microsoft.com/office/powerpoint/2010/main" val="3353008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F8CB25-D0D5-432F-BF12-8E9EB63B7C95}"/>
              </a:ext>
            </a:extLst>
          </p:cNvPr>
          <p:cNvPicPr>
            <a:picLocks noChangeAspect="1"/>
          </p:cNvPicPr>
          <p:nvPr/>
        </p:nvPicPr>
        <p:blipFill rotWithShape="1">
          <a:blip r:embed="rId3"/>
          <a:srcRect t="33707" r="21606"/>
          <a:stretch/>
        </p:blipFill>
        <p:spPr>
          <a:xfrm>
            <a:off x="-1" y="0"/>
            <a:ext cx="12192001" cy="6857997"/>
          </a:xfrm>
          <a:prstGeom prst="rect">
            <a:avLst/>
          </a:prstGeom>
        </p:spPr>
      </p:pic>
      <p:sp>
        <p:nvSpPr>
          <p:cNvPr id="2" name="テキスト ボックス 1">
            <a:extLst>
              <a:ext uri="{FF2B5EF4-FFF2-40B4-BE49-F238E27FC236}">
                <a16:creationId xmlns:a16="http://schemas.microsoft.com/office/drawing/2014/main" id="{9DC1D896-9873-423C-AAE6-FE804620AF9A}"/>
              </a:ext>
            </a:extLst>
          </p:cNvPr>
          <p:cNvSpPr txBox="1"/>
          <p:nvPr/>
        </p:nvSpPr>
        <p:spPr>
          <a:xfrm>
            <a:off x="8216900" y="1168400"/>
            <a:ext cx="543739" cy="523220"/>
          </a:xfrm>
          <a:prstGeom prst="rect">
            <a:avLst/>
          </a:prstGeom>
          <a:noFill/>
        </p:spPr>
        <p:txBody>
          <a:bodyPr wrap="none" rtlCol="0">
            <a:spAutoFit/>
          </a:bodyPr>
          <a:lstStyle/>
          <a:p>
            <a:r>
              <a:rPr kumimoji="1" lang="ja-JP" altLang="en-US" sz="2800">
                <a:solidFill>
                  <a:schemeClr val="bg1"/>
                </a:solidFill>
              </a:rPr>
              <a:t>＊</a:t>
            </a:r>
          </a:p>
        </p:txBody>
      </p:sp>
      <p:sp>
        <p:nvSpPr>
          <p:cNvPr id="12" name="テキスト ボックス 11">
            <a:extLst>
              <a:ext uri="{FF2B5EF4-FFF2-40B4-BE49-F238E27FC236}">
                <a16:creationId xmlns:a16="http://schemas.microsoft.com/office/drawing/2014/main" id="{144C57DB-15F6-4F1B-AB96-9555CE01F438}"/>
              </a:ext>
            </a:extLst>
          </p:cNvPr>
          <p:cNvSpPr txBox="1"/>
          <p:nvPr/>
        </p:nvSpPr>
        <p:spPr>
          <a:xfrm>
            <a:off x="7900553" y="3966286"/>
            <a:ext cx="1406237" cy="584775"/>
          </a:xfrm>
          <a:prstGeom prst="rect">
            <a:avLst/>
          </a:prstGeom>
          <a:noFill/>
        </p:spPr>
        <p:txBody>
          <a:bodyPr wrap="square">
            <a:spAutoFit/>
          </a:bodyPr>
          <a:lstStyle/>
          <a:p>
            <a:r>
              <a:rPr lang="ja-JP" altLang="en-US" sz="3200" b="1">
                <a:solidFill>
                  <a:srgbClr val="5F6166"/>
                </a:solidFill>
                <a:latin typeface="游ゴシック" panose="020B0400000000000000" pitchFamily="50" charset="-128"/>
                <a:ea typeface="游ゴシック" panose="020B0400000000000000" pitchFamily="50" charset="-128"/>
              </a:rPr>
              <a:t>乾燥。</a:t>
            </a:r>
            <a:endParaRPr lang="ja-JP" altLang="en-US" sz="3200" b="1">
              <a:solidFill>
                <a:srgbClr val="5F6166"/>
              </a:solidFill>
            </a:endParaRPr>
          </a:p>
        </p:txBody>
      </p:sp>
      <p:pic>
        <p:nvPicPr>
          <p:cNvPr id="4" name="図 3" descr="テキスト&#10;&#10;自動的に生成された説明">
            <a:extLst>
              <a:ext uri="{FF2B5EF4-FFF2-40B4-BE49-F238E27FC236}">
                <a16:creationId xmlns:a16="http://schemas.microsoft.com/office/drawing/2014/main" id="{D637E7F2-90E6-459C-A34E-847E4AC7E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275" y="41017"/>
            <a:ext cx="6721447" cy="6721447"/>
          </a:xfrm>
          <a:prstGeom prst="rect">
            <a:avLst/>
          </a:prstGeom>
        </p:spPr>
      </p:pic>
    </p:spTree>
    <p:extLst>
      <p:ext uri="{BB962C8B-B14F-4D97-AF65-F5344CB8AC3E}">
        <p14:creationId xmlns:p14="http://schemas.microsoft.com/office/powerpoint/2010/main" val="3766635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写真, 座る, 食品, 立つ が含まれている画像&#10;&#10;自動的に生成された説明">
            <a:extLst>
              <a:ext uri="{FF2B5EF4-FFF2-40B4-BE49-F238E27FC236}">
                <a16:creationId xmlns:a16="http://schemas.microsoft.com/office/drawing/2014/main" id="{8D9FC499-BC25-423E-A1F6-98B97BC403BF}"/>
              </a:ext>
            </a:extLst>
          </p:cNvPr>
          <p:cNvPicPr>
            <a:picLocks noChangeAspect="1"/>
          </p:cNvPicPr>
          <p:nvPr/>
        </p:nvPicPr>
        <p:blipFill rotWithShape="1">
          <a:blip r:embed="rId3">
            <a:extLst>
              <a:ext uri="{28A0092B-C50C-407E-A947-70E740481C1C}">
                <a14:useLocalDpi xmlns:a14="http://schemas.microsoft.com/office/drawing/2010/main" val="0"/>
              </a:ext>
            </a:extLst>
          </a:blip>
          <a:srcRect t="22616" r="19597" b="16786"/>
          <a:stretch/>
        </p:blipFill>
        <p:spPr>
          <a:xfrm>
            <a:off x="0" y="0"/>
            <a:ext cx="12192000" cy="6858000"/>
          </a:xfrm>
          <a:prstGeom prst="rect">
            <a:avLst/>
          </a:prstGeom>
        </p:spPr>
      </p:pic>
      <p:sp>
        <p:nvSpPr>
          <p:cNvPr id="6" name="テキスト ボックス 5">
            <a:extLst>
              <a:ext uri="{FF2B5EF4-FFF2-40B4-BE49-F238E27FC236}">
                <a16:creationId xmlns:a16="http://schemas.microsoft.com/office/drawing/2014/main" id="{60EA844F-58E8-4952-A058-2FE24F9D83BA}"/>
              </a:ext>
            </a:extLst>
          </p:cNvPr>
          <p:cNvSpPr txBox="1"/>
          <p:nvPr/>
        </p:nvSpPr>
        <p:spPr>
          <a:xfrm>
            <a:off x="2151867" y="3105834"/>
            <a:ext cx="7888265"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生きたまま腸まで届く</a:t>
            </a:r>
            <a:r>
              <a:rPr kumimoji="1" lang="ja-JP" altLang="en-US"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乳酸菌を配合</a:t>
            </a:r>
            <a:endParaRPr kumimoji="1" lang="en-US" altLang="ja-JP"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p:txBody>
      </p:sp>
    </p:spTree>
    <p:extLst>
      <p:ext uri="{BB962C8B-B14F-4D97-AF65-F5344CB8AC3E}">
        <p14:creationId xmlns:p14="http://schemas.microsoft.com/office/powerpoint/2010/main" val="342559779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117520f-80a2-40e6-a6a8-3ee6fb5de8d8" xsi:nil="true"/>
    <lcf76f155ced4ddcb4097134ff3c332f xmlns="15e4c3d0-d31e-4afa-910b-8e6505f5da3e">
      <Terms xmlns="http://schemas.microsoft.com/office/infopath/2007/PartnerControls"/>
    </lcf76f155ced4ddcb4097134ff3c332f>
    <_x0032_020 xmlns="15e4c3d0-d31e-4afa-910b-8e6505f5da3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D5E9B2C08F345409EE4D3463AC0A5EF" ma:contentTypeVersion="22" ma:contentTypeDescription="新しいドキュメントを作成します。" ma:contentTypeScope="" ma:versionID="423add77c3634624bea790c80db8f63d">
  <xsd:schema xmlns:xsd="http://www.w3.org/2001/XMLSchema" xmlns:xs="http://www.w3.org/2001/XMLSchema" xmlns:p="http://schemas.microsoft.com/office/2006/metadata/properties" xmlns:ns1="http://schemas.microsoft.com/sharepoint/v3" xmlns:ns2="15e4c3d0-d31e-4afa-910b-8e6505f5da3e" xmlns:ns3="4413b6af-c24a-4846-b129-151ba3fea5cc" xmlns:ns4="d117520f-80a2-40e6-a6a8-3ee6fb5de8d8" targetNamespace="http://schemas.microsoft.com/office/2006/metadata/properties" ma:root="true" ma:fieldsID="5c8c4e387d8374b205bb0baf79bd3e5e" ns1:_="" ns2:_="" ns3:_="" ns4:_="">
    <xsd:import namespace="http://schemas.microsoft.com/sharepoint/v3"/>
    <xsd:import namespace="15e4c3d0-d31e-4afa-910b-8e6505f5da3e"/>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x0032_020"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e4c3d0-d31e-4afa-910b-8e6505f5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x0032_020" ma:index="17" nillable="true" ma:displayName="2020" ma:format="Dropdown" ma:internalName="_x0032_020">
      <xsd:simpleType>
        <xsd:restriction base="dms:Text">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DFDDF8-D4F4-46CA-B453-5E7A934D843A}">
  <ds:schemaRefs>
    <ds:schemaRef ds:uri="http://purl.org/dc/terms/"/>
    <ds:schemaRef ds:uri="ee618681-f016-4e05-ba46-defb4204b565"/>
    <ds:schemaRef ds:uri="6b57c236-9155-42da-9b2e-8f191656b1de"/>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http://schemas.microsoft.com/sharepoint/v3"/>
    <ds:schemaRef ds:uri="http://schemas.microsoft.com/office/2006/metadata/properties"/>
    <ds:schemaRef ds:uri="http://purl.org/dc/dcmitype/"/>
    <ds:schemaRef ds:uri="d117520f-80a2-40e6-a6a8-3ee6fb5de8d8"/>
    <ds:schemaRef ds:uri="15e4c3d0-d31e-4afa-910b-8e6505f5da3e"/>
  </ds:schemaRefs>
</ds:datastoreItem>
</file>

<file path=customXml/itemProps2.xml><?xml version="1.0" encoding="utf-8"?>
<ds:datastoreItem xmlns:ds="http://schemas.openxmlformats.org/officeDocument/2006/customXml" ds:itemID="{9FA73C0C-BB40-49B8-98FB-64E07CCAD7E1}">
  <ds:schemaRefs>
    <ds:schemaRef ds:uri="http://schemas.microsoft.com/sharepoint/v3/contenttype/forms"/>
  </ds:schemaRefs>
</ds:datastoreItem>
</file>

<file path=customXml/itemProps3.xml><?xml version="1.0" encoding="utf-8"?>
<ds:datastoreItem xmlns:ds="http://schemas.openxmlformats.org/officeDocument/2006/customXml" ds:itemID="{E7E22980-0D0C-45ED-8D2F-F5C4A3503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e4c3d0-d31e-4afa-910b-8e6505f5da3e"/>
    <ds:schemaRef ds:uri="4413b6af-c24a-4846-b129-151ba3fea5cc"/>
    <ds:schemaRef ds:uri="d117520f-80a2-40e6-a6a8-3ee6fb5de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2b5ee2d-032e-4868-8fc2-75cce46e1ee0}" enabled="0" method="" siteId="{62b5ee2d-032e-4868-8fc2-75cce46e1ee0}" removed="1"/>
</clbl:labelList>
</file>

<file path=docProps/app.xml><?xml version="1.0" encoding="utf-8"?>
<Properties xmlns="http://schemas.openxmlformats.org/officeDocument/2006/extended-properties" xmlns:vt="http://schemas.openxmlformats.org/officeDocument/2006/docPropsVTypes">
  <TotalTime>229</TotalTime>
  <Words>3797</Words>
  <Application>Microsoft Office PowerPoint</Application>
  <PresentationFormat>Widescreen</PresentationFormat>
  <Paragraphs>318</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Pham, Truc</dc:creator>
  <cp:lastModifiedBy>Chisato Ishiguro</cp:lastModifiedBy>
  <cp:revision>8</cp:revision>
  <cp:lastPrinted>2022-03-14T05:40:50Z</cp:lastPrinted>
  <dcterms:created xsi:type="dcterms:W3CDTF">2022-03-08T23:34:29Z</dcterms:created>
  <dcterms:modified xsi:type="dcterms:W3CDTF">2025-04-17T08:08:19Z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0x0101001D5E9B2C08F345409EE4D3463AC0A5EF</vt:lpwstr>
  </property>
  <property fmtid="{D5CDD505-2E9C-101B-9397-08002B2CF9AE}" pid="3" name="MediaServiceImageTags">
    <vt:lpwstr/>
  </property>
</Properties>
</file>