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857" r:id="rId2"/>
    <p:sldId id="865" r:id="rId3"/>
    <p:sldId id="871" r:id="rId4"/>
    <p:sldId id="830" r:id="rId5"/>
    <p:sldId id="847" r:id="rId6"/>
    <p:sldId id="848" r:id="rId7"/>
    <p:sldId id="854" r:id="rId8"/>
    <p:sldId id="810" r:id="rId9"/>
    <p:sldId id="826" r:id="rId10"/>
    <p:sldId id="828" r:id="rId11"/>
    <p:sldId id="825" r:id="rId12"/>
    <p:sldId id="862" r:id="rId13"/>
    <p:sldId id="833" r:id="rId14"/>
    <p:sldId id="856" r:id="rId15"/>
    <p:sldId id="874" r:id="rId16"/>
    <p:sldId id="858" r:id="rId17"/>
    <p:sldId id="859" r:id="rId18"/>
    <p:sldId id="849" r:id="rId19"/>
    <p:sldId id="835" r:id="rId20"/>
    <p:sldId id="834" r:id="rId21"/>
    <p:sldId id="840" r:id="rId22"/>
    <p:sldId id="839" r:id="rId23"/>
    <p:sldId id="873" r:id="rId24"/>
    <p:sldId id="860" r:id="rId25"/>
    <p:sldId id="843" r:id="rId26"/>
    <p:sldId id="796" r:id="rId2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19195"/>
    <a:srgbClr val="708BAC"/>
    <a:srgbClr val="02AAB2"/>
    <a:srgbClr val="5B8E42"/>
    <a:srgbClr val="C1DEC0"/>
    <a:srgbClr val="5A7D37"/>
    <a:srgbClr val="006600"/>
    <a:srgbClr val="AC3A42"/>
    <a:srgbClr val="C12534"/>
    <a:srgbClr val="2EA2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04" autoAdjust="0"/>
    <p:restoredTop sz="81528" autoAdjust="0"/>
  </p:normalViewPr>
  <p:slideViewPr>
    <p:cSldViewPr snapToGrid="0">
      <p:cViewPr varScale="1">
        <p:scale>
          <a:sx n="72" d="100"/>
          <a:sy n="72" d="100"/>
        </p:scale>
        <p:origin x="-207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kholley\Desktop\In%20Progress\aL%20TFEU%20Tech%20Bulletin%20Graphs%20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Sheet1!$B$1</c:f>
              <c:strCache>
                <c:ptCount val="1"/>
                <c:pt idx="0">
                  <c:v>Week 1</c:v>
                </c:pt>
              </c:strCache>
            </c:strRef>
          </c:tx>
          <c:invertIfNegative val="0"/>
          <c:cat>
            <c:strRef>
              <c:f>Sheet1!$A$2:$A$3</c:f>
              <c:strCache>
                <c:ptCount val="2"/>
                <c:pt idx="0">
                  <c:v>Overall Skin Firmness</c:v>
                </c:pt>
                <c:pt idx="1">
                  <c:v>Firmness Around Eyes</c:v>
                </c:pt>
              </c:strCache>
            </c:strRef>
          </c:cat>
          <c:val>
            <c:numRef>
              <c:f>Sheet1!$B$2:$B$3</c:f>
              <c:numCache>
                <c:formatCode>0%</c:formatCode>
                <c:ptCount val="2"/>
                <c:pt idx="0">
                  <c:v>0.18</c:v>
                </c:pt>
                <c:pt idx="1">
                  <c:v>0.21</c:v>
                </c:pt>
              </c:numCache>
            </c:numRef>
          </c:val>
        </c:ser>
        <c:ser>
          <c:idx val="1"/>
          <c:order val="1"/>
          <c:tx>
            <c:strRef>
              <c:f>Sheet1!$C$1</c:f>
              <c:strCache>
                <c:ptCount val="1"/>
                <c:pt idx="0">
                  <c:v>Week 4</c:v>
                </c:pt>
              </c:strCache>
            </c:strRef>
          </c:tx>
          <c:invertIfNegative val="0"/>
          <c:cat>
            <c:strRef>
              <c:f>Sheet1!$A$2:$A$3</c:f>
              <c:strCache>
                <c:ptCount val="2"/>
                <c:pt idx="0">
                  <c:v>Overall Skin Firmness</c:v>
                </c:pt>
                <c:pt idx="1">
                  <c:v>Firmness Around Eyes</c:v>
                </c:pt>
              </c:strCache>
            </c:strRef>
          </c:cat>
          <c:val>
            <c:numRef>
              <c:f>Sheet1!$C$2:$C$3</c:f>
              <c:numCache>
                <c:formatCode>0%</c:formatCode>
                <c:ptCount val="2"/>
                <c:pt idx="0">
                  <c:v>0.3</c:v>
                </c:pt>
                <c:pt idx="1">
                  <c:v>0.41</c:v>
                </c:pt>
              </c:numCache>
            </c:numRef>
          </c:val>
        </c:ser>
        <c:ser>
          <c:idx val="2"/>
          <c:order val="2"/>
          <c:tx>
            <c:strRef>
              <c:f>Sheet1!$D$1</c:f>
              <c:strCache>
                <c:ptCount val="1"/>
                <c:pt idx="0">
                  <c:v>Week 8</c:v>
                </c:pt>
              </c:strCache>
            </c:strRef>
          </c:tx>
          <c:invertIfNegative val="0"/>
          <c:cat>
            <c:strRef>
              <c:f>Sheet1!$A$2:$A$3</c:f>
              <c:strCache>
                <c:ptCount val="2"/>
                <c:pt idx="0">
                  <c:v>Overall Skin Firmness</c:v>
                </c:pt>
                <c:pt idx="1">
                  <c:v>Firmness Around Eyes</c:v>
                </c:pt>
              </c:strCache>
            </c:strRef>
          </c:cat>
          <c:val>
            <c:numRef>
              <c:f>Sheet1!$D$2:$D$3</c:f>
              <c:numCache>
                <c:formatCode>0%</c:formatCode>
                <c:ptCount val="2"/>
                <c:pt idx="0">
                  <c:v>0.44</c:v>
                </c:pt>
                <c:pt idx="1">
                  <c:v>0.55</c:v>
                </c:pt>
              </c:numCache>
            </c:numRef>
          </c:val>
        </c:ser>
        <c:ser>
          <c:idx val="3"/>
          <c:order val="3"/>
          <c:tx>
            <c:strRef>
              <c:f>Sheet1!$E$1</c:f>
              <c:strCache>
                <c:ptCount val="1"/>
                <c:pt idx="0">
                  <c:v>Week 12</c:v>
                </c:pt>
              </c:strCache>
            </c:strRef>
          </c:tx>
          <c:invertIfNegative val="0"/>
          <c:cat>
            <c:strRef>
              <c:f>Sheet1!$A$2:$A$3</c:f>
              <c:strCache>
                <c:ptCount val="2"/>
                <c:pt idx="0">
                  <c:v>Overall Skin Firmness</c:v>
                </c:pt>
                <c:pt idx="1">
                  <c:v>Firmness Around Eyes</c:v>
                </c:pt>
              </c:strCache>
            </c:strRef>
          </c:cat>
          <c:val>
            <c:numRef>
              <c:f>Sheet1!$E$2:$E$3</c:f>
              <c:numCache>
                <c:formatCode>0%</c:formatCode>
                <c:ptCount val="2"/>
                <c:pt idx="0">
                  <c:v>0.53</c:v>
                </c:pt>
                <c:pt idx="1">
                  <c:v>0.66</c:v>
                </c:pt>
              </c:numCache>
            </c:numRef>
          </c:val>
        </c:ser>
        <c:dLbls>
          <c:showLegendKey val="0"/>
          <c:showVal val="0"/>
          <c:showCatName val="0"/>
          <c:showSerName val="0"/>
          <c:showPercent val="0"/>
          <c:showBubbleSize val="0"/>
        </c:dLbls>
        <c:gapWidth val="150"/>
        <c:axId val="2122033512"/>
        <c:axId val="2121995992"/>
      </c:barChart>
      <c:catAx>
        <c:axId val="2122033512"/>
        <c:scaling>
          <c:orientation val="minMax"/>
        </c:scaling>
        <c:delete val="0"/>
        <c:axPos val="b"/>
        <c:majorTickMark val="out"/>
        <c:minorTickMark val="none"/>
        <c:tickLblPos val="nextTo"/>
        <c:txPr>
          <a:bodyPr/>
          <a:lstStyle/>
          <a:p>
            <a:pPr>
              <a:defRPr>
                <a:solidFill>
                  <a:srgbClr val="919195"/>
                </a:solidFill>
              </a:defRPr>
            </a:pPr>
            <a:endParaRPr lang="en-US"/>
          </a:p>
        </c:txPr>
        <c:crossAx val="2121995992"/>
        <c:crosses val="autoZero"/>
        <c:auto val="1"/>
        <c:lblAlgn val="ctr"/>
        <c:lblOffset val="100"/>
        <c:noMultiLvlLbl val="0"/>
      </c:catAx>
      <c:valAx>
        <c:axId val="2121995992"/>
        <c:scaling>
          <c:orientation val="minMax"/>
        </c:scaling>
        <c:delete val="0"/>
        <c:axPos val="l"/>
        <c:majorGridlines/>
        <c:numFmt formatCode="0%" sourceLinked="1"/>
        <c:majorTickMark val="out"/>
        <c:minorTickMark val="none"/>
        <c:tickLblPos val="nextTo"/>
        <c:txPr>
          <a:bodyPr/>
          <a:lstStyle/>
          <a:p>
            <a:pPr>
              <a:defRPr>
                <a:solidFill>
                  <a:srgbClr val="919195"/>
                </a:solidFill>
              </a:defRPr>
            </a:pPr>
            <a:endParaRPr lang="en-US"/>
          </a:p>
        </c:txPr>
        <c:crossAx val="2122033512"/>
        <c:crosses val="autoZero"/>
        <c:crossBetween val="between"/>
      </c:valAx>
    </c:plotArea>
    <c:legend>
      <c:legendPos val="r"/>
      <c:layout/>
      <c:overlay val="0"/>
      <c:txPr>
        <a:bodyPr/>
        <a:lstStyle/>
        <a:p>
          <a:pPr>
            <a:defRPr>
              <a:solidFill>
                <a:srgbClr val="919195"/>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67284305807928"/>
          <c:y val="0.31729369375577"/>
          <c:w val="0.459021300222088"/>
          <c:h val="0.730314358333969"/>
        </c:manualLayout>
      </c:layout>
      <c:pieChart>
        <c:varyColors val="1"/>
        <c:ser>
          <c:idx val="0"/>
          <c:order val="0"/>
          <c:dLbls>
            <c:dLbl>
              <c:idx val="0"/>
              <c:layout>
                <c:manualLayout>
                  <c:x val="-0.163467595396729"/>
                  <c:y val="-0.0415393686015972"/>
                </c:manualLayout>
              </c:layout>
              <c:tx>
                <c:rich>
                  <a:bodyPr/>
                  <a:lstStyle/>
                  <a:p>
                    <a:r>
                      <a:rPr lang="en-US" sz="1200" b="1" dirty="0">
                        <a:solidFill>
                          <a:schemeClr val="bg1"/>
                        </a:solidFill>
                      </a:rPr>
                      <a:t>1 Year
53%</a:t>
                    </a:r>
                    <a:endParaRPr lang="en-US" sz="1200" b="1" dirty="0"/>
                  </a:p>
                </c:rich>
              </c:tx>
              <c:showLegendKey val="0"/>
              <c:showVal val="0"/>
              <c:showCatName val="1"/>
              <c:showSerName val="0"/>
              <c:showPercent val="1"/>
              <c:showBubbleSize val="0"/>
            </c:dLbl>
            <c:dLbl>
              <c:idx val="1"/>
              <c:tx>
                <c:rich>
                  <a:bodyPr/>
                  <a:lstStyle/>
                  <a:p>
                    <a:r>
                      <a:rPr lang="en-US" sz="1200" b="1" dirty="0">
                        <a:solidFill>
                          <a:schemeClr val="bg1"/>
                        </a:solidFill>
                      </a:rPr>
                      <a:t>2 Years
14%</a:t>
                    </a:r>
                    <a:endParaRPr lang="en-US" sz="1200" b="1" dirty="0"/>
                  </a:p>
                </c:rich>
              </c:tx>
              <c:showLegendKey val="0"/>
              <c:showVal val="0"/>
              <c:showCatName val="1"/>
              <c:showSerName val="0"/>
              <c:showPercent val="1"/>
              <c:showBubbleSize val="0"/>
            </c:dLbl>
            <c:dLbl>
              <c:idx val="2"/>
              <c:tx>
                <c:rich>
                  <a:bodyPr/>
                  <a:lstStyle/>
                  <a:p>
                    <a:r>
                      <a:rPr lang="en-US" sz="1200" b="1" dirty="0">
                        <a:solidFill>
                          <a:schemeClr val="bg1"/>
                        </a:solidFill>
                      </a:rPr>
                      <a:t>3 Years
9%</a:t>
                    </a:r>
                    <a:endParaRPr lang="en-US" sz="1200" b="1" dirty="0"/>
                  </a:p>
                </c:rich>
              </c:tx>
              <c:showLegendKey val="0"/>
              <c:showVal val="0"/>
              <c:showCatName val="1"/>
              <c:showSerName val="0"/>
              <c:showPercent val="1"/>
              <c:showBubbleSize val="0"/>
            </c:dLbl>
            <c:dLbl>
              <c:idx val="3"/>
              <c:tx>
                <c:rich>
                  <a:bodyPr/>
                  <a:lstStyle/>
                  <a:p>
                    <a:r>
                      <a:rPr lang="en-US" sz="1200" b="1" dirty="0">
                        <a:solidFill>
                          <a:schemeClr val="bg1"/>
                        </a:solidFill>
                      </a:rPr>
                      <a:t>4 Years
9%</a:t>
                    </a:r>
                    <a:endParaRPr lang="en-US" sz="1200" b="1" dirty="0"/>
                  </a:p>
                </c:rich>
              </c:tx>
              <c:showLegendKey val="0"/>
              <c:showVal val="0"/>
              <c:showCatName val="1"/>
              <c:showSerName val="0"/>
              <c:showPercent val="1"/>
              <c:showBubbleSize val="0"/>
            </c:dLbl>
            <c:dLbl>
              <c:idx val="4"/>
              <c:tx>
                <c:rich>
                  <a:bodyPr/>
                  <a:lstStyle/>
                  <a:p>
                    <a:r>
                      <a:rPr lang="en-US" sz="1200" b="1" i="0" baseline="0" dirty="0">
                        <a:solidFill>
                          <a:schemeClr val="bg1"/>
                        </a:solidFill>
                      </a:rPr>
                      <a:t>5 Years
12%</a:t>
                    </a:r>
                    <a:endParaRPr lang="en-US" sz="1200" b="1" i="0" baseline="0" dirty="0"/>
                  </a:p>
                </c:rich>
              </c:tx>
              <c:showLegendKey val="0"/>
              <c:showVal val="0"/>
              <c:showCatName val="1"/>
              <c:showSerName val="0"/>
              <c:showPercent val="1"/>
              <c:showBubbleSize val="0"/>
            </c:dLbl>
            <c:dLbl>
              <c:idx val="5"/>
              <c:layout>
                <c:manualLayout>
                  <c:x val="-0.00929453529847231"/>
                  <c:y val="-0.00226907991850392"/>
                </c:manualLayout>
              </c:layout>
              <c:tx>
                <c:rich>
                  <a:bodyPr/>
                  <a:lstStyle/>
                  <a:p>
                    <a:pPr>
                      <a:defRPr>
                        <a:solidFill>
                          <a:srgbClr val="919195"/>
                        </a:solidFill>
                      </a:defRPr>
                    </a:pPr>
                    <a:r>
                      <a:rPr lang="en-US" sz="1200" b="1" dirty="0">
                        <a:solidFill>
                          <a:srgbClr val="919195"/>
                        </a:solidFill>
                      </a:rPr>
                      <a:t>6 years 
0%</a:t>
                    </a:r>
                  </a:p>
                </c:rich>
              </c:tx>
              <c:spPr/>
              <c:showLegendKey val="0"/>
              <c:showVal val="0"/>
              <c:showCatName val="1"/>
              <c:showSerName val="0"/>
              <c:showPercent val="1"/>
              <c:showBubbleSize val="0"/>
            </c:dLbl>
            <c:dLbl>
              <c:idx val="6"/>
              <c:layout>
                <c:manualLayout>
                  <c:x val="0.0710623191331853"/>
                  <c:y val="-0.00971961682808824"/>
                </c:manualLayout>
              </c:layout>
              <c:tx>
                <c:rich>
                  <a:bodyPr/>
                  <a:lstStyle/>
                  <a:p>
                    <a:pPr>
                      <a:defRPr>
                        <a:solidFill>
                          <a:srgbClr val="919195"/>
                        </a:solidFill>
                      </a:defRPr>
                    </a:pPr>
                    <a:r>
                      <a:rPr lang="en-US" sz="1200" b="1" dirty="0">
                        <a:solidFill>
                          <a:srgbClr val="919195"/>
                        </a:solidFill>
                      </a:rPr>
                      <a:t>7 years 
3%</a:t>
                    </a:r>
                  </a:p>
                </c:rich>
              </c:tx>
              <c:spPr/>
              <c:showLegendKey val="0"/>
              <c:showVal val="0"/>
              <c:showCatName val="1"/>
              <c:showSerName val="0"/>
              <c:showPercent val="1"/>
              <c:showBubbleSize val="0"/>
            </c:dLbl>
            <c:txPr>
              <a:bodyPr/>
              <a:lstStyle/>
              <a:p>
                <a:pPr>
                  <a:defRPr>
                    <a:solidFill>
                      <a:schemeClr val="bg1"/>
                    </a:solidFill>
                  </a:defRPr>
                </a:pPr>
                <a:endParaRPr lang="en-US"/>
              </a:p>
            </c:txPr>
            <c:showLegendKey val="0"/>
            <c:showVal val="0"/>
            <c:showCatName val="1"/>
            <c:showSerName val="0"/>
            <c:showPercent val="1"/>
            <c:showBubbleSize val="0"/>
            <c:showLeaderLines val="1"/>
          </c:dLbls>
          <c:cat>
            <c:strRef>
              <c:f>Sheet1!$P$13:$V$13</c:f>
              <c:strCache>
                <c:ptCount val="7"/>
                <c:pt idx="0">
                  <c:v>1 Year</c:v>
                </c:pt>
                <c:pt idx="1">
                  <c:v>2 Years</c:v>
                </c:pt>
                <c:pt idx="2">
                  <c:v>3 Years</c:v>
                </c:pt>
                <c:pt idx="3">
                  <c:v>4 Years</c:v>
                </c:pt>
                <c:pt idx="4">
                  <c:v>5 Years</c:v>
                </c:pt>
                <c:pt idx="5">
                  <c:v>6 years </c:v>
                </c:pt>
                <c:pt idx="6">
                  <c:v>7 years </c:v>
                </c:pt>
              </c:strCache>
            </c:strRef>
          </c:cat>
          <c:val>
            <c:numRef>
              <c:f>Sheet1!$P$14:$V$14</c:f>
              <c:numCache>
                <c:formatCode>General</c:formatCode>
                <c:ptCount val="7"/>
                <c:pt idx="0">
                  <c:v>18.0</c:v>
                </c:pt>
                <c:pt idx="1">
                  <c:v>5.0</c:v>
                </c:pt>
                <c:pt idx="2">
                  <c:v>3.0</c:v>
                </c:pt>
                <c:pt idx="3">
                  <c:v>3.0</c:v>
                </c:pt>
                <c:pt idx="4">
                  <c:v>4.0</c:v>
                </c:pt>
                <c:pt idx="5">
                  <c:v>0.0</c:v>
                </c:pt>
                <c:pt idx="6">
                  <c:v>1.0</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800">
          <a:solidFill>
            <a:srgbClr val="919195"/>
          </a:solidFil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5" y="0"/>
            <a:ext cx="3038649" cy="465138"/>
          </a:xfrm>
          <a:prstGeom prst="rect">
            <a:avLst/>
          </a:prstGeom>
          <a:noFill/>
          <a:ln w="9525">
            <a:noFill/>
            <a:miter lim="800000"/>
            <a:headEnd/>
            <a:tailEnd/>
          </a:ln>
          <a:effectLst/>
        </p:spPr>
        <p:txBody>
          <a:bodyPr vert="horz" wrap="square" lIns="93200" tIns="46600" rIns="93200" bIns="46600" numCol="1" anchor="t" anchorCtr="0" compatLnSpc="1">
            <a:prstTxWarp prst="textNoShape">
              <a:avLst/>
            </a:prstTxWarp>
          </a:bodyPr>
          <a:lstStyle>
            <a:lvl1pPr>
              <a:defRPr sz="1200">
                <a:latin typeface="Arial" charset="0"/>
                <a:ea typeface="ＭＳ Ｐゴシック" pitchFamily="36" charset="-128"/>
                <a:cs typeface="+mn-cs"/>
              </a:defRPr>
            </a:lvl1pPr>
          </a:lstStyle>
          <a:p>
            <a:pPr>
              <a:defRPr/>
            </a:pPr>
            <a:endParaRPr lang="en-US"/>
          </a:p>
        </p:txBody>
      </p:sp>
      <p:sp>
        <p:nvSpPr>
          <p:cNvPr id="6147" name="Rectangle 3"/>
          <p:cNvSpPr>
            <a:spLocks noGrp="1" noChangeArrowheads="1"/>
          </p:cNvSpPr>
          <p:nvPr>
            <p:ph type="dt" sz="quarter" idx="1"/>
          </p:nvPr>
        </p:nvSpPr>
        <p:spPr bwMode="auto">
          <a:xfrm>
            <a:off x="3973373" y="0"/>
            <a:ext cx="3037031" cy="465138"/>
          </a:xfrm>
          <a:prstGeom prst="rect">
            <a:avLst/>
          </a:prstGeom>
          <a:noFill/>
          <a:ln w="9525">
            <a:noFill/>
            <a:miter lim="800000"/>
            <a:headEnd/>
            <a:tailEnd/>
          </a:ln>
          <a:effectLst/>
        </p:spPr>
        <p:txBody>
          <a:bodyPr vert="horz" wrap="square" lIns="93200" tIns="46600" rIns="93200" bIns="46600" numCol="1" anchor="t" anchorCtr="0" compatLnSpc="1">
            <a:prstTxWarp prst="textNoShape">
              <a:avLst/>
            </a:prstTxWarp>
          </a:bodyPr>
          <a:lstStyle>
            <a:lvl1pPr algn="r">
              <a:defRPr sz="1200">
                <a:latin typeface="Arial" charset="0"/>
                <a:ea typeface="ＭＳ Ｐゴシック" pitchFamily="36" charset="-128"/>
                <a:cs typeface="+mn-cs"/>
              </a:defRPr>
            </a:lvl1pPr>
          </a:lstStyle>
          <a:p>
            <a:pPr>
              <a:defRPr/>
            </a:pPr>
            <a:endParaRPr lang="en-US"/>
          </a:p>
        </p:txBody>
      </p:sp>
      <p:sp>
        <p:nvSpPr>
          <p:cNvPr id="6148" name="Rectangle 4"/>
          <p:cNvSpPr>
            <a:spLocks noGrp="1" noChangeArrowheads="1"/>
          </p:cNvSpPr>
          <p:nvPr>
            <p:ph type="ftr" sz="quarter" idx="2"/>
          </p:nvPr>
        </p:nvSpPr>
        <p:spPr bwMode="auto">
          <a:xfrm>
            <a:off x="5" y="8831266"/>
            <a:ext cx="3038649" cy="465138"/>
          </a:xfrm>
          <a:prstGeom prst="rect">
            <a:avLst/>
          </a:prstGeom>
          <a:noFill/>
          <a:ln w="9525">
            <a:noFill/>
            <a:miter lim="800000"/>
            <a:headEnd/>
            <a:tailEnd/>
          </a:ln>
          <a:effectLst/>
        </p:spPr>
        <p:txBody>
          <a:bodyPr vert="horz" wrap="square" lIns="93200" tIns="46600" rIns="93200" bIns="46600" numCol="1" anchor="b" anchorCtr="0" compatLnSpc="1">
            <a:prstTxWarp prst="textNoShape">
              <a:avLst/>
            </a:prstTxWarp>
          </a:bodyPr>
          <a:lstStyle>
            <a:lvl1pPr>
              <a:defRPr sz="1200">
                <a:latin typeface="Arial" charset="0"/>
                <a:ea typeface="ＭＳ Ｐゴシック" pitchFamily="36" charset="-128"/>
                <a:cs typeface="+mn-cs"/>
              </a:defRPr>
            </a:lvl1pPr>
          </a:lstStyle>
          <a:p>
            <a:pPr>
              <a:defRPr/>
            </a:pPr>
            <a:endParaRPr lang="en-US"/>
          </a:p>
        </p:txBody>
      </p:sp>
      <p:sp>
        <p:nvSpPr>
          <p:cNvPr id="6149" name="Rectangle 5"/>
          <p:cNvSpPr>
            <a:spLocks noGrp="1" noChangeArrowheads="1"/>
          </p:cNvSpPr>
          <p:nvPr>
            <p:ph type="sldNum" sz="quarter" idx="3"/>
          </p:nvPr>
        </p:nvSpPr>
        <p:spPr bwMode="auto">
          <a:xfrm>
            <a:off x="3973373" y="8831266"/>
            <a:ext cx="3037031" cy="465138"/>
          </a:xfrm>
          <a:prstGeom prst="rect">
            <a:avLst/>
          </a:prstGeom>
          <a:noFill/>
          <a:ln w="9525">
            <a:noFill/>
            <a:miter lim="800000"/>
            <a:headEnd/>
            <a:tailEnd/>
          </a:ln>
          <a:effectLst/>
        </p:spPr>
        <p:txBody>
          <a:bodyPr vert="horz" wrap="square" lIns="93200" tIns="46600" rIns="93200" bIns="46600" numCol="1" anchor="b" anchorCtr="0" compatLnSpc="1">
            <a:prstTxWarp prst="textNoShape">
              <a:avLst/>
            </a:prstTxWarp>
          </a:bodyPr>
          <a:lstStyle>
            <a:lvl1pPr algn="r">
              <a:defRPr sz="1200">
                <a:latin typeface="Arial" charset="0"/>
                <a:ea typeface="ＭＳ Ｐゴシック" pitchFamily="36" charset="-128"/>
                <a:cs typeface="+mn-cs"/>
              </a:defRPr>
            </a:lvl1pPr>
          </a:lstStyle>
          <a:p>
            <a:pPr>
              <a:defRPr/>
            </a:pPr>
            <a:fld id="{AF2FC229-33CF-41D1-8268-5AF2017C2734}" type="slidenum">
              <a:rPr lang="en-US"/>
              <a:pPr>
                <a:defRPr/>
              </a:pPr>
              <a:t>‹#›</a:t>
            </a:fld>
            <a:endParaRPr lang="en-US"/>
          </a:p>
        </p:txBody>
      </p:sp>
    </p:spTree>
    <p:extLst>
      <p:ext uri="{BB962C8B-B14F-4D97-AF65-F5344CB8AC3E}">
        <p14:creationId xmlns:p14="http://schemas.microsoft.com/office/powerpoint/2010/main" val="19925484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038649" cy="465138"/>
          </a:xfrm>
          <a:prstGeom prst="rect">
            <a:avLst/>
          </a:prstGeom>
        </p:spPr>
        <p:txBody>
          <a:bodyPr vert="horz" wrap="square" lIns="93200" tIns="46600" rIns="93200" bIns="46600" numCol="1" anchor="t" anchorCtr="0" compatLnSpc="1">
            <a:prstTxWarp prst="textNoShape">
              <a:avLst/>
            </a:prstTxWarp>
          </a:bodyPr>
          <a:lstStyle>
            <a:lvl1pPr>
              <a:defRPr sz="1200">
                <a:latin typeface="Arial" charset="0"/>
                <a:ea typeface="ＭＳ Ｐゴシック" pitchFamily="36" charset="-128"/>
                <a:cs typeface="+mn-cs"/>
              </a:defRPr>
            </a:lvl1pPr>
          </a:lstStyle>
          <a:p>
            <a:pPr>
              <a:defRPr/>
            </a:pPr>
            <a:endParaRPr lang="en-US"/>
          </a:p>
        </p:txBody>
      </p:sp>
      <p:sp>
        <p:nvSpPr>
          <p:cNvPr id="3" name="Date Placeholder 2"/>
          <p:cNvSpPr>
            <a:spLocks noGrp="1"/>
          </p:cNvSpPr>
          <p:nvPr>
            <p:ph type="dt" idx="1"/>
          </p:nvPr>
        </p:nvSpPr>
        <p:spPr>
          <a:xfrm>
            <a:off x="3970136" y="0"/>
            <a:ext cx="3038648" cy="465138"/>
          </a:xfrm>
          <a:prstGeom prst="rect">
            <a:avLst/>
          </a:prstGeom>
        </p:spPr>
        <p:txBody>
          <a:bodyPr vert="horz" wrap="square" lIns="93200" tIns="46600" rIns="93200" bIns="46600" numCol="1" anchor="t" anchorCtr="0" compatLnSpc="1">
            <a:prstTxWarp prst="textNoShape">
              <a:avLst/>
            </a:prstTxWarp>
          </a:bodyPr>
          <a:lstStyle>
            <a:lvl1pPr algn="r">
              <a:defRPr sz="1200">
                <a:latin typeface="Arial" charset="0"/>
                <a:ea typeface="ＭＳ Ｐゴシック" pitchFamily="36" charset="-128"/>
                <a:cs typeface="+mn-cs"/>
              </a:defRPr>
            </a:lvl1pPr>
          </a:lstStyle>
          <a:p>
            <a:pPr>
              <a:defRPr/>
            </a:pPr>
            <a:fld id="{A049E9F3-8C87-4F15-B8F9-3D7B46190268}" type="datetime1">
              <a:rPr lang="en-US"/>
              <a:pPr>
                <a:defRPr/>
              </a:pPr>
              <a:t>5/13/14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3200" tIns="46600" rIns="93200" bIns="4660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701853" y="4416429"/>
            <a:ext cx="5608319" cy="4183063"/>
          </a:xfrm>
          <a:prstGeom prst="rect">
            <a:avLst/>
          </a:prstGeom>
        </p:spPr>
        <p:txBody>
          <a:bodyPr vert="horz" wrap="square" lIns="93200" tIns="46600" rIns="93200" bIns="4660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5" y="8829675"/>
            <a:ext cx="3038649" cy="465138"/>
          </a:xfrm>
          <a:prstGeom prst="rect">
            <a:avLst/>
          </a:prstGeom>
        </p:spPr>
        <p:txBody>
          <a:bodyPr vert="horz" wrap="square" lIns="93200" tIns="46600" rIns="93200" bIns="46600" numCol="1" anchor="b" anchorCtr="0" compatLnSpc="1">
            <a:prstTxWarp prst="textNoShape">
              <a:avLst/>
            </a:prstTxWarp>
          </a:bodyPr>
          <a:lstStyle>
            <a:lvl1pPr>
              <a:defRPr sz="1200">
                <a:latin typeface="Arial" charset="0"/>
                <a:ea typeface="ＭＳ Ｐゴシック" pitchFamily="36" charset="-128"/>
                <a:cs typeface="+mn-cs"/>
              </a:defRPr>
            </a:lvl1pPr>
          </a:lstStyle>
          <a:p>
            <a:pPr>
              <a:defRPr/>
            </a:pPr>
            <a:endParaRPr lang="en-US"/>
          </a:p>
        </p:txBody>
      </p:sp>
      <p:sp>
        <p:nvSpPr>
          <p:cNvPr id="7" name="Slide Number Placeholder 6"/>
          <p:cNvSpPr>
            <a:spLocks noGrp="1"/>
          </p:cNvSpPr>
          <p:nvPr>
            <p:ph type="sldNum" sz="quarter" idx="5"/>
          </p:nvPr>
        </p:nvSpPr>
        <p:spPr>
          <a:xfrm>
            <a:off x="3970136" y="8829675"/>
            <a:ext cx="3038648" cy="465138"/>
          </a:xfrm>
          <a:prstGeom prst="rect">
            <a:avLst/>
          </a:prstGeom>
        </p:spPr>
        <p:txBody>
          <a:bodyPr vert="horz" wrap="square" lIns="93200" tIns="46600" rIns="93200" bIns="46600" numCol="1" anchor="b" anchorCtr="0" compatLnSpc="1">
            <a:prstTxWarp prst="textNoShape">
              <a:avLst/>
            </a:prstTxWarp>
          </a:bodyPr>
          <a:lstStyle>
            <a:lvl1pPr algn="r">
              <a:defRPr sz="1200">
                <a:latin typeface="Arial" charset="0"/>
                <a:ea typeface="ＭＳ Ｐゴシック" pitchFamily="36" charset="-128"/>
                <a:cs typeface="+mn-cs"/>
              </a:defRPr>
            </a:lvl1pPr>
          </a:lstStyle>
          <a:p>
            <a:pPr>
              <a:defRPr/>
            </a:pPr>
            <a:fld id="{C809EE5E-8AB4-4BE5-8976-0CECB3369715}" type="slidenum">
              <a:rPr lang="en-US"/>
              <a:pPr>
                <a:defRPr/>
              </a:pPr>
              <a:t>‹#›</a:t>
            </a:fld>
            <a:endParaRPr lang="en-US"/>
          </a:p>
        </p:txBody>
      </p:sp>
    </p:spTree>
    <p:extLst>
      <p:ext uri="{BB962C8B-B14F-4D97-AF65-F5344CB8AC3E}">
        <p14:creationId xmlns:p14="http://schemas.microsoft.com/office/powerpoint/2010/main" val="73446105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pitchFamily="-65" charset="-128"/>
        <a:cs typeface="ヒラギノ角ゴ Pro W3"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pitchFamily="-65" charset="-128"/>
        <a:cs typeface="ヒラギノ角ゴ Pro W3"/>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6"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6"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6"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ヒラギノ角ゴ Pro W3" pitchFamily="-65" charset="-128"/>
                <a:cs typeface="ヒラギノ角ゴ Pro W3" pitchFamily="-65" charset="-128"/>
              </a:rPr>
              <a:t>Welcome to the </a:t>
            </a:r>
            <a:r>
              <a:rPr lang="en-US" sz="1200" kern="1200" dirty="0" err="1" smtClean="0">
                <a:solidFill>
                  <a:schemeClr val="tx1"/>
                </a:solidFill>
                <a:effectLst/>
                <a:latin typeface="+mn-lt"/>
                <a:ea typeface="ヒラギノ角ゴ Pro W3" pitchFamily="-65" charset="-128"/>
                <a:cs typeface="ヒラギノ角ゴ Pro W3" pitchFamily="-65" charset="-128"/>
              </a:rPr>
              <a:t>ageLOC</a:t>
            </a:r>
            <a:r>
              <a:rPr lang="en-US" sz="1200" kern="1200" dirty="0" smtClean="0">
                <a:solidFill>
                  <a:schemeClr val="tx1"/>
                </a:solidFill>
                <a:effectLst/>
                <a:latin typeface="+mn-lt"/>
                <a:ea typeface="ヒラギノ角ゴ Pro W3" pitchFamily="-65" charset="-128"/>
                <a:cs typeface="ヒラギノ角ゴ Pro W3" pitchFamily="-65" charset="-128"/>
              </a:rPr>
              <a:t> </a:t>
            </a:r>
            <a:r>
              <a:rPr lang="en-US" sz="1200" kern="1200" dirty="0" err="1" smtClean="0">
                <a:solidFill>
                  <a:schemeClr val="tx1"/>
                </a:solidFill>
                <a:effectLst/>
                <a:latin typeface="+mn-lt"/>
                <a:ea typeface="ヒラギノ角ゴ Pro W3" pitchFamily="-65" charset="-128"/>
                <a:cs typeface="ヒラギノ角ゴ Pro W3" pitchFamily="-65" charset="-128"/>
              </a:rPr>
              <a:t>Tru</a:t>
            </a:r>
            <a:r>
              <a:rPr lang="en-US" sz="1200" kern="1200" dirty="0" smtClean="0">
                <a:solidFill>
                  <a:schemeClr val="tx1"/>
                </a:solidFill>
                <a:effectLst/>
                <a:latin typeface="+mn-lt"/>
                <a:ea typeface="ヒラギノ角ゴ Pro W3" pitchFamily="-65" charset="-128"/>
                <a:cs typeface="ヒラギノ角ゴ Pro W3" pitchFamily="-65" charset="-128"/>
              </a:rPr>
              <a:t> Face Essence Ultra product training. The speakers for this presentation are Doctor Helen Knaggs, and Nu Skin Scientist Dale Kern. </a:t>
            </a:r>
            <a:endParaRPr lang="en-US" dirty="0"/>
          </a:p>
        </p:txBody>
      </p:sp>
      <p:sp>
        <p:nvSpPr>
          <p:cNvPr id="4" name="Slide Number Placeholder 3"/>
          <p:cNvSpPr>
            <a:spLocks noGrp="1"/>
          </p:cNvSpPr>
          <p:nvPr>
            <p:ph type="sldNum" sz="quarter" idx="10"/>
          </p:nvPr>
        </p:nvSpPr>
        <p:spPr/>
        <p:txBody>
          <a:bodyPr/>
          <a:lstStyle/>
          <a:p>
            <a:pPr>
              <a:defRPr/>
            </a:pPr>
            <a:fld id="{C809EE5E-8AB4-4BE5-8976-0CECB3369715}" type="slidenum">
              <a:rPr lang="en-US" smtClean="0"/>
              <a:pPr>
                <a:defRPr/>
              </a:pPr>
              <a:t>1</a:t>
            </a:fld>
            <a:endParaRPr lang="en-US"/>
          </a:p>
        </p:txBody>
      </p:sp>
    </p:spTree>
    <p:extLst>
      <p:ext uri="{BB962C8B-B14F-4D97-AF65-F5344CB8AC3E}">
        <p14:creationId xmlns:p14="http://schemas.microsoft.com/office/powerpoint/2010/main" val="476330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ヒラギノ角ゴ Pro W3" pitchFamily="-65" charset="-128"/>
                <a:cs typeface="ヒラギノ角ゴ Pro W3" pitchFamily="-65" charset="-128"/>
              </a:rPr>
              <a:t>In this example you can see the difference between overall gene expressions giving a more youthful appearance (on the left) compared to that of a more aged appearance (on the right).  These are identical twins.  The clearly-visible differences seen are in response to lifestyle choices like nutrition, sun exposure etc. We look to influence the expression of YGCs back toward youthful patterns. </a:t>
            </a:r>
            <a:endParaRPr lang="en-US" sz="1200" baseline="0" dirty="0" smtClean="0">
              <a:solidFill>
                <a:schemeClr val="tx1"/>
              </a:solidFill>
              <a:latin typeface="+mn-lt"/>
              <a:ea typeface="MS PGothic" pitchFamily="34" charset="-128"/>
            </a:endParaRPr>
          </a:p>
        </p:txBody>
      </p:sp>
      <p:sp>
        <p:nvSpPr>
          <p:cNvPr id="4" name="Slide Number Placeholder 3"/>
          <p:cNvSpPr>
            <a:spLocks noGrp="1"/>
          </p:cNvSpPr>
          <p:nvPr>
            <p:ph type="sldNum" sz="quarter" idx="10"/>
          </p:nvPr>
        </p:nvSpPr>
        <p:spPr/>
        <p:txBody>
          <a:bodyPr/>
          <a:lstStyle/>
          <a:p>
            <a:pPr>
              <a:defRPr/>
            </a:pPr>
            <a:fld id="{C809EE5E-8AB4-4BE5-8976-0CECB3369715}"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ヒラギノ角ゴ Pro W3" pitchFamily="-65" charset="-128"/>
                <a:cs typeface="ヒラギノ角ゴ Pro W3" pitchFamily="-65" charset="-128"/>
              </a:rPr>
              <a:t>Looking more closely at aging facial skin, compare the youthful skin on the left to aged skin on the right  After we reach the age of 30-35, our resilient and firm skin starts to give way to a sagging and wrinkling appearance. The support structure for the skin becomes weak and disorganized.  Skin is no longer adequately supported or able to retract to its original young, firm state.</a:t>
            </a:r>
            <a:endParaRPr lang="en-US" dirty="0" smtClean="0">
              <a:latin typeface="+mn-lt"/>
            </a:endParaRPr>
          </a:p>
        </p:txBody>
      </p:sp>
      <p:sp>
        <p:nvSpPr>
          <p:cNvPr id="4" name="Slide Number Placeholder 3"/>
          <p:cNvSpPr>
            <a:spLocks noGrp="1"/>
          </p:cNvSpPr>
          <p:nvPr>
            <p:ph type="sldNum" sz="quarter" idx="10"/>
          </p:nvPr>
        </p:nvSpPr>
        <p:spPr/>
        <p:txBody>
          <a:bodyPr/>
          <a:lstStyle/>
          <a:p>
            <a:pPr>
              <a:defRPr/>
            </a:pPr>
            <a:fld id="{C809EE5E-8AB4-4BE5-8976-0CECB3369715}"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ヒラギノ角ゴ Pro W3" pitchFamily="-65" charset="-128"/>
                <a:cs typeface="ヒラギノ角ゴ Pro W3" pitchFamily="-65" charset="-128"/>
              </a:rPr>
              <a:t>A significant contributor to an aged skin appearance is the destruction of important skin proteins like elastin and collagen.</a:t>
            </a:r>
            <a:endParaRPr lang="en-US" dirty="0" smtClean="0">
              <a:latin typeface="Gill Sans" pitchFamily="1" charset="0"/>
            </a:endParaRPr>
          </a:p>
        </p:txBody>
      </p:sp>
      <p:sp>
        <p:nvSpPr>
          <p:cNvPr id="4" name="Slide Number Placeholder 3"/>
          <p:cNvSpPr>
            <a:spLocks noGrp="1"/>
          </p:cNvSpPr>
          <p:nvPr>
            <p:ph type="sldNum" sz="quarter" idx="10"/>
          </p:nvPr>
        </p:nvSpPr>
        <p:spPr/>
        <p:txBody>
          <a:bodyPr/>
          <a:lstStyle/>
          <a:p>
            <a:pPr>
              <a:defRPr/>
            </a:pPr>
            <a:fld id="{C809EE5E-8AB4-4BE5-8976-0CECB3369715}"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ヒラギノ角ゴ Pro W3" pitchFamily="-65" charset="-128"/>
                <a:cs typeface="ヒラギノ角ゴ Pro W3" pitchFamily="-65" charset="-128"/>
              </a:rPr>
              <a:t>We use Nu Skin’s proprietary anti-aging science to identify groups of genes, YGCs, that can be influenced to provide a more youthful expression pattern.  Here a subset of the Skin Structure YGC that contributes to skin firming. </a:t>
            </a:r>
            <a:endParaRPr lang="en-US" dirty="0" smtClean="0"/>
          </a:p>
        </p:txBody>
      </p:sp>
      <p:sp>
        <p:nvSpPr>
          <p:cNvPr id="4" name="Slide Number Placeholder 3"/>
          <p:cNvSpPr>
            <a:spLocks noGrp="1"/>
          </p:cNvSpPr>
          <p:nvPr>
            <p:ph type="sldNum" sz="quarter" idx="10"/>
          </p:nvPr>
        </p:nvSpPr>
        <p:spPr/>
        <p:txBody>
          <a:bodyPr/>
          <a:lstStyle/>
          <a:p>
            <a:pPr>
              <a:defRPr/>
            </a:pPr>
            <a:fld id="{C809EE5E-8AB4-4BE5-8976-0CECB3369715}"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ヒラギノ角ゴ Pro W3" pitchFamily="-65" charset="-128"/>
                <a:cs typeface="ヒラギノ角ゴ Pro W3" pitchFamily="-65" charset="-128"/>
              </a:rPr>
              <a:t>Recently, Nu Skin purchased </a:t>
            </a:r>
            <a:r>
              <a:rPr lang="en-US" sz="1200" kern="1200" dirty="0" err="1" smtClean="0">
                <a:solidFill>
                  <a:schemeClr val="tx1"/>
                </a:solidFill>
                <a:effectLst/>
                <a:latin typeface="+mn-lt"/>
                <a:ea typeface="ヒラギノ角ゴ Pro W3" pitchFamily="-65" charset="-128"/>
                <a:cs typeface="ヒラギノ角ゴ Pro W3" pitchFamily="-65" charset="-128"/>
              </a:rPr>
              <a:t>LifeGen</a:t>
            </a:r>
            <a:r>
              <a:rPr lang="en-US" sz="1200" kern="1200" dirty="0" smtClean="0">
                <a:solidFill>
                  <a:schemeClr val="tx1"/>
                </a:solidFill>
                <a:effectLst/>
                <a:latin typeface="+mn-lt"/>
                <a:ea typeface="ヒラギノ角ゴ Pro W3" pitchFamily="-65" charset="-128"/>
                <a:cs typeface="ヒラギノ角ゴ Pro W3" pitchFamily="-65" charset="-128"/>
              </a:rPr>
              <a:t> Technologies, which gives us more than 30 years of research into the genetic basis of aging. Ownership of </a:t>
            </a:r>
            <a:r>
              <a:rPr lang="en-US" sz="1200" kern="1200" dirty="0" err="1" smtClean="0">
                <a:solidFill>
                  <a:schemeClr val="tx1"/>
                </a:solidFill>
                <a:effectLst/>
                <a:latin typeface="+mn-lt"/>
                <a:ea typeface="ヒラギノ角ゴ Pro W3" pitchFamily="-65" charset="-128"/>
                <a:cs typeface="ヒラギノ角ゴ Pro W3" pitchFamily="-65" charset="-128"/>
              </a:rPr>
              <a:t>LifeGen’s</a:t>
            </a:r>
            <a:r>
              <a:rPr lang="en-US" sz="1200" kern="1200" dirty="0" smtClean="0">
                <a:solidFill>
                  <a:schemeClr val="tx1"/>
                </a:solidFill>
                <a:effectLst/>
                <a:latin typeface="+mn-lt"/>
                <a:ea typeface="ヒラギノ角ゴ Pro W3" pitchFamily="-65" charset="-128"/>
                <a:cs typeface="ヒラギノ角ゴ Pro W3" pitchFamily="-65" charset="-128"/>
              </a:rPr>
              <a:t> pioneering research combined with Nu Skin’s ongoing research allows us to develop innovative proprietary products far into the future. </a:t>
            </a:r>
            <a:endParaRPr lang="en-US" dirty="0" smtClean="0"/>
          </a:p>
        </p:txBody>
      </p:sp>
      <p:sp>
        <p:nvSpPr>
          <p:cNvPr id="4" name="Slide Number Placeholder 3"/>
          <p:cNvSpPr>
            <a:spLocks noGrp="1"/>
          </p:cNvSpPr>
          <p:nvPr>
            <p:ph type="sldNum" sz="quarter" idx="10"/>
          </p:nvPr>
        </p:nvSpPr>
        <p:spPr/>
        <p:txBody>
          <a:bodyPr/>
          <a:lstStyle/>
          <a:p>
            <a:pPr>
              <a:defRPr/>
            </a:pPr>
            <a:fld id="{C809EE5E-8AB4-4BE5-8976-0CECB3369715}" type="slidenum">
              <a:rPr lang="en-US" smtClean="0"/>
              <a:pPr>
                <a:defRPr/>
              </a:pPr>
              <a:t>14</a:t>
            </a:fld>
            <a:endParaRPr lang="en-US"/>
          </a:p>
        </p:txBody>
      </p:sp>
    </p:spTree>
    <p:extLst>
      <p:ext uri="{BB962C8B-B14F-4D97-AF65-F5344CB8AC3E}">
        <p14:creationId xmlns:p14="http://schemas.microsoft.com/office/powerpoint/2010/main" val="745402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ヒラギノ角ゴ Pro W3" pitchFamily="-65" charset="-128"/>
                <a:cs typeface="ヒラギノ角ゴ Pro W3" pitchFamily="-65" charset="-128"/>
              </a:rPr>
              <a:t>Nu Skin has also entered into an agreement to acquire NOX Technologies. NOX Technologies provided Nu Skin scientists with an initial understanding of the aging process and supports the company’s ability to understand important sources of aging. We believe the acquisition will enhance our long-term pipeline of scientifically validated anti-aging solutions for health, beauty and wellness.</a:t>
            </a:r>
            <a:endParaRPr lang="en-US" dirty="0"/>
          </a:p>
        </p:txBody>
      </p:sp>
      <p:sp>
        <p:nvSpPr>
          <p:cNvPr id="4" name="Slide Number Placeholder 3"/>
          <p:cNvSpPr>
            <a:spLocks noGrp="1"/>
          </p:cNvSpPr>
          <p:nvPr>
            <p:ph type="sldNum" sz="quarter" idx="10"/>
          </p:nvPr>
        </p:nvSpPr>
        <p:spPr/>
        <p:txBody>
          <a:bodyPr/>
          <a:lstStyle/>
          <a:p>
            <a:pPr>
              <a:defRPr/>
            </a:pPr>
            <a:fld id="{C809EE5E-8AB4-4BE5-8976-0CECB3369715}" type="slidenum">
              <a:rPr lang="en-US" smtClean="0"/>
              <a:pPr>
                <a:defRPr/>
              </a:pPr>
              <a:t>15</a:t>
            </a:fld>
            <a:endParaRPr lang="en-US"/>
          </a:p>
        </p:txBody>
      </p:sp>
    </p:spTree>
    <p:extLst>
      <p:ext uri="{BB962C8B-B14F-4D97-AF65-F5344CB8AC3E}">
        <p14:creationId xmlns:p14="http://schemas.microsoft.com/office/powerpoint/2010/main" val="420205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2250" indent="-222250"/>
            <a:r>
              <a:rPr lang="en-US" sz="1200" kern="1200" dirty="0" smtClean="0">
                <a:solidFill>
                  <a:schemeClr val="tx1"/>
                </a:solidFill>
                <a:effectLst/>
                <a:latin typeface="+mn-lt"/>
                <a:ea typeface="ヒラギノ角ゴ Pro W3" pitchFamily="-65" charset="-128"/>
                <a:cs typeface="ヒラギノ角ゴ Pro W3" pitchFamily="-65" charset="-128"/>
              </a:rPr>
              <a:t>We file patents on our discoveries.</a:t>
            </a:r>
            <a:endParaRPr lang="en-US" dirty="0" smtClean="0">
              <a:latin typeface="+mn-lt"/>
              <a:ea typeface="ヒラギノ角ゴ Pro W3"/>
              <a:cs typeface="ヒラギノ角ゴ Pro W3"/>
            </a:endParaRPr>
          </a:p>
        </p:txBody>
      </p:sp>
      <p:sp>
        <p:nvSpPr>
          <p:cNvPr id="4" name="Slide Number Placeholder 3"/>
          <p:cNvSpPr>
            <a:spLocks noGrp="1"/>
          </p:cNvSpPr>
          <p:nvPr>
            <p:ph type="sldNum" sz="quarter" idx="10"/>
          </p:nvPr>
        </p:nvSpPr>
        <p:spPr/>
        <p:txBody>
          <a:bodyPr/>
          <a:lstStyle/>
          <a:p>
            <a:pPr>
              <a:defRPr/>
            </a:pPr>
            <a:fld id="{C809EE5E-8AB4-4BE5-8976-0CECB3369715}"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2250" indent="-222250"/>
            <a:r>
              <a:rPr lang="en-US" sz="1200" kern="1200" dirty="0" smtClean="0">
                <a:solidFill>
                  <a:schemeClr val="tx1"/>
                </a:solidFill>
                <a:effectLst/>
                <a:latin typeface="+mn-lt"/>
                <a:ea typeface="ヒラギノ角ゴ Pro W3" pitchFamily="-65" charset="-128"/>
                <a:cs typeface="ヒラギノ角ゴ Pro W3" pitchFamily="-65" charset="-128"/>
              </a:rPr>
              <a:t>And then we publish and present our findings and discoveries to the scientific community. </a:t>
            </a:r>
            <a:endParaRPr lang="en-US" dirty="0" smtClean="0">
              <a:latin typeface="+mn-lt"/>
              <a:ea typeface="ヒラギノ角ゴ Pro W3"/>
              <a:cs typeface="ヒラギノ角ゴ Pro W3"/>
            </a:endParaRPr>
          </a:p>
        </p:txBody>
      </p:sp>
      <p:sp>
        <p:nvSpPr>
          <p:cNvPr id="4" name="Slide Number Placeholder 3"/>
          <p:cNvSpPr>
            <a:spLocks noGrp="1"/>
          </p:cNvSpPr>
          <p:nvPr>
            <p:ph type="sldNum" sz="quarter" idx="10"/>
          </p:nvPr>
        </p:nvSpPr>
        <p:spPr/>
        <p:txBody>
          <a:bodyPr/>
          <a:lstStyle/>
          <a:p>
            <a:pPr>
              <a:defRPr/>
            </a:pPr>
            <a:fld id="{C809EE5E-8AB4-4BE5-8976-0CECB3369715}"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ヒラギノ角ゴ Pro W3" pitchFamily="-65" charset="-128"/>
                <a:cs typeface="ヒラギノ角ゴ Pro W3" pitchFamily="-65" charset="-128"/>
              </a:rPr>
              <a:t>For example, here is an early summary as of the beginning of 2012, and that’s just the beginning. </a:t>
            </a:r>
            <a:endParaRPr lang="en-US" dirty="0" smtClean="0"/>
          </a:p>
        </p:txBody>
      </p:sp>
      <p:sp>
        <p:nvSpPr>
          <p:cNvPr id="4" name="Slide Number Placeholder 3"/>
          <p:cNvSpPr>
            <a:spLocks noGrp="1"/>
          </p:cNvSpPr>
          <p:nvPr>
            <p:ph type="sldNum" sz="quarter" idx="10"/>
          </p:nvPr>
        </p:nvSpPr>
        <p:spPr/>
        <p:txBody>
          <a:bodyPr/>
          <a:lstStyle/>
          <a:p>
            <a:pPr>
              <a:defRPr/>
            </a:pPr>
            <a:fld id="{C809EE5E-8AB4-4BE5-8976-0CECB3369715}"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err="1" smtClean="0">
                <a:solidFill>
                  <a:schemeClr val="tx1"/>
                </a:solidFill>
                <a:effectLst/>
                <a:latin typeface="+mn-lt"/>
                <a:ea typeface="ヒラギノ角ゴ Pro W3" pitchFamily="-65" charset="-128"/>
                <a:cs typeface="ヒラギノ角ゴ Pro W3" pitchFamily="-65" charset="-128"/>
              </a:rPr>
              <a:t>ageLOC</a:t>
            </a:r>
            <a:r>
              <a:rPr lang="en-US" sz="1200" kern="1200" dirty="0" smtClean="0">
                <a:solidFill>
                  <a:schemeClr val="tx1"/>
                </a:solidFill>
                <a:effectLst/>
                <a:latin typeface="+mn-lt"/>
                <a:ea typeface="ヒラギノ角ゴ Pro W3" pitchFamily="-65" charset="-128"/>
                <a:cs typeface="ヒラギノ角ゴ Pro W3" pitchFamily="-65" charset="-128"/>
              </a:rPr>
              <a:t> is a proven platform for growth. The launch of  Nu Skin’s most advanced anti-aging skin care system, </a:t>
            </a:r>
            <a:r>
              <a:rPr lang="en-US" sz="1200" kern="1200" dirty="0" err="1" smtClean="0">
                <a:solidFill>
                  <a:schemeClr val="tx1"/>
                </a:solidFill>
                <a:effectLst/>
                <a:latin typeface="+mn-lt"/>
                <a:ea typeface="ヒラギノ角ゴ Pro W3" pitchFamily="-65" charset="-128"/>
                <a:cs typeface="ヒラギノ角ゴ Pro W3" pitchFamily="-65" charset="-128"/>
              </a:rPr>
              <a:t>ageLOC</a:t>
            </a:r>
            <a:r>
              <a:rPr lang="en-US" sz="1200" kern="1200" dirty="0" smtClean="0">
                <a:solidFill>
                  <a:schemeClr val="tx1"/>
                </a:solidFill>
                <a:effectLst/>
                <a:latin typeface="+mn-lt"/>
                <a:ea typeface="ヒラギノ角ゴ Pro W3" pitchFamily="-65" charset="-128"/>
                <a:cs typeface="ヒラギノ角ゴ Pro W3" pitchFamily="-65" charset="-128"/>
              </a:rPr>
              <a:t> Transformation, broke record global convention sales in the 4</a:t>
            </a:r>
            <a:r>
              <a:rPr lang="en-US" sz="1200" kern="1200" baseline="30000" dirty="0" smtClean="0">
                <a:solidFill>
                  <a:schemeClr val="tx1"/>
                </a:solidFill>
                <a:effectLst/>
                <a:latin typeface="+mn-lt"/>
                <a:ea typeface="ヒラギノ角ゴ Pro W3" pitchFamily="-65" charset="-128"/>
                <a:cs typeface="ヒラギノ角ゴ Pro W3" pitchFamily="-65" charset="-128"/>
              </a:rPr>
              <a:t>th</a:t>
            </a:r>
            <a:r>
              <a:rPr lang="en-US" sz="1200" kern="1200" dirty="0" smtClean="0">
                <a:solidFill>
                  <a:schemeClr val="tx1"/>
                </a:solidFill>
                <a:effectLst/>
                <a:latin typeface="+mn-lt"/>
                <a:ea typeface="ヒラギノ角ゴ Pro W3" pitchFamily="-65" charset="-128"/>
                <a:cs typeface="ヒラギノ角ゴ Pro W3" pitchFamily="-65" charset="-128"/>
              </a:rPr>
              <a:t> quarter of 2009. The </a:t>
            </a:r>
            <a:r>
              <a:rPr lang="en-US" sz="1200" kern="1200" dirty="0" err="1" smtClean="0">
                <a:solidFill>
                  <a:schemeClr val="tx1"/>
                </a:solidFill>
                <a:effectLst/>
                <a:latin typeface="+mn-lt"/>
                <a:ea typeface="ヒラギノ角ゴ Pro W3" pitchFamily="-65" charset="-128"/>
                <a:cs typeface="ヒラギノ角ゴ Pro W3" pitchFamily="-65" charset="-128"/>
              </a:rPr>
              <a:t>ageLOC</a:t>
            </a:r>
            <a:r>
              <a:rPr lang="en-US" sz="1200" kern="1200" dirty="0" smtClean="0">
                <a:solidFill>
                  <a:schemeClr val="tx1"/>
                </a:solidFill>
                <a:effectLst/>
                <a:latin typeface="+mn-lt"/>
                <a:ea typeface="ヒラギノ角ゴ Pro W3" pitchFamily="-65" charset="-128"/>
                <a:cs typeface="ヒラギノ角ゴ Pro W3" pitchFamily="-65" charset="-128"/>
              </a:rPr>
              <a:t> product offering continues to grow with the launch of </a:t>
            </a:r>
            <a:r>
              <a:rPr lang="en-US" sz="1200" kern="1200" dirty="0" err="1" smtClean="0">
                <a:solidFill>
                  <a:schemeClr val="tx1"/>
                </a:solidFill>
                <a:effectLst/>
                <a:latin typeface="+mn-lt"/>
                <a:ea typeface="ヒラギノ角ゴ Pro W3" pitchFamily="-65" charset="-128"/>
                <a:cs typeface="ヒラギノ角ゴ Pro W3" pitchFamily="-65" charset="-128"/>
              </a:rPr>
              <a:t>ageLOC</a:t>
            </a:r>
            <a:r>
              <a:rPr lang="en-US" sz="1200" kern="1200" dirty="0" smtClean="0">
                <a:solidFill>
                  <a:schemeClr val="tx1"/>
                </a:solidFill>
                <a:effectLst/>
                <a:latin typeface="+mn-lt"/>
                <a:ea typeface="ヒラギノ角ゴ Pro W3" pitchFamily="-65" charset="-128"/>
                <a:cs typeface="ヒラギノ角ゴ Pro W3" pitchFamily="-65" charset="-128"/>
              </a:rPr>
              <a:t> Vitality which targets and resets important YGCs to help you feel younger, healthier, and more vibrant, Since the launch of </a:t>
            </a:r>
            <a:r>
              <a:rPr lang="en-US" sz="1200" kern="1200" dirty="0" err="1" smtClean="0">
                <a:solidFill>
                  <a:schemeClr val="tx1"/>
                </a:solidFill>
                <a:effectLst/>
                <a:latin typeface="+mn-lt"/>
                <a:ea typeface="ヒラギノ角ゴ Pro W3" pitchFamily="-65" charset="-128"/>
                <a:cs typeface="ヒラギノ角ゴ Pro W3" pitchFamily="-65" charset="-128"/>
              </a:rPr>
              <a:t>ageLOC</a:t>
            </a:r>
            <a:r>
              <a:rPr lang="en-US" sz="1200" kern="1200" dirty="0" smtClean="0">
                <a:solidFill>
                  <a:schemeClr val="tx1"/>
                </a:solidFill>
                <a:effectLst/>
                <a:latin typeface="+mn-lt"/>
                <a:ea typeface="ヒラギノ角ゴ Pro W3" pitchFamily="-65" charset="-128"/>
                <a:cs typeface="ヒラギノ角ゴ Pro W3" pitchFamily="-65" charset="-128"/>
              </a:rPr>
              <a:t> Transformation, </a:t>
            </a:r>
            <a:r>
              <a:rPr lang="en-US" sz="1200" kern="1200" dirty="0" err="1" smtClean="0">
                <a:solidFill>
                  <a:schemeClr val="tx1"/>
                </a:solidFill>
                <a:effectLst/>
                <a:latin typeface="+mn-lt"/>
                <a:ea typeface="ヒラギノ角ゴ Pro W3" pitchFamily="-65" charset="-128"/>
                <a:cs typeface="ヒラギノ角ゴ Pro W3" pitchFamily="-65" charset="-128"/>
              </a:rPr>
              <a:t>ageLOC</a:t>
            </a:r>
            <a:r>
              <a:rPr lang="en-US" sz="1200" kern="1200" dirty="0" smtClean="0">
                <a:solidFill>
                  <a:schemeClr val="tx1"/>
                </a:solidFill>
                <a:effectLst/>
                <a:latin typeface="+mn-lt"/>
                <a:ea typeface="ヒラギノ角ゴ Pro W3" pitchFamily="-65" charset="-128"/>
                <a:cs typeface="ヒラギノ角ゴ Pro W3" pitchFamily="-65" charset="-128"/>
              </a:rPr>
              <a:t> product sales have passed $1 billion globally!</a:t>
            </a:r>
            <a:endParaRPr lang="en-US" dirty="0" smtClean="0">
              <a:solidFill>
                <a:schemeClr val="tx1"/>
              </a:solidFill>
              <a:latin typeface="+mn-lt"/>
            </a:endParaRPr>
          </a:p>
        </p:txBody>
      </p:sp>
      <p:sp>
        <p:nvSpPr>
          <p:cNvPr id="4" name="Slide Number Placeholder 3"/>
          <p:cNvSpPr>
            <a:spLocks noGrp="1"/>
          </p:cNvSpPr>
          <p:nvPr>
            <p:ph type="sldNum" sz="quarter" idx="10"/>
          </p:nvPr>
        </p:nvSpPr>
        <p:spPr/>
        <p:txBody>
          <a:bodyPr/>
          <a:lstStyle/>
          <a:p>
            <a:pPr>
              <a:defRPr/>
            </a:pPr>
            <a:fld id="{C809EE5E-8AB4-4BE5-8976-0CECB3369715}"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ヒラギノ角ゴ Pro W3" pitchFamily="-65" charset="-128"/>
                <a:cs typeface="ヒラギノ角ゴ Pro W3" pitchFamily="-65" charset="-128"/>
              </a:rPr>
              <a:t>Dr. Knaggs is the Vice President of Nu Skin Global Research and Development. She earned Bachelors Degrees in Biochemistry and Pharmacology, and a Doctorate Degree from the Department of Biochemistry and Molecular Biology at the University of Leeds England. She has numerous publications from her research including peer reviewed papers, posters and oral presentations. </a:t>
            </a:r>
            <a:endParaRPr lang="en-US" dirty="0"/>
          </a:p>
        </p:txBody>
      </p:sp>
      <p:sp>
        <p:nvSpPr>
          <p:cNvPr id="4" name="Slide Number Placeholder 3"/>
          <p:cNvSpPr>
            <a:spLocks noGrp="1"/>
          </p:cNvSpPr>
          <p:nvPr>
            <p:ph type="sldNum" sz="quarter" idx="10"/>
          </p:nvPr>
        </p:nvSpPr>
        <p:spPr/>
        <p:txBody>
          <a:bodyPr/>
          <a:lstStyle/>
          <a:p>
            <a:pPr>
              <a:defRPr/>
            </a:pPr>
            <a:fld id="{C809EE5E-8AB4-4BE5-8976-0CECB3369715}" type="slidenum">
              <a:rPr lang="en-US" smtClean="0"/>
              <a:pPr>
                <a:defRPr/>
              </a:pPr>
              <a:t>2</a:t>
            </a:fld>
            <a:endParaRPr lang="en-US"/>
          </a:p>
        </p:txBody>
      </p:sp>
    </p:spTree>
    <p:extLst>
      <p:ext uri="{BB962C8B-B14F-4D97-AF65-F5344CB8AC3E}">
        <p14:creationId xmlns:p14="http://schemas.microsoft.com/office/powerpoint/2010/main" val="3107885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1451364" rtl="0" eaLnBrk="0" fontAlgn="auto" latinLnBrk="0" hangingPunct="0">
              <a:lnSpc>
                <a:spcPct val="120000"/>
              </a:lnSpc>
              <a:spcBef>
                <a:spcPts val="0"/>
              </a:spcBef>
              <a:spcAft>
                <a:spcPts val="0"/>
              </a:spcAft>
              <a:buClrTx/>
              <a:buSzTx/>
              <a:buFont typeface="Arial" pitchFamily="34" charset="0"/>
              <a:buNone/>
              <a:tabLst/>
              <a:defRPr/>
            </a:pPr>
            <a:r>
              <a:rPr lang="en-US" sz="1200" kern="1200" dirty="0" smtClean="0">
                <a:solidFill>
                  <a:schemeClr val="tx1"/>
                </a:solidFill>
                <a:effectLst/>
                <a:latin typeface="+mn-lt"/>
                <a:ea typeface="ヒラギノ角ゴ Pro W3" pitchFamily="-65" charset="-128"/>
                <a:cs typeface="ヒラギノ角ゴ Pro W3" pitchFamily="-65" charset="-128"/>
              </a:rPr>
              <a:t>Youthful skin has the ability to stretch and bounce back. As we age, however, the “snap back” elasticity of the skin begins to diminish. This causes the skin to lose contour and firmness and start to sag. You’re all familiar with the benefits of using </a:t>
            </a:r>
            <a:r>
              <a:rPr lang="en-US" sz="1200" kern="1200" dirty="0" err="1" smtClean="0">
                <a:solidFill>
                  <a:schemeClr val="tx1"/>
                </a:solidFill>
                <a:effectLst/>
                <a:latin typeface="+mn-lt"/>
                <a:ea typeface="ヒラギノ角ゴ Pro W3" pitchFamily="-65" charset="-128"/>
                <a:cs typeface="ヒラギノ角ゴ Pro W3" pitchFamily="-65" charset="-128"/>
              </a:rPr>
              <a:t>Tru</a:t>
            </a:r>
            <a:r>
              <a:rPr lang="en-US" sz="1200" kern="1200" dirty="0" smtClean="0">
                <a:solidFill>
                  <a:schemeClr val="tx1"/>
                </a:solidFill>
                <a:effectLst/>
                <a:latin typeface="+mn-lt"/>
                <a:ea typeface="ヒラギノ角ゴ Pro W3" pitchFamily="-65" charset="-128"/>
                <a:cs typeface="ヒラギノ角ゴ Pro W3" pitchFamily="-65" charset="-128"/>
              </a:rPr>
              <a:t> Face Essence Ultra. </a:t>
            </a:r>
            <a:endParaRPr lang="en-US" altLang="ja-JP" sz="1200" dirty="0" smtClean="0">
              <a:solidFill>
                <a:schemeClr val="tx1"/>
              </a:solidFill>
              <a:latin typeface="+mn-lt"/>
              <a:cs typeface="Arial" pitchFamily="34" charset="0"/>
            </a:endParaRPr>
          </a:p>
        </p:txBody>
      </p:sp>
      <p:sp>
        <p:nvSpPr>
          <p:cNvPr id="4" name="Slide Number Placeholder 3"/>
          <p:cNvSpPr>
            <a:spLocks noGrp="1"/>
          </p:cNvSpPr>
          <p:nvPr>
            <p:ph type="sldNum" sz="quarter" idx="10"/>
          </p:nvPr>
        </p:nvSpPr>
        <p:spPr/>
        <p:txBody>
          <a:bodyPr/>
          <a:lstStyle/>
          <a:p>
            <a:pPr>
              <a:defRPr/>
            </a:pPr>
            <a:fld id="{C809EE5E-8AB4-4BE5-8976-0CECB3369715}"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ヒラギノ角ゴ Pro W3" pitchFamily="-65" charset="-128"/>
                <a:cs typeface="ヒラギノ角ゴ Pro W3" pitchFamily="-65" charset="-128"/>
              </a:rPr>
              <a:t>So let’s review those now:</a:t>
            </a:r>
          </a:p>
          <a:p>
            <a:pPr marL="171450" lvl="0" indent="-171450">
              <a:buFont typeface="Arial" pitchFamily="34" charset="0"/>
              <a:buChar char="•"/>
            </a:pPr>
            <a:r>
              <a:rPr lang="en-US" sz="1200" kern="1200" dirty="0" smtClean="0">
                <a:solidFill>
                  <a:schemeClr val="tx1"/>
                </a:solidFill>
                <a:effectLst/>
                <a:latin typeface="+mn-lt"/>
                <a:ea typeface="ヒラギノ角ゴ Pro W3" pitchFamily="-65" charset="-128"/>
                <a:cs typeface="ヒラギノ角ゴ Pro W3" pitchFamily="-65" charset="-128"/>
              </a:rPr>
              <a:t>Contains </a:t>
            </a:r>
            <a:r>
              <a:rPr lang="en-US" sz="1200" kern="1200" dirty="0" err="1" smtClean="0">
                <a:solidFill>
                  <a:schemeClr val="tx1"/>
                </a:solidFill>
                <a:effectLst/>
                <a:latin typeface="+mn-lt"/>
                <a:ea typeface="ヒラギノ角ゴ Pro W3" pitchFamily="-65" charset="-128"/>
                <a:cs typeface="ヒラギノ角ゴ Pro W3" pitchFamily="-65" charset="-128"/>
              </a:rPr>
              <a:t>Ethocyn</a:t>
            </a:r>
            <a:r>
              <a:rPr lang="en-US" sz="1200" kern="1200" dirty="0" smtClean="0">
                <a:solidFill>
                  <a:schemeClr val="tx1"/>
                </a:solidFill>
                <a:effectLst/>
                <a:latin typeface="+mn-lt"/>
                <a:ea typeface="ヒラギノ角ゴ Pro W3" pitchFamily="-65" charset="-128"/>
                <a:cs typeface="ヒラギノ角ゴ Pro W3" pitchFamily="-65" charset="-128"/>
              </a:rPr>
              <a:t>®, </a:t>
            </a:r>
            <a:r>
              <a:rPr lang="en-US" sz="1200" kern="1200" baseline="30000" dirty="0" smtClean="0">
                <a:solidFill>
                  <a:schemeClr val="tx1"/>
                </a:solidFill>
                <a:effectLst/>
                <a:latin typeface="+mn-lt"/>
                <a:ea typeface="ヒラギノ角ゴ Pro W3" pitchFamily="-65" charset="-128"/>
                <a:cs typeface="ヒラギノ角ゴ Pro W3" pitchFamily="-65" charset="-128"/>
              </a:rPr>
              <a:t> </a:t>
            </a:r>
            <a:r>
              <a:rPr lang="en-US" sz="1200" kern="1200" dirty="0" smtClean="0">
                <a:solidFill>
                  <a:schemeClr val="tx1"/>
                </a:solidFill>
                <a:effectLst/>
                <a:latin typeface="+mn-lt"/>
                <a:ea typeface="ヒラギノ角ゴ Pro W3" pitchFamily="-65" charset="-128"/>
                <a:cs typeface="ヒラギノ角ゴ Pro W3" pitchFamily="-65" charset="-128"/>
              </a:rPr>
              <a:t>clinically proven to improve the key component of firm skin</a:t>
            </a:r>
          </a:p>
          <a:p>
            <a:pPr marL="171450" lvl="0" indent="-171450">
              <a:buFont typeface="Arial" pitchFamily="34" charset="0"/>
              <a:buChar char="•"/>
            </a:pPr>
            <a:r>
              <a:rPr lang="en-US" sz="1200" kern="1200" dirty="0" smtClean="0">
                <a:solidFill>
                  <a:schemeClr val="tx1"/>
                </a:solidFill>
                <a:effectLst/>
                <a:latin typeface="+mn-lt"/>
                <a:ea typeface="ヒラギノ角ゴ Pro W3" pitchFamily="-65" charset="-128"/>
                <a:cs typeface="ヒラギノ角ゴ Pro W3" pitchFamily="-65" charset="-128"/>
              </a:rPr>
              <a:t>Study participants averaged 166% increase in elastin with a twice-daily application of </a:t>
            </a:r>
            <a:r>
              <a:rPr lang="en-US" sz="1200" kern="1200" dirty="0" err="1" smtClean="0">
                <a:solidFill>
                  <a:schemeClr val="tx1"/>
                </a:solidFill>
                <a:effectLst/>
                <a:latin typeface="+mn-lt"/>
                <a:ea typeface="ヒラギノ角ゴ Pro W3" pitchFamily="-65" charset="-128"/>
                <a:cs typeface="ヒラギノ角ゴ Pro W3" pitchFamily="-65" charset="-128"/>
              </a:rPr>
              <a:t>Ethocyn</a:t>
            </a:r>
            <a:r>
              <a:rPr lang="en-US" sz="1200" kern="1200" dirty="0" smtClean="0">
                <a:solidFill>
                  <a:schemeClr val="tx1"/>
                </a:solidFill>
                <a:effectLst/>
                <a:latin typeface="+mn-lt"/>
                <a:ea typeface="ヒラギノ角ゴ Pro W3" pitchFamily="-65" charset="-128"/>
                <a:cs typeface="ヒラギノ角ゴ Pro W3" pitchFamily="-65" charset="-128"/>
              </a:rPr>
              <a:t>*</a:t>
            </a:r>
          </a:p>
          <a:p>
            <a:pPr marL="171450" lvl="0" indent="-171450">
              <a:buFont typeface="Arial" pitchFamily="34" charset="0"/>
              <a:buChar char="•"/>
            </a:pPr>
            <a:r>
              <a:rPr lang="en-US" sz="1200" kern="1200" dirty="0" smtClean="0">
                <a:solidFill>
                  <a:schemeClr val="tx1"/>
                </a:solidFill>
                <a:effectLst/>
                <a:latin typeface="+mn-lt"/>
                <a:ea typeface="ヒラギノ角ゴ Pro W3" pitchFamily="-65" charset="-128"/>
                <a:cs typeface="ヒラギノ角ゴ Pro W3" pitchFamily="-65" charset="-128"/>
              </a:rPr>
              <a:t>Helps contour and firm the skin for a more youthful appearance</a:t>
            </a:r>
          </a:p>
          <a:p>
            <a:pPr marL="171450" lvl="0" indent="-171450">
              <a:buFont typeface="Arial" pitchFamily="34" charset="0"/>
              <a:buChar char="•"/>
            </a:pPr>
            <a:r>
              <a:rPr lang="en-US" sz="1200" kern="1200" dirty="0" smtClean="0">
                <a:solidFill>
                  <a:schemeClr val="tx1"/>
                </a:solidFill>
                <a:effectLst/>
                <a:latin typeface="+mn-lt"/>
                <a:ea typeface="ヒラギノ角ゴ Pro W3" pitchFamily="-65" charset="-128"/>
                <a:cs typeface="ヒラギノ角ゴ Pro W3" pitchFamily="-65" charset="-128"/>
              </a:rPr>
              <a:t>Defines skin around the eyes, neck, chin, and jawline</a:t>
            </a:r>
          </a:p>
          <a:p>
            <a:pPr marL="171450" lvl="0" indent="-171450">
              <a:buFont typeface="Arial" pitchFamily="34" charset="0"/>
              <a:buChar char="•"/>
            </a:pPr>
            <a:r>
              <a:rPr lang="en-US" sz="1200" kern="1200" dirty="0" smtClean="0">
                <a:solidFill>
                  <a:schemeClr val="tx1"/>
                </a:solidFill>
                <a:effectLst/>
                <a:latin typeface="+mn-lt"/>
                <a:ea typeface="ヒラギノ角ゴ Pro W3" pitchFamily="-65" charset="-128"/>
                <a:cs typeface="ヒラギノ角ゴ Pro W3" pitchFamily="-65" charset="-128"/>
              </a:rPr>
              <a:t>Helps protect the skin from oxidizing free radicals</a:t>
            </a:r>
          </a:p>
          <a:p>
            <a:endParaRPr lang="en-US" sz="1200" kern="1200" dirty="0" smtClean="0">
              <a:solidFill>
                <a:schemeClr val="tx1"/>
              </a:solidFill>
              <a:effectLst/>
              <a:latin typeface="+mn-lt"/>
              <a:ea typeface="ヒラギノ角ゴ Pro W3" pitchFamily="-65" charset="-128"/>
              <a:cs typeface="ヒラギノ角ゴ Pro W3" pitchFamily="-65" charset="-128"/>
            </a:endParaRPr>
          </a:p>
          <a:p>
            <a:r>
              <a:rPr lang="en-US" sz="1200" kern="1200" dirty="0" smtClean="0">
                <a:solidFill>
                  <a:schemeClr val="tx1"/>
                </a:solidFill>
                <a:effectLst/>
                <a:latin typeface="+mn-lt"/>
                <a:ea typeface="ヒラギノ角ゴ Pro W3" pitchFamily="-65" charset="-128"/>
                <a:cs typeface="ヒラギノ角ゴ Pro W3" pitchFamily="-65" charset="-128"/>
              </a:rPr>
              <a:t>As we continue to apply innovation to our products we’ve innovated with our exclusive anti-aging science, and now we provide all the same great benefits</a:t>
            </a:r>
            <a:r>
              <a:rPr lang="en-US" sz="1200" kern="1200" baseline="0" dirty="0" smtClean="0">
                <a:solidFill>
                  <a:schemeClr val="tx1"/>
                </a:solidFill>
                <a:effectLst/>
                <a:latin typeface="+mn-lt"/>
                <a:ea typeface="ヒラギノ角ゴ Pro W3" pitchFamily="-65" charset="-128"/>
                <a:cs typeface="ヒラギノ角ゴ Pro W3" pitchFamily="-65" charset="-128"/>
              </a:rPr>
              <a:t> plus:</a:t>
            </a:r>
            <a:endParaRPr lang="en-US" sz="1200" kern="1200" dirty="0" smtClean="0">
              <a:solidFill>
                <a:schemeClr val="tx1"/>
              </a:solidFill>
              <a:effectLst/>
              <a:latin typeface="+mn-lt"/>
              <a:ea typeface="ヒラギノ角ゴ Pro W3" pitchFamily="-65" charset="-128"/>
              <a:cs typeface="ヒラギノ角ゴ Pro W3" pitchFamily="-65" charset="-128"/>
            </a:endParaRPr>
          </a:p>
          <a:p>
            <a:pPr marL="171450" lvl="0" indent="-171450">
              <a:buFont typeface="Arial" pitchFamily="34" charset="0"/>
              <a:buChar char="•"/>
            </a:pPr>
            <a:r>
              <a:rPr lang="en-US" sz="1200" kern="1200" dirty="0" smtClean="0">
                <a:solidFill>
                  <a:schemeClr val="tx1"/>
                </a:solidFill>
                <a:effectLst/>
                <a:latin typeface="+mn-lt"/>
                <a:ea typeface="ヒラギノ角ゴ Pro W3" pitchFamily="-65" charset="-128"/>
                <a:cs typeface="ヒラギノ角ゴ Pro W3" pitchFamily="-65" charset="-128"/>
              </a:rPr>
              <a:t>Targets the sources of aging</a:t>
            </a:r>
          </a:p>
          <a:p>
            <a:pPr marL="171450" lvl="0" indent="-171450">
              <a:buFont typeface="Arial" pitchFamily="34" charset="0"/>
              <a:buChar char="•"/>
            </a:pPr>
            <a:r>
              <a:rPr lang="en-US" sz="1200" kern="1200" dirty="0" smtClean="0">
                <a:solidFill>
                  <a:schemeClr val="tx1"/>
                </a:solidFill>
                <a:effectLst/>
                <a:latin typeface="+mn-lt"/>
                <a:ea typeface="ヒラギノ角ゴ Pro W3" pitchFamily="-65" charset="-128"/>
                <a:cs typeface="ヒラギノ角ゴ Pro W3" pitchFamily="-65" charset="-128"/>
              </a:rPr>
              <a:t>Contains </a:t>
            </a:r>
            <a:r>
              <a:rPr lang="en-US" sz="1200" kern="1200" dirty="0" err="1" smtClean="0">
                <a:solidFill>
                  <a:schemeClr val="tx1"/>
                </a:solidFill>
                <a:effectLst/>
                <a:latin typeface="+mn-lt"/>
                <a:ea typeface="ヒラギノ角ゴ Pro W3" pitchFamily="-65" charset="-128"/>
                <a:cs typeface="ヒラギノ角ゴ Pro W3" pitchFamily="-65" charset="-128"/>
              </a:rPr>
              <a:t>ageLOC</a:t>
            </a:r>
            <a:r>
              <a:rPr lang="en-US" sz="1200" kern="1200" dirty="0" smtClean="0">
                <a:solidFill>
                  <a:schemeClr val="tx1"/>
                </a:solidFill>
                <a:effectLst/>
                <a:latin typeface="+mn-lt"/>
                <a:ea typeface="ヒラギノ角ゴ Pro W3" pitchFamily="-65" charset="-128"/>
                <a:cs typeface="ヒラギノ角ゴ Pro W3" pitchFamily="-65" charset="-128"/>
              </a:rPr>
              <a:t> Proprietary Blend</a:t>
            </a:r>
          </a:p>
          <a:p>
            <a:pPr marL="171450" lvl="0" indent="-171450">
              <a:buFont typeface="Arial" pitchFamily="34" charset="0"/>
              <a:buChar char="•"/>
            </a:pPr>
            <a:r>
              <a:rPr lang="en-US" sz="1200" kern="1200" dirty="0" smtClean="0">
                <a:solidFill>
                  <a:schemeClr val="tx1"/>
                </a:solidFill>
                <a:effectLst/>
                <a:latin typeface="+mn-lt"/>
                <a:ea typeface="ヒラギノ角ゴ Pro W3" pitchFamily="-65" charset="-128"/>
                <a:cs typeface="ヒラギノ角ゴ Pro W3" pitchFamily="-65" charset="-128"/>
              </a:rPr>
              <a:t>More firming ingredients</a:t>
            </a:r>
          </a:p>
          <a:p>
            <a:pPr marL="171450" lvl="0" indent="-171450">
              <a:buFont typeface="Arial" pitchFamily="34" charset="0"/>
              <a:buChar char="•"/>
            </a:pPr>
            <a:r>
              <a:rPr lang="en-US" sz="1200" kern="1200" dirty="0" smtClean="0">
                <a:solidFill>
                  <a:schemeClr val="tx1"/>
                </a:solidFill>
                <a:effectLst/>
                <a:latin typeface="+mn-lt"/>
                <a:ea typeface="ヒラギノ角ゴ Pro W3" pitchFamily="-65" charset="-128"/>
                <a:cs typeface="ヒラギノ角ゴ Pro W3" pitchFamily="-65" charset="-128"/>
              </a:rPr>
              <a:t>Continuous improvement in overall skin firmness</a:t>
            </a:r>
          </a:p>
          <a:p>
            <a:pPr marL="171450" lvl="0" indent="-171450">
              <a:buFont typeface="Arial" pitchFamily="34" charset="0"/>
              <a:buChar char="•"/>
            </a:pPr>
            <a:r>
              <a:rPr lang="en-US" sz="1200" kern="1200" dirty="0" smtClean="0">
                <a:solidFill>
                  <a:schemeClr val="tx1"/>
                </a:solidFill>
                <a:effectLst/>
                <a:latin typeface="+mn-lt"/>
                <a:ea typeface="ヒラギノ角ゴ Pro W3" pitchFamily="-65" charset="-128"/>
                <a:cs typeface="ヒラギノ角ゴ Pro W3" pitchFamily="-65" charset="-128"/>
              </a:rPr>
              <a:t>Consumer feedback: it feels better on the skin</a:t>
            </a:r>
          </a:p>
          <a:p>
            <a:pPr marL="171450" lvl="0" indent="-171450">
              <a:buFont typeface="Arial" pitchFamily="34" charset="0"/>
              <a:buChar char="•"/>
            </a:pPr>
            <a:r>
              <a:rPr lang="en-US" sz="1200" b="1" kern="1200" dirty="0" smtClean="0">
                <a:solidFill>
                  <a:schemeClr val="tx1"/>
                </a:solidFill>
                <a:effectLst/>
                <a:latin typeface="+mn-lt"/>
                <a:ea typeface="ヒラギノ角ゴ Pro W3" pitchFamily="-65" charset="-128"/>
                <a:cs typeface="ヒラギノ角ゴ Pro W3" pitchFamily="-65" charset="-128"/>
              </a:rPr>
              <a:t>Majority of people saw results in one week</a:t>
            </a:r>
            <a:endParaRPr lang="en-US" sz="1200" kern="1200" dirty="0">
              <a:solidFill>
                <a:schemeClr val="tx1"/>
              </a:solidFill>
              <a:effectLst/>
              <a:latin typeface="+mn-lt"/>
              <a:ea typeface="ヒラギノ角ゴ Pro W3" pitchFamily="-65" charset="-128"/>
              <a:cs typeface="ヒラギノ角ゴ Pro W3" pitchFamily="-65" charset="-128"/>
            </a:endParaRPr>
          </a:p>
        </p:txBody>
      </p:sp>
      <p:sp>
        <p:nvSpPr>
          <p:cNvPr id="4" name="Slide Number Placeholder 3"/>
          <p:cNvSpPr>
            <a:spLocks noGrp="1"/>
          </p:cNvSpPr>
          <p:nvPr>
            <p:ph type="sldNum" sz="quarter" idx="10"/>
          </p:nvPr>
        </p:nvSpPr>
        <p:spPr/>
        <p:txBody>
          <a:bodyPr/>
          <a:lstStyle/>
          <a:p>
            <a:pPr>
              <a:defRPr/>
            </a:pPr>
            <a:fld id="{C809EE5E-8AB4-4BE5-8976-0CECB3369715}"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10000"/>
              </a:lnSpc>
              <a:spcBef>
                <a:spcPct val="0"/>
              </a:spcBef>
              <a:spcAft>
                <a:spcPts val="800"/>
              </a:spcAft>
              <a:buClr>
                <a:schemeClr val="folHlink"/>
              </a:buClr>
              <a:buSzPct val="90000"/>
              <a:buFontTx/>
              <a:buNone/>
              <a:tabLst/>
              <a:defRPr/>
            </a:pPr>
            <a:r>
              <a:rPr lang="en-US" sz="1200" kern="1200" dirty="0" smtClean="0">
                <a:solidFill>
                  <a:schemeClr val="tx1"/>
                </a:solidFill>
                <a:effectLst/>
                <a:latin typeface="+mn-lt"/>
                <a:ea typeface="ヒラギノ角ゴ Pro W3" pitchFamily="-65" charset="-128"/>
                <a:cs typeface="ヒラギノ角ゴ Pro W3" pitchFamily="-65" charset="-128"/>
              </a:rPr>
              <a:t>A third-party contract research organization recruited 30 subjects who showed mild to moderate signs of aging (specifically lack of skin firmness) to use </a:t>
            </a:r>
            <a:r>
              <a:rPr lang="en-US" sz="1200" kern="1200" dirty="0" err="1" smtClean="0">
                <a:solidFill>
                  <a:schemeClr val="tx1"/>
                </a:solidFill>
                <a:effectLst/>
                <a:latin typeface="+mn-lt"/>
                <a:ea typeface="ヒラギノ角ゴ Pro W3" pitchFamily="-65" charset="-128"/>
                <a:cs typeface="ヒラギノ角ゴ Pro W3" pitchFamily="-65" charset="-128"/>
              </a:rPr>
              <a:t>ageLOC</a:t>
            </a:r>
            <a:r>
              <a:rPr lang="en-US" sz="1200" kern="1200" dirty="0" smtClean="0">
                <a:solidFill>
                  <a:schemeClr val="tx1"/>
                </a:solidFill>
                <a:effectLst/>
                <a:latin typeface="+mn-lt"/>
                <a:ea typeface="ヒラギノ角ゴ Pro W3" pitchFamily="-65" charset="-128"/>
                <a:cs typeface="ヒラギノ角ゴ Pro W3" pitchFamily="-65" charset="-128"/>
              </a:rPr>
              <a:t> </a:t>
            </a:r>
            <a:r>
              <a:rPr lang="en-US" sz="1200" kern="1200" dirty="0" err="1" smtClean="0">
                <a:solidFill>
                  <a:schemeClr val="tx1"/>
                </a:solidFill>
                <a:effectLst/>
                <a:latin typeface="+mn-lt"/>
                <a:ea typeface="ヒラギノ角ゴ Pro W3" pitchFamily="-65" charset="-128"/>
                <a:cs typeface="ヒラギノ角ゴ Pro W3" pitchFamily="-65" charset="-128"/>
              </a:rPr>
              <a:t>Tru</a:t>
            </a:r>
            <a:r>
              <a:rPr lang="en-US" sz="1200" kern="1200" dirty="0" smtClean="0">
                <a:solidFill>
                  <a:schemeClr val="tx1"/>
                </a:solidFill>
                <a:effectLst/>
                <a:latin typeface="+mn-lt"/>
                <a:ea typeface="ヒラギノ角ゴ Pro W3" pitchFamily="-65" charset="-128"/>
                <a:cs typeface="ヒラギノ角ゴ Pro W3" pitchFamily="-65" charset="-128"/>
              </a:rPr>
              <a:t> Face Essence Ultra twice daily for 12 weeks.  By week 12, impressive percentage improvements over baseline were seen: 53% improvement in overall skin firmness, and 66% improvement in firmness around the eyes. </a:t>
            </a:r>
            <a:endParaRPr lang="en-US" sz="1200" dirty="0" smtClean="0">
              <a:solidFill>
                <a:schemeClr val="tx1"/>
              </a:solidFill>
              <a:latin typeface="+mn-lt"/>
              <a:cs typeface="Arial"/>
            </a:endParaRPr>
          </a:p>
        </p:txBody>
      </p:sp>
      <p:sp>
        <p:nvSpPr>
          <p:cNvPr id="4" name="Slide Number Placeholder 3"/>
          <p:cNvSpPr>
            <a:spLocks noGrp="1"/>
          </p:cNvSpPr>
          <p:nvPr>
            <p:ph type="sldNum" sz="quarter" idx="10"/>
          </p:nvPr>
        </p:nvSpPr>
        <p:spPr/>
        <p:txBody>
          <a:bodyPr/>
          <a:lstStyle/>
          <a:p>
            <a:pPr>
              <a:defRPr/>
            </a:pPr>
            <a:fld id="{C809EE5E-8AB4-4BE5-8976-0CECB3369715}"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ct val="110000"/>
              </a:lnSpc>
              <a:buNone/>
            </a:pPr>
            <a:r>
              <a:rPr lang="en-US" sz="1200" kern="1200" dirty="0" smtClean="0">
                <a:solidFill>
                  <a:schemeClr val="tx1"/>
                </a:solidFill>
                <a:effectLst/>
                <a:latin typeface="+mn-lt"/>
                <a:ea typeface="ヒラギノ角ゴ Pro W3" pitchFamily="-65" charset="-128"/>
                <a:cs typeface="ヒラギノ角ゴ Pro W3" pitchFamily="-65" charset="-128"/>
              </a:rPr>
              <a:t>In the same study, we were surprised at how early our subjects saw benefits.  In fact, they could start to see benefits in one week! Over 55% of the subjects reported improvements both in overall firmness and in firmness around the eyes. By week 12, an impressive 80% of subjects were showing improvements in these same areas. </a:t>
            </a:r>
            <a:endParaRPr lang="en-US" dirty="0" smtClean="0"/>
          </a:p>
        </p:txBody>
      </p:sp>
      <p:sp>
        <p:nvSpPr>
          <p:cNvPr id="4" name="Slide Number Placeholder 3"/>
          <p:cNvSpPr>
            <a:spLocks noGrp="1"/>
          </p:cNvSpPr>
          <p:nvPr>
            <p:ph type="sldNum" sz="quarter" idx="10"/>
          </p:nvPr>
        </p:nvSpPr>
        <p:spPr/>
        <p:txBody>
          <a:bodyPr/>
          <a:lstStyle/>
          <a:p>
            <a:pPr>
              <a:defRPr/>
            </a:pPr>
            <a:fld id="{C809EE5E-8AB4-4BE5-8976-0CECB3369715}"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ヒラギノ角ゴ Pro W3" pitchFamily="-65" charset="-128"/>
                <a:cs typeface="ヒラギノ角ゴ Pro W3" pitchFamily="-65" charset="-128"/>
              </a:rPr>
              <a:t>Throughout the study, subjects were asked how much younger they looked at each time point: </a:t>
            </a:r>
          </a:p>
          <a:p>
            <a:pPr marL="171450" lvl="0" indent="-171450">
              <a:buFont typeface="Arial" pitchFamily="34" charset="0"/>
              <a:buChar char="•"/>
            </a:pPr>
            <a:r>
              <a:rPr lang="en-US" sz="1200" kern="1200" dirty="0" smtClean="0">
                <a:solidFill>
                  <a:schemeClr val="tx1"/>
                </a:solidFill>
                <a:effectLst/>
                <a:latin typeface="+mn-lt"/>
                <a:ea typeface="ヒラギノ角ゴ Pro W3" pitchFamily="-65" charset="-128"/>
                <a:cs typeface="ヒラギノ角ゴ Pro W3" pitchFamily="-65" charset="-128"/>
              </a:rPr>
              <a:t>Amazingly, 100% of the subjects reported their skin looked younger within one week.  It was striking to see that over 30% of subjects reported that their skin looked 3 or more years younger just by using </a:t>
            </a:r>
            <a:r>
              <a:rPr lang="en-US" sz="1200" kern="1200" dirty="0" err="1" smtClean="0">
                <a:solidFill>
                  <a:schemeClr val="tx1"/>
                </a:solidFill>
                <a:effectLst/>
                <a:latin typeface="+mn-lt"/>
                <a:ea typeface="ヒラギノ角ゴ Pro W3" pitchFamily="-65" charset="-128"/>
                <a:cs typeface="ヒラギノ角ゴ Pro W3" pitchFamily="-65" charset="-128"/>
              </a:rPr>
              <a:t>ageLOC</a:t>
            </a:r>
            <a:r>
              <a:rPr lang="en-US" sz="1200" kern="1200" dirty="0" smtClean="0">
                <a:solidFill>
                  <a:schemeClr val="tx1"/>
                </a:solidFill>
                <a:effectLst/>
                <a:latin typeface="+mn-lt"/>
                <a:ea typeface="ヒラギノ角ゴ Pro W3" pitchFamily="-65" charset="-128"/>
                <a:cs typeface="ヒラギノ角ゴ Pro W3" pitchFamily="-65" charset="-128"/>
              </a:rPr>
              <a:t> </a:t>
            </a:r>
            <a:r>
              <a:rPr lang="en-US" sz="1200" kern="1200" dirty="0" err="1" smtClean="0">
                <a:solidFill>
                  <a:schemeClr val="tx1"/>
                </a:solidFill>
                <a:effectLst/>
                <a:latin typeface="+mn-lt"/>
                <a:ea typeface="ヒラギノ角ゴ Pro W3" pitchFamily="-65" charset="-128"/>
                <a:cs typeface="ヒラギノ角ゴ Pro W3" pitchFamily="-65" charset="-128"/>
              </a:rPr>
              <a:t>Tru</a:t>
            </a:r>
            <a:r>
              <a:rPr lang="en-US" sz="1200" kern="1200" dirty="0" smtClean="0">
                <a:solidFill>
                  <a:schemeClr val="tx1"/>
                </a:solidFill>
                <a:effectLst/>
                <a:latin typeface="+mn-lt"/>
                <a:ea typeface="ヒラギノ角ゴ Pro W3" pitchFamily="-65" charset="-128"/>
                <a:cs typeface="ヒラギノ角ゴ Pro W3" pitchFamily="-65" charset="-128"/>
              </a:rPr>
              <a:t> Face Essence Ultra in one week.</a:t>
            </a:r>
          </a:p>
          <a:p>
            <a:pPr marL="171450" lvl="0" indent="-171450">
              <a:buFont typeface="Arial" pitchFamily="34" charset="0"/>
              <a:buChar char="•"/>
            </a:pPr>
            <a:r>
              <a:rPr lang="en-US" sz="1200" kern="1200" dirty="0" smtClean="0">
                <a:solidFill>
                  <a:schemeClr val="tx1"/>
                </a:solidFill>
                <a:effectLst/>
                <a:latin typeface="+mn-lt"/>
                <a:ea typeface="ヒラギノ角ゴ Pro W3" pitchFamily="-65" charset="-128"/>
                <a:cs typeface="ヒラギノ角ゴ Pro W3" pitchFamily="-65" charset="-128"/>
              </a:rPr>
              <a:t>15% of subjects felt their skin looked 10+ years younger at week 12</a:t>
            </a:r>
            <a:endParaRPr lang="en-US" sz="1200" kern="1200" dirty="0">
              <a:solidFill>
                <a:schemeClr val="tx1"/>
              </a:solidFill>
              <a:effectLst/>
              <a:latin typeface="+mn-lt"/>
              <a:ea typeface="ヒラギノ角ゴ Pro W3" pitchFamily="-65" charset="-128"/>
              <a:cs typeface="ヒラギノ角ゴ Pro W3" pitchFamily="-65" charset="-128"/>
            </a:endParaRPr>
          </a:p>
        </p:txBody>
      </p:sp>
      <p:sp>
        <p:nvSpPr>
          <p:cNvPr id="4" name="Slide Number Placeholder 3"/>
          <p:cNvSpPr>
            <a:spLocks noGrp="1"/>
          </p:cNvSpPr>
          <p:nvPr>
            <p:ph type="sldNum" sz="quarter" idx="10"/>
          </p:nvPr>
        </p:nvSpPr>
        <p:spPr/>
        <p:txBody>
          <a:bodyPr/>
          <a:lstStyle/>
          <a:p>
            <a:pPr>
              <a:defRPr/>
            </a:pPr>
            <a:fld id="{C809EE5E-8AB4-4BE5-8976-0CECB3369715}" type="slidenum">
              <a:rPr lang="en-US" smtClean="0"/>
              <a:pPr>
                <a:defRPr/>
              </a:pPr>
              <a:t>24</a:t>
            </a:fld>
            <a:endParaRPr lang="en-US"/>
          </a:p>
        </p:txBody>
      </p:sp>
    </p:spTree>
    <p:extLst>
      <p:ext uri="{BB962C8B-B14F-4D97-AF65-F5344CB8AC3E}">
        <p14:creationId xmlns:p14="http://schemas.microsoft.com/office/powerpoint/2010/main" val="2437303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ヒラギノ角ゴ Pro W3" pitchFamily="-65" charset="-128"/>
                <a:cs typeface="ヒラギノ角ゴ Pro W3" pitchFamily="-65" charset="-128"/>
              </a:rPr>
              <a:t>Leave undefined skin in the past and enjoy firmer, younger looking skin today and in the future, with </a:t>
            </a:r>
            <a:r>
              <a:rPr lang="en-US" sz="1200" kern="1200" dirty="0" err="1" smtClean="0">
                <a:solidFill>
                  <a:schemeClr val="tx1"/>
                </a:solidFill>
                <a:effectLst/>
                <a:latin typeface="+mn-lt"/>
                <a:ea typeface="ヒラギノ角ゴ Pro W3" pitchFamily="-65" charset="-128"/>
                <a:cs typeface="ヒラギノ角ゴ Pro W3" pitchFamily="-65" charset="-128"/>
              </a:rPr>
              <a:t>ageLOC</a:t>
            </a:r>
            <a:r>
              <a:rPr lang="en-US" sz="1200" kern="1200" dirty="0" smtClean="0">
                <a:solidFill>
                  <a:schemeClr val="tx1"/>
                </a:solidFill>
                <a:effectLst/>
                <a:latin typeface="+mn-lt"/>
                <a:ea typeface="ヒラギノ角ゴ Pro W3" pitchFamily="-65" charset="-128"/>
                <a:cs typeface="ヒラギノ角ゴ Pro W3" pitchFamily="-65" charset="-128"/>
              </a:rPr>
              <a:t> </a:t>
            </a:r>
            <a:r>
              <a:rPr lang="en-US" sz="1200" kern="1200" dirty="0" err="1" smtClean="0">
                <a:solidFill>
                  <a:schemeClr val="tx1"/>
                </a:solidFill>
                <a:effectLst/>
                <a:latin typeface="+mn-lt"/>
                <a:ea typeface="ヒラギノ角ゴ Pro W3" pitchFamily="-65" charset="-128"/>
                <a:cs typeface="ヒラギノ角ゴ Pro W3" pitchFamily="-65" charset="-128"/>
              </a:rPr>
              <a:t>Tru</a:t>
            </a:r>
            <a:r>
              <a:rPr lang="en-US" sz="1200" kern="1200" dirty="0" smtClean="0">
                <a:solidFill>
                  <a:schemeClr val="tx1"/>
                </a:solidFill>
                <a:effectLst/>
                <a:latin typeface="+mn-lt"/>
                <a:ea typeface="ヒラギノ角ゴ Pro W3" pitchFamily="-65" charset="-128"/>
                <a:cs typeface="ヒラギノ角ゴ Pro W3" pitchFamily="-65" charset="-128"/>
              </a:rPr>
              <a:t> Face Essence Ultra.</a:t>
            </a:r>
            <a:endParaRPr lang="en-US" sz="1200" dirty="0" smtClean="0">
              <a:solidFill>
                <a:schemeClr val="tx1"/>
              </a:solidFill>
            </a:endParaRPr>
          </a:p>
        </p:txBody>
      </p:sp>
      <p:sp>
        <p:nvSpPr>
          <p:cNvPr id="4" name="Slide Number Placeholder 3"/>
          <p:cNvSpPr>
            <a:spLocks noGrp="1"/>
          </p:cNvSpPr>
          <p:nvPr>
            <p:ph type="sldNum" sz="quarter" idx="10"/>
          </p:nvPr>
        </p:nvSpPr>
        <p:spPr/>
        <p:txBody>
          <a:bodyPr/>
          <a:lstStyle/>
          <a:p>
            <a:pPr>
              <a:defRPr/>
            </a:pPr>
            <a:fld id="{C809EE5E-8AB4-4BE5-8976-0CECB3369715}"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Doctor Helen Knaggs and Nu Skin Scientist,</a:t>
            </a:r>
            <a:r>
              <a:rPr lang="en-US" baseline="0" dirty="0" smtClean="0"/>
              <a:t> </a:t>
            </a:r>
            <a:r>
              <a:rPr lang="en-US" dirty="0" smtClean="0"/>
              <a:t>Dale Kern, thank you for sharing this information. This completes the </a:t>
            </a:r>
            <a:r>
              <a:rPr lang="en-US" dirty="0" err="1" smtClean="0"/>
              <a:t>ageLOC</a:t>
            </a:r>
            <a:r>
              <a:rPr lang="en-US" dirty="0" smtClean="0"/>
              <a:t> </a:t>
            </a:r>
            <a:r>
              <a:rPr lang="en-US" dirty="0" err="1" smtClean="0"/>
              <a:t>Tru</a:t>
            </a:r>
            <a:r>
              <a:rPr lang="en-US" dirty="0" smtClean="0"/>
              <a:t> Face Essence Ultra presentation.</a:t>
            </a:r>
            <a:r>
              <a:rPr lang="en-US" baseline="0" dirty="0" smtClean="0"/>
              <a:t> Thank you for joining us.</a:t>
            </a:r>
            <a:endParaRPr lang="en-US" dirty="0"/>
          </a:p>
        </p:txBody>
      </p:sp>
      <p:sp>
        <p:nvSpPr>
          <p:cNvPr id="4" name="Slide Number Placeholder 3"/>
          <p:cNvSpPr>
            <a:spLocks noGrp="1"/>
          </p:cNvSpPr>
          <p:nvPr>
            <p:ph type="sldNum" sz="quarter" idx="10"/>
          </p:nvPr>
        </p:nvSpPr>
        <p:spPr/>
        <p:txBody>
          <a:bodyPr/>
          <a:lstStyle/>
          <a:p>
            <a:pPr>
              <a:defRPr/>
            </a:pPr>
            <a:fld id="{C809EE5E-8AB4-4BE5-8976-0CECB3369715}" type="slidenum">
              <a:rPr lang="en-US" smtClean="0"/>
              <a:pPr>
                <a:defRPr/>
              </a:pPr>
              <a:t>26</a:t>
            </a:fld>
            <a:endParaRPr lang="en-US"/>
          </a:p>
        </p:txBody>
      </p:sp>
    </p:spTree>
    <p:extLst>
      <p:ext uri="{BB962C8B-B14F-4D97-AF65-F5344CB8AC3E}">
        <p14:creationId xmlns:p14="http://schemas.microsoft.com/office/powerpoint/2010/main" val="2800104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effectLst/>
                <a:latin typeface="+mn-lt"/>
                <a:ea typeface="ヒラギノ角ゴ Pro W3" pitchFamily="-65" charset="-128"/>
                <a:cs typeface="ヒラギノ角ゴ Pro W3" pitchFamily="-65" charset="-128"/>
              </a:rPr>
              <a:t>Dale Kern brings over 30 years of technical experience to his role as Senior Scientist for Nu Skin. Dale earned a Master’s of Science Degree in Immunology from Wayne State University in Detroit, Michigan and has accumulated many hours of post-Masters coursework in physical biochemistry. He has consulted on numerous industrial, academic and regulatory projects and holds four International patents with many more in process.</a:t>
            </a:r>
            <a:endParaRPr lang="en-US" dirty="0"/>
          </a:p>
        </p:txBody>
      </p:sp>
      <p:sp>
        <p:nvSpPr>
          <p:cNvPr id="4" name="Slide Number Placeholder 3"/>
          <p:cNvSpPr>
            <a:spLocks noGrp="1"/>
          </p:cNvSpPr>
          <p:nvPr>
            <p:ph type="sldNum" sz="quarter" idx="10"/>
          </p:nvPr>
        </p:nvSpPr>
        <p:spPr/>
        <p:txBody>
          <a:bodyPr/>
          <a:lstStyle/>
          <a:p>
            <a:pPr>
              <a:defRPr/>
            </a:pPr>
            <a:fld id="{C809EE5E-8AB4-4BE5-8976-0CECB3369715}" type="slidenum">
              <a:rPr lang="en-US" smtClean="0"/>
              <a:pPr>
                <a:defRPr/>
              </a:pPr>
              <a:t>3</a:t>
            </a:fld>
            <a:endParaRPr lang="en-US"/>
          </a:p>
        </p:txBody>
      </p:sp>
    </p:spTree>
    <p:extLst>
      <p:ext uri="{BB962C8B-B14F-4D97-AF65-F5344CB8AC3E}">
        <p14:creationId xmlns:p14="http://schemas.microsoft.com/office/powerpoint/2010/main" val="559583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ヒラギノ角ゴ Pro W3" pitchFamily="-65" charset="-128"/>
                <a:cs typeface="ヒラギノ角ゴ Pro W3" pitchFamily="-65" charset="-128"/>
              </a:rPr>
              <a:t>Nu Skin has a team of in-house scientists. We demonstrate our commitment to research and development by collaborating with multiple leading research institutions. These collaborative relationships help us develop an enhanced understanding of the genetic basis of aging. </a:t>
            </a:r>
            <a:endParaRPr lang="en-US" dirty="0" smtClean="0"/>
          </a:p>
        </p:txBody>
      </p:sp>
      <p:sp>
        <p:nvSpPr>
          <p:cNvPr id="4" name="Slide Number Placeholder 3"/>
          <p:cNvSpPr>
            <a:spLocks noGrp="1"/>
          </p:cNvSpPr>
          <p:nvPr>
            <p:ph type="sldNum" sz="quarter" idx="10"/>
          </p:nvPr>
        </p:nvSpPr>
        <p:spPr/>
        <p:txBody>
          <a:bodyPr/>
          <a:lstStyle/>
          <a:p>
            <a:pPr>
              <a:defRPr/>
            </a:pPr>
            <a:fld id="{C809EE5E-8AB4-4BE5-8976-0CECB3369715}"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ヒラギノ角ゴ Pro W3" pitchFamily="-65" charset="-128"/>
                <a:cs typeface="ヒラギノ角ゴ Pro W3" pitchFamily="-65" charset="-128"/>
              </a:rPr>
              <a:t>The Nu Skin Anti-Aging Scientific Advisory Board brings together the best minds in research in the areas of skin care, nutrition, genomics, and bioinformatics. </a:t>
            </a:r>
            <a:endParaRPr lang="en-US" dirty="0" smtClean="0"/>
          </a:p>
        </p:txBody>
      </p:sp>
      <p:sp>
        <p:nvSpPr>
          <p:cNvPr id="4" name="Slide Number Placeholder 3"/>
          <p:cNvSpPr>
            <a:spLocks noGrp="1"/>
          </p:cNvSpPr>
          <p:nvPr>
            <p:ph type="sldNum" sz="quarter" idx="10"/>
          </p:nvPr>
        </p:nvSpPr>
        <p:spPr/>
        <p:txBody>
          <a:bodyPr/>
          <a:lstStyle/>
          <a:p>
            <a:pPr>
              <a:defRPr/>
            </a:pPr>
            <a:fld id="{C809EE5E-8AB4-4BE5-8976-0CECB3369715}"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ヒラギノ角ゴ Pro W3" pitchFamily="-65" charset="-128"/>
                <a:cs typeface="ヒラギノ角ゴ Pro W3" pitchFamily="-65" charset="-128"/>
              </a:rPr>
              <a:t>Competitors in the skin care and nutrition industries merely address the signs and symptoms of aging, such as an aging appearance or reduced wellness. Nu Skin’s anti-aging science targets the sources of aging, not just the symptoms.</a:t>
            </a:r>
            <a:endParaRPr lang="en-US" dirty="0" smtClean="0">
              <a:latin typeface="+mn-lt"/>
            </a:endParaRPr>
          </a:p>
        </p:txBody>
      </p:sp>
      <p:sp>
        <p:nvSpPr>
          <p:cNvPr id="4" name="Slide Number Placeholder 3"/>
          <p:cNvSpPr>
            <a:spLocks noGrp="1"/>
          </p:cNvSpPr>
          <p:nvPr>
            <p:ph type="sldNum" sz="quarter" idx="10"/>
          </p:nvPr>
        </p:nvSpPr>
        <p:spPr/>
        <p:txBody>
          <a:bodyPr/>
          <a:lstStyle/>
          <a:p>
            <a:pPr>
              <a:defRPr/>
            </a:pPr>
            <a:fld id="{C809EE5E-8AB4-4BE5-8976-0CECB3369715}"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ヒラギノ角ゴ Pro W3" pitchFamily="-65" charset="-128"/>
                <a:cs typeface="ヒラギノ角ゴ Pro W3" pitchFamily="-65" charset="-128"/>
              </a:rPr>
              <a:t>The first step in our innovative anti-aging science is to identify the clusters of genes (YGCs) that are linked to aging.  We do this through state of the art gene chip technology. Each of the tiny dots  you see here represents the gene expression activity of each of the approximately 20,000 genes in the human genome.  In some applications the chip contains triplicates for each gene giving us the results of more than 60,000 chemical reactions - each of which could take hours of one technician’s time to perform.  That’s either 60,000 technicians working for hours or one technician working non-stop without sleep for 27 years….for information on just one experimental condition.  The gene chip allows us to do what was not even comprehensible just 10 years ago.</a:t>
            </a:r>
            <a:endParaRPr lang="en-US" dirty="0"/>
          </a:p>
        </p:txBody>
      </p:sp>
      <p:sp>
        <p:nvSpPr>
          <p:cNvPr id="4" name="Slide Number Placeholder 3"/>
          <p:cNvSpPr>
            <a:spLocks noGrp="1"/>
          </p:cNvSpPr>
          <p:nvPr>
            <p:ph type="sldNum" sz="quarter" idx="10"/>
          </p:nvPr>
        </p:nvSpPr>
        <p:spPr/>
        <p:txBody>
          <a:bodyPr/>
          <a:lstStyle/>
          <a:p>
            <a:pPr>
              <a:defRPr/>
            </a:pPr>
            <a:fld id="{C809EE5E-8AB4-4BE5-8976-0CECB3369715}" type="slidenum">
              <a:rPr lang="en-US" smtClean="0"/>
              <a:pPr>
                <a:defRPr/>
              </a:pPr>
              <a:t>7</a:t>
            </a:fld>
            <a:endParaRPr lang="en-US"/>
          </a:p>
        </p:txBody>
      </p:sp>
    </p:spTree>
    <p:extLst>
      <p:ext uri="{BB962C8B-B14F-4D97-AF65-F5344CB8AC3E}">
        <p14:creationId xmlns:p14="http://schemas.microsoft.com/office/powerpoint/2010/main" val="2682178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latin typeface="+mn-lt"/>
              </a:rPr>
              <a:t>Here</a:t>
            </a:r>
            <a:r>
              <a:rPr lang="en-US" baseline="0" dirty="0" smtClean="0">
                <a:latin typeface="+mn-lt"/>
              </a:rPr>
              <a:t> is a closer look at the gene chip.  Each square is a reaction chamber.  Some squares are dark, some brighter, some red.  The brighter and redder squares indicate that the gene represented in that square is more active.</a:t>
            </a:r>
            <a:endParaRPr lang="en-US" dirty="0" smtClean="0">
              <a:latin typeface="+mn-lt"/>
            </a:endParaRPr>
          </a:p>
        </p:txBody>
      </p:sp>
      <p:sp>
        <p:nvSpPr>
          <p:cNvPr id="4" name="Slide Number Placeholder 3"/>
          <p:cNvSpPr>
            <a:spLocks noGrp="1"/>
          </p:cNvSpPr>
          <p:nvPr>
            <p:ph type="sldNum" sz="quarter" idx="10"/>
          </p:nvPr>
        </p:nvSpPr>
        <p:spPr/>
        <p:txBody>
          <a:bodyPr/>
          <a:lstStyle/>
          <a:p>
            <a:pPr>
              <a:defRPr/>
            </a:pPr>
            <a:fld id="{C809EE5E-8AB4-4BE5-8976-0CECB3369715}"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222250" algn="l"/>
            <a:r>
              <a:rPr lang="en-US" sz="1200" kern="1200" dirty="0" smtClean="0">
                <a:solidFill>
                  <a:schemeClr val="tx1"/>
                </a:solidFill>
                <a:effectLst/>
                <a:latin typeface="+mn-lt"/>
                <a:ea typeface="ヒラギノ角ゴ Pro W3" pitchFamily="-65" charset="-128"/>
                <a:cs typeface="ヒラギノ角ゴ Pro W3" pitchFamily="-65" charset="-128"/>
              </a:rPr>
              <a:t>The key is to use the gene activity to identify those genes that may affect aging. When you’re born, genes express themselves in a youthful manner. But aging and years of interacting with the environment cause some genes in your YGC’s to turn up and some to turn down. Our goal is to understand youthful gene expression patterns.</a:t>
            </a:r>
            <a:endParaRPr lang="en-US" baseline="0" dirty="0" smtClean="0">
              <a:latin typeface="+mn-lt"/>
              <a:ea typeface="ヒラギノ角ゴ Pro W3"/>
              <a:cs typeface="ヒラギノ角ゴ Pro W3"/>
            </a:endParaRPr>
          </a:p>
        </p:txBody>
      </p:sp>
      <p:sp>
        <p:nvSpPr>
          <p:cNvPr id="4" name="Slide Number Placeholder 3"/>
          <p:cNvSpPr>
            <a:spLocks noGrp="1"/>
          </p:cNvSpPr>
          <p:nvPr>
            <p:ph type="sldNum" sz="quarter" idx="10"/>
          </p:nvPr>
        </p:nvSpPr>
        <p:spPr/>
        <p:txBody>
          <a:bodyPr/>
          <a:lstStyle/>
          <a:p>
            <a:pPr>
              <a:defRPr/>
            </a:pPr>
            <a:fld id="{C809EE5E-8AB4-4BE5-8976-0CECB3369715}"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3" descr="Cover1"/>
          <p:cNvPicPr>
            <a:picLocks noChangeAspect="1" noChangeArrowheads="1"/>
          </p:cNvPicPr>
          <p:nvPr/>
        </p:nvPicPr>
        <p:blipFill>
          <a:blip r:embed="rId2"/>
          <a:srcRect/>
          <a:stretch>
            <a:fillRect/>
          </a:stretch>
        </p:blipFill>
        <p:spPr bwMode="auto">
          <a:xfrm>
            <a:off x="0" y="0"/>
            <a:ext cx="9144000" cy="6869113"/>
          </a:xfrm>
          <a:prstGeom prst="rect">
            <a:avLst/>
          </a:prstGeom>
          <a:noFill/>
          <a:ln w="9525">
            <a:noFill/>
            <a:miter lim="800000"/>
            <a:headEnd/>
            <a:tailEnd/>
          </a:ln>
        </p:spPr>
      </p:pic>
      <p:pic>
        <p:nvPicPr>
          <p:cNvPr id="3" name="Picture 14" descr="Cover1"/>
          <p:cNvPicPr>
            <a:picLocks noChangeAspect="1" noChangeArrowheads="1"/>
          </p:cNvPicPr>
          <p:nvPr userDrawn="1"/>
        </p:nvPicPr>
        <p:blipFill>
          <a:blip r:embed="rId3"/>
          <a:srcRect/>
          <a:stretch>
            <a:fillRect/>
          </a:stretch>
        </p:blipFill>
        <p:spPr bwMode="auto">
          <a:xfrm>
            <a:off x="0" y="0"/>
            <a:ext cx="9144000" cy="6867525"/>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A0227DE3-ADBA-4680-A06E-A4BCA711E6E6}" type="datetime1">
              <a:rPr lang="en-US" smtClean="0"/>
              <a:pPr>
                <a:defRPr/>
              </a:pPr>
              <a:t>5/13/14</a:t>
            </a:fld>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smtClean="0"/>
              <a:t>Training Module 9 – For internal use only</a:t>
            </a: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67E0714E-7713-4447-83E4-29A283C3C453}" type="slidenum">
              <a:rPr lang="en-US" smtClean="0"/>
              <a:pPr>
                <a:defRPr/>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0764AF02-CD1E-4AD2-B01A-ACE7990ACDC7}" type="datetime1">
              <a:rPr lang="en-US" smtClean="0"/>
              <a:pPr>
                <a:defRPr/>
              </a:pPr>
              <a:t>5/13/14</a:t>
            </a:fld>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smtClean="0"/>
              <a:t>Training Module 9 – For internal use only</a:t>
            </a: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5D8B8F0E-7480-4D7D-ADD0-143231E583B5}" type="slidenum">
              <a:rPr lang="en-US" smtClean="0"/>
              <a:pPr>
                <a:defRPr/>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9E66AB4D-B0E6-4D10-92BF-362FAB2C9375}" type="datetime1">
              <a:rPr lang="en-US" smtClean="0"/>
              <a:pPr>
                <a:defRPr/>
              </a:pPr>
              <a:t>5/13/14</a:t>
            </a:fld>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smtClean="0"/>
              <a:t>Training Module 9 – For internal use only</a:t>
            </a: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636E37CB-6F68-4308-BEA5-482F7017C484}" type="slidenum">
              <a:rPr lang="en-US" smtClean="0"/>
              <a:pPr>
                <a:defRPr/>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C5AA7885-9F44-425B-8483-D71902FFB95D}" type="datetime1">
              <a:rPr lang="en-US" smtClean="0"/>
              <a:pPr>
                <a:defRPr/>
              </a:pPr>
              <a:t>5/13/14</a:t>
            </a:fld>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smtClean="0"/>
              <a:t>Training Module 9 – For internal use only</a:t>
            </a: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7A2E1AB-875F-470C-8614-130077941A67}" type="slidenum">
              <a:rPr lang="en-US" smtClean="0"/>
              <a:pPr>
                <a:defRPr/>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A04BA65A-8564-41DE-9D5B-F9FB18ED3E19}" type="datetime1">
              <a:rPr lang="en-US" smtClean="0"/>
              <a:pPr>
                <a:defRPr/>
              </a:pPr>
              <a:t>5/13/14</a:t>
            </a:fld>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smtClean="0"/>
              <a:t>Training Module 9 – For internal use only</a:t>
            </a: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45198EB-1E81-422F-83F7-30CF5D34B446}" type="slidenum">
              <a:rPr lang="en-US" smtClean="0"/>
              <a:pPr>
                <a:defRPr/>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FAD75B58-FED7-4257-8533-8376FF116966}" type="datetime1">
              <a:rPr lang="en-US" smtClean="0"/>
              <a:pPr>
                <a:defRPr/>
              </a:pPr>
              <a:t>5/13/14</a:t>
            </a:fld>
            <a:endParaRPr lang="en-US"/>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smtClean="0"/>
              <a:t>Training Module 9 – For internal use only</a:t>
            </a:r>
            <a:endParaRPr lang="en-US"/>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683027F8-E234-4EF1-9083-BAD96EC4E267}" type="slidenum">
              <a:rPr lang="en-US" smtClean="0"/>
              <a:pPr>
                <a:defRPr/>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56F16F58-77C6-43E0-B901-95CD7F58B3CB}" type="datetime1">
              <a:rPr lang="en-US" smtClean="0"/>
              <a:pPr>
                <a:defRPr/>
              </a:pPr>
              <a:t>5/13/14</a:t>
            </a:fld>
            <a:endParaRPr lang="en-US"/>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smtClean="0"/>
              <a:t>Training Module 9 – For internal use only</a:t>
            </a: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287B456-ABCD-4BA0-BAB5-A1DB14EB5A80}" type="slidenum">
              <a:rPr lang="en-US" smtClean="0"/>
              <a:pPr>
                <a:defRPr/>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63AB4742-7EB3-4FBE-9E1E-4A9FD2E9B8F5}" type="datetime1">
              <a:rPr lang="en-US" smtClean="0"/>
              <a:pPr>
                <a:defRPr/>
              </a:pPr>
              <a:t>5/13/14</a:t>
            </a:fld>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smtClean="0"/>
              <a:t>Training Module 9 – For internal use only</a:t>
            </a: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CB4963E-1385-4DBE-8FE0-841EB3E61F4E}" type="slidenum">
              <a:rPr lang="en-US" smtClean="0"/>
              <a:pPr>
                <a:defRPr/>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138C3E31-5BDB-47C9-BAE0-0B4F0E1174AF}" type="datetime1">
              <a:rPr lang="en-US" smtClean="0"/>
              <a:pPr>
                <a:defRPr/>
              </a:pPr>
              <a:t>5/13/14</a:t>
            </a:fld>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smtClean="0"/>
              <a:t>Training Module 9 – For internal use only</a:t>
            </a: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CDFD85F-8045-4E0D-876A-3C5B23203721}" type="slidenum">
              <a:rPr lang="en-US" smtClean="0"/>
              <a:pPr>
                <a:defRPr/>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68FEA61E-B59F-4382-BE49-411FCCBC2D83}" type="datetime1">
              <a:rPr lang="en-US" smtClean="0"/>
              <a:pPr>
                <a:defRPr/>
              </a:pPr>
              <a:t>5/13/14</a:t>
            </a:fld>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smtClean="0"/>
              <a:t>Training Module 9 – For internal use only</a:t>
            </a: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66D1920-F0B3-4E2F-B4F1-A21A0AE6E01A}" type="slidenum">
              <a:rPr lang="en-US" smtClean="0"/>
              <a:pPr>
                <a:defRPr/>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wmf"/><Relationship Id="rId14" Type="http://schemas.openxmlformats.org/officeDocument/2006/relationships/image" Target="../media/image2.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9" name="Picture 8" descr="ageloc logo REV.wmf"/>
          <p:cNvPicPr>
            <a:picLocks noChangeAspect="1"/>
          </p:cNvPicPr>
          <p:nvPr userDrawn="1"/>
        </p:nvPicPr>
        <p:blipFill>
          <a:blip r:embed="rId13"/>
          <a:stretch>
            <a:fillRect/>
          </a:stretch>
        </p:blipFill>
        <p:spPr>
          <a:xfrm>
            <a:off x="6844329" y="6200920"/>
            <a:ext cx="1921244" cy="360797"/>
          </a:xfrm>
          <a:prstGeom prst="rect">
            <a:avLst/>
          </a:prstGeom>
        </p:spPr>
      </p:pic>
      <p:pic>
        <p:nvPicPr>
          <p:cNvPr id="11" name="Picture 10" descr="ageloc rings2.wmf"/>
          <p:cNvPicPr>
            <a:picLocks noChangeAspect="1"/>
          </p:cNvPicPr>
          <p:nvPr userDrawn="1"/>
        </p:nvPicPr>
        <p:blipFill>
          <a:blip r:embed="rId14"/>
          <a:stretch>
            <a:fillRect/>
          </a:stretch>
        </p:blipFill>
        <p:spPr>
          <a:xfrm>
            <a:off x="0" y="369845"/>
            <a:ext cx="1593850" cy="859938"/>
          </a:xfrm>
          <a:prstGeom prst="rect">
            <a:avLst/>
          </a:prstGeom>
        </p:spPr>
      </p:pic>
      <p:sp>
        <p:nvSpPr>
          <p:cNvPr id="1026" name="Rectangle 2"/>
          <p:cNvSpPr>
            <a:spLocks noGrp="1" noChangeArrowheads="1"/>
          </p:cNvSpPr>
          <p:nvPr>
            <p:ph type="title"/>
          </p:nvPr>
        </p:nvSpPr>
        <p:spPr bwMode="auto">
          <a:xfrm>
            <a:off x="914400" y="2619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nSpc>
                <a:spcPts val="3000"/>
              </a:lnSpc>
            </a:pPr>
            <a:r>
              <a:rPr lang="en-US" sz="3000" cap="all" dirty="0" smtClean="0">
                <a:solidFill>
                  <a:schemeClr val="bg2">
                    <a:lumMod val="75000"/>
                  </a:schemeClr>
                </a:solidFill>
                <a:cs typeface="Calibri" pitchFamily="34" charset="0"/>
              </a:rPr>
              <a:t>Headline</a:t>
            </a:r>
            <a:br>
              <a:rPr lang="en-US" sz="3000" cap="all" dirty="0" smtClean="0">
                <a:solidFill>
                  <a:schemeClr val="bg2">
                    <a:lumMod val="75000"/>
                  </a:schemeClr>
                </a:solidFill>
                <a:cs typeface="Calibri" pitchFamily="34" charset="0"/>
              </a:rPr>
            </a:br>
            <a:r>
              <a:rPr lang="en-US" sz="3000" cap="all" dirty="0" smtClean="0">
                <a:solidFill>
                  <a:schemeClr val="bg2">
                    <a:lumMod val="75000"/>
                  </a:schemeClr>
                </a:solidFill>
                <a:cs typeface="Calibri" pitchFamily="34" charset="0"/>
              </a:rPr>
              <a:t>Line 2</a:t>
            </a:r>
            <a:endParaRPr lang="en-US" sz="3000" cap="all" dirty="0">
              <a:solidFill>
                <a:schemeClr val="bg2">
                  <a:lumMod val="75000"/>
                </a:schemeClr>
              </a:solidFill>
            </a:endParaRPr>
          </a:p>
        </p:txBody>
      </p:sp>
      <p:sp>
        <p:nvSpPr>
          <p:cNvPr id="12" name="Rectangle 11"/>
          <p:cNvSpPr/>
          <p:nvPr userDrawn="1"/>
        </p:nvSpPr>
        <p:spPr>
          <a:xfrm>
            <a:off x="0" y="6686550"/>
            <a:ext cx="9144000" cy="171450"/>
          </a:xfrm>
          <a:prstGeom prst="rect">
            <a:avLst/>
          </a:prstGeom>
          <a:gradFill flip="none" rotWithShape="1">
            <a:gsLst>
              <a:gs pos="85000">
                <a:schemeClr val="bg1">
                  <a:lumMod val="50000"/>
                </a:schemeClr>
              </a:gs>
              <a:gs pos="23000">
                <a:schemeClr val="bg1">
                  <a:lumMod val="85000"/>
                </a:schemeClr>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fade/>
  </p:transition>
  <p:timing>
    <p:tnLst>
      <p:par>
        <p:cTn xmlns:p14="http://schemas.microsoft.com/office/powerpoint/2010/main" id="1" dur="indefinite" restart="never" nodeType="tmRoot"/>
      </p:par>
    </p:tnLst>
  </p:timing>
  <p:hf sldNum="0" hdr="0" ftr="0" dt="0"/>
  <p:txStyles>
    <p:titleStyle>
      <a:lvl1pPr algn="l"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jpeg"/><Relationship Id="rId6"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9.tiff"/></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44.png"/><Relationship Id="rId8" Type="http://schemas.openxmlformats.org/officeDocument/2006/relationships/image" Target="../media/image45.png"/><Relationship Id="rId9" Type="http://schemas.openxmlformats.org/officeDocument/2006/relationships/image" Target="../media/image46.png"/><Relationship Id="rId10" Type="http://schemas.openxmlformats.org/officeDocument/2006/relationships/image" Target="../media/image47.png"/><Relationship Id="rId11"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52.jpeg"/><Relationship Id="rId5" Type="http://schemas.openxmlformats.org/officeDocument/2006/relationships/image" Target="../media/image53.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54.png"/><Relationship Id="rId5"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Microsoft_Excel_97_-_2004_Worksheet1.xls"/><Relationship Id="rId5" Type="http://schemas.openxmlformats.org/officeDocument/2006/relationships/image" Target="../media/image56.emf"/><Relationship Id="rId6" Type="http://schemas.openxmlformats.org/officeDocument/2006/relationships/image" Target="../media/image2.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2.wmf"/><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57.tiff"/><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6.tif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1" Type="http://schemas.openxmlformats.org/officeDocument/2006/relationships/image" Target="../media/image17.jpeg"/><Relationship Id="rId12" Type="http://schemas.openxmlformats.org/officeDocument/2006/relationships/image" Target="../media/image18.jpeg"/><Relationship Id="rId13" Type="http://schemas.openxmlformats.org/officeDocument/2006/relationships/image" Target="../media/image19.jpeg"/><Relationship Id="rId14" Type="http://schemas.openxmlformats.org/officeDocument/2006/relationships/image" Target="../media/image20.jpeg"/><Relationship Id="rId15" Type="http://schemas.openxmlformats.org/officeDocument/2006/relationships/image" Target="../media/image21.jpeg"/><Relationship Id="rId16" Type="http://schemas.openxmlformats.org/officeDocument/2006/relationships/image" Target="../media/image22.jpeg"/><Relationship Id="rId17" Type="http://schemas.openxmlformats.org/officeDocument/2006/relationships/image" Target="../media/image23.tiff"/><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 Id="rId9" Type="http://schemas.openxmlformats.org/officeDocument/2006/relationships/image" Target="../media/image15.jpeg"/><Relationship Id="rId10"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14" descr="Cover1"/>
          <p:cNvPicPr>
            <a:picLocks noChangeAspect="1" noChangeArrowheads="1"/>
          </p:cNvPicPr>
          <p:nvPr/>
        </p:nvPicPr>
        <p:blipFill>
          <a:blip r:embed="rId3"/>
          <a:srcRect/>
          <a:stretch>
            <a:fillRect/>
          </a:stretch>
        </p:blipFill>
        <p:spPr bwMode="auto">
          <a:xfrm>
            <a:off x="0" y="0"/>
            <a:ext cx="9144000" cy="6867525"/>
          </a:xfrm>
          <a:prstGeom prst="rect">
            <a:avLst/>
          </a:prstGeom>
          <a:noFill/>
          <a:ln w="9525">
            <a:noFill/>
            <a:miter lim="800000"/>
            <a:headEnd/>
            <a:tailEnd/>
          </a:ln>
        </p:spPr>
      </p:pic>
    </p:spTree>
    <p:extLst>
      <p:ext uri="{BB962C8B-B14F-4D97-AF65-F5344CB8AC3E}">
        <p14:creationId xmlns:p14="http://schemas.microsoft.com/office/powerpoint/2010/main" val="35516475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2"/>
          <p:cNvSpPr txBox="1">
            <a:spLocks/>
          </p:cNvSpPr>
          <p:nvPr/>
        </p:nvSpPr>
        <p:spPr>
          <a:xfrm>
            <a:off x="677924" y="2143235"/>
            <a:ext cx="7772400" cy="564456"/>
          </a:xfrm>
          <a:prstGeom prst="rect">
            <a:avLst/>
          </a:prstGeom>
        </p:spPr>
        <p:txBody>
          <a:bodyPr/>
          <a:lstStyle/>
          <a:p>
            <a:pPr marL="342900" marR="0" lvl="0" indent="-342900" algn="ctr" defTabSz="914400" rtl="0" eaLnBrk="0" fontAlgn="base" latinLnBrk="0" hangingPunct="0">
              <a:lnSpc>
                <a:spcPct val="100000"/>
              </a:lnSpc>
              <a:spcBef>
                <a:spcPct val="20000"/>
              </a:spcBef>
              <a:spcAft>
                <a:spcPct val="0"/>
              </a:spcAft>
              <a:buClrTx/>
              <a:buSzTx/>
              <a:tabLst/>
              <a:defRPr/>
            </a:pPr>
            <a:endParaRPr kumimoji="0" lang="en-US" sz="3200" b="0" i="0" u="none" strike="noStrike" kern="0" cap="none" spc="0" normalizeH="0" baseline="0" noProof="0" dirty="0">
              <a:ln>
                <a:noFill/>
              </a:ln>
              <a:solidFill>
                <a:srgbClr val="535757"/>
              </a:solidFill>
              <a:effectLst/>
              <a:uLnTx/>
              <a:uFillTx/>
              <a:latin typeface="+mn-lt"/>
              <a:ea typeface="ＭＳ Ｐゴシック" pitchFamily="-107" charset="-128"/>
              <a:cs typeface="ＭＳ Ｐゴシック" pitchFamily="-107" charset="-128"/>
            </a:endParaRPr>
          </a:p>
        </p:txBody>
      </p:sp>
      <p:sp>
        <p:nvSpPr>
          <p:cNvPr id="14" name="Rectangle 13"/>
          <p:cNvSpPr/>
          <p:nvPr/>
        </p:nvSpPr>
        <p:spPr>
          <a:xfrm>
            <a:off x="0" y="330200"/>
            <a:ext cx="1790700" cy="10223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geloc rings2.wmf"/>
          <p:cNvPicPr>
            <a:picLocks noChangeAspect="1"/>
          </p:cNvPicPr>
          <p:nvPr/>
        </p:nvPicPr>
        <p:blipFill>
          <a:blip r:embed="rId3"/>
          <a:stretch>
            <a:fillRect/>
          </a:stretch>
        </p:blipFill>
        <p:spPr>
          <a:xfrm rot="5400000">
            <a:off x="-145499" y="389757"/>
            <a:ext cx="1885950" cy="1017536"/>
          </a:xfrm>
          <a:prstGeom prst="rect">
            <a:avLst/>
          </a:prstGeom>
        </p:spPr>
      </p:pic>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813"/>
            <a:ext cx="5063581" cy="685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939541" y="895051"/>
            <a:ext cx="4204459" cy="4115513"/>
          </a:xfrm>
        </p:spPr>
        <p:txBody>
          <a:bodyPr/>
          <a:lstStyle/>
          <a:p>
            <a:pPr algn="ctr"/>
            <a:r>
              <a:rPr lang="en-US" sz="4000" dirty="0" smtClean="0">
                <a:solidFill>
                  <a:srgbClr val="708BAC"/>
                </a:solidFill>
              </a:rPr>
              <a:t>IDENTICAL TWINS AGE AT DIFFERENT RATES Add Reference</a:t>
            </a:r>
            <a:endParaRPr lang="en-US" sz="4000" dirty="0">
              <a:solidFill>
                <a:srgbClr val="708BAC"/>
              </a:solidFill>
            </a:endParaRPr>
          </a:p>
        </p:txBody>
      </p:sp>
      <p:sp>
        <p:nvSpPr>
          <p:cNvPr id="8" name="Rectangle 7"/>
          <p:cNvSpPr>
            <a:spLocks noChangeArrowheads="1"/>
          </p:cNvSpPr>
          <p:nvPr/>
        </p:nvSpPr>
        <p:spPr bwMode="auto">
          <a:xfrm>
            <a:off x="5063490" y="5789740"/>
            <a:ext cx="408051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a:lstStyle>
          <a:p>
            <a:r>
              <a:rPr lang="en-US" sz="1400" dirty="0" err="1">
                <a:solidFill>
                  <a:srgbClr val="919195"/>
                </a:solidFill>
                <a:latin typeface="Arial" pitchFamily="34" charset="0"/>
                <a:cs typeface="Arial" pitchFamily="34" charset="0"/>
              </a:rPr>
              <a:t>Guyuron</a:t>
            </a:r>
            <a:r>
              <a:rPr lang="en-US" sz="1400" dirty="0">
                <a:solidFill>
                  <a:srgbClr val="919195"/>
                </a:solidFill>
                <a:latin typeface="Arial" pitchFamily="34" charset="0"/>
                <a:cs typeface="Arial" pitchFamily="34" charset="0"/>
              </a:rPr>
              <a:t> B, Rowe DJ, </a:t>
            </a:r>
            <a:r>
              <a:rPr lang="en-US" sz="1400" dirty="0" err="1">
                <a:solidFill>
                  <a:srgbClr val="919195"/>
                </a:solidFill>
                <a:latin typeface="Arial" pitchFamily="34" charset="0"/>
                <a:cs typeface="Arial" pitchFamily="34" charset="0"/>
              </a:rPr>
              <a:t>Weinfeld</a:t>
            </a:r>
            <a:r>
              <a:rPr lang="en-US" sz="1400" dirty="0">
                <a:solidFill>
                  <a:srgbClr val="919195"/>
                </a:solidFill>
                <a:latin typeface="Arial" pitchFamily="34" charset="0"/>
                <a:cs typeface="Arial" pitchFamily="34" charset="0"/>
              </a:rPr>
              <a:t> AB, </a:t>
            </a:r>
            <a:r>
              <a:rPr lang="en-US" sz="1400" dirty="0" err="1">
                <a:solidFill>
                  <a:srgbClr val="919195"/>
                </a:solidFill>
                <a:latin typeface="Arial" pitchFamily="34" charset="0"/>
                <a:cs typeface="Arial" pitchFamily="34" charset="0"/>
              </a:rPr>
              <a:t>Eshraghi</a:t>
            </a:r>
            <a:r>
              <a:rPr lang="en-US" sz="1400" dirty="0">
                <a:solidFill>
                  <a:srgbClr val="919195"/>
                </a:solidFill>
                <a:latin typeface="Arial" pitchFamily="34" charset="0"/>
                <a:cs typeface="Arial" pitchFamily="34" charset="0"/>
              </a:rPr>
              <a:t> Y, </a:t>
            </a:r>
            <a:r>
              <a:rPr lang="en-US" sz="1400" dirty="0" err="1">
                <a:solidFill>
                  <a:srgbClr val="919195"/>
                </a:solidFill>
                <a:latin typeface="Arial" pitchFamily="34" charset="0"/>
                <a:cs typeface="Arial" pitchFamily="34" charset="0"/>
              </a:rPr>
              <a:t>Fathi</a:t>
            </a:r>
            <a:r>
              <a:rPr lang="en-US" sz="1400" dirty="0">
                <a:solidFill>
                  <a:srgbClr val="919195"/>
                </a:solidFill>
                <a:latin typeface="Arial" pitchFamily="34" charset="0"/>
                <a:cs typeface="Arial" pitchFamily="34" charset="0"/>
              </a:rPr>
              <a:t> A, </a:t>
            </a:r>
            <a:r>
              <a:rPr lang="en-US" sz="1400" dirty="0" err="1">
                <a:solidFill>
                  <a:srgbClr val="919195"/>
                </a:solidFill>
                <a:latin typeface="Arial" pitchFamily="34" charset="0"/>
                <a:cs typeface="Arial" pitchFamily="34" charset="0"/>
              </a:rPr>
              <a:t>Iamphongsai</a:t>
            </a:r>
            <a:r>
              <a:rPr lang="en-US" sz="1400" dirty="0">
                <a:solidFill>
                  <a:srgbClr val="919195"/>
                </a:solidFill>
                <a:latin typeface="Arial" pitchFamily="34" charset="0"/>
                <a:cs typeface="Arial" pitchFamily="34" charset="0"/>
              </a:rPr>
              <a:t> S. Factors contributing to the facial aging of identical twins. </a:t>
            </a:r>
            <a:r>
              <a:rPr lang="en-US" sz="1400" i="1" dirty="0" err="1">
                <a:solidFill>
                  <a:srgbClr val="919195"/>
                </a:solidFill>
                <a:latin typeface="Arial" pitchFamily="34" charset="0"/>
                <a:cs typeface="Arial" pitchFamily="34" charset="0"/>
              </a:rPr>
              <a:t>Plast</a:t>
            </a:r>
            <a:r>
              <a:rPr lang="en-US" sz="1400" i="1" dirty="0">
                <a:solidFill>
                  <a:srgbClr val="919195"/>
                </a:solidFill>
                <a:latin typeface="Arial" pitchFamily="34" charset="0"/>
                <a:cs typeface="Arial" pitchFamily="34" charset="0"/>
              </a:rPr>
              <a:t> </a:t>
            </a:r>
            <a:r>
              <a:rPr lang="en-US" sz="1400" i="1" dirty="0" err="1">
                <a:solidFill>
                  <a:srgbClr val="919195"/>
                </a:solidFill>
                <a:latin typeface="Arial" pitchFamily="34" charset="0"/>
                <a:cs typeface="Arial" pitchFamily="34" charset="0"/>
              </a:rPr>
              <a:t>Reconstr</a:t>
            </a:r>
            <a:r>
              <a:rPr lang="en-US" sz="1400" i="1" dirty="0">
                <a:solidFill>
                  <a:srgbClr val="919195"/>
                </a:solidFill>
                <a:latin typeface="Arial" pitchFamily="34" charset="0"/>
                <a:cs typeface="Arial" pitchFamily="34" charset="0"/>
              </a:rPr>
              <a:t> Surg. </a:t>
            </a:r>
            <a:r>
              <a:rPr lang="en-US" sz="1400" dirty="0">
                <a:solidFill>
                  <a:srgbClr val="919195"/>
                </a:solidFill>
                <a:latin typeface="Arial" pitchFamily="34" charset="0"/>
                <a:cs typeface="Arial" pitchFamily="34" charset="0"/>
              </a:rPr>
              <a:t>2009 Apr;123(4):1321-31. </a:t>
            </a:r>
          </a:p>
        </p:txBody>
      </p:sp>
    </p:spTree>
    <p:extLst>
      <p:ext uri="{BB962C8B-B14F-4D97-AF65-F5344CB8AC3E}">
        <p14:creationId xmlns:p14="http://schemas.microsoft.com/office/powerpoint/2010/main" val="246417687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2"/>
          <p:cNvSpPr txBox="1">
            <a:spLocks/>
          </p:cNvSpPr>
          <p:nvPr/>
        </p:nvSpPr>
        <p:spPr>
          <a:xfrm>
            <a:off x="677924" y="2143235"/>
            <a:ext cx="7772400" cy="564456"/>
          </a:xfrm>
          <a:prstGeom prst="rect">
            <a:avLst/>
          </a:prstGeom>
        </p:spPr>
        <p:txBody>
          <a:bodyPr/>
          <a:lstStyle/>
          <a:p>
            <a:pPr marL="342900" marR="0" lvl="0" indent="-342900" algn="ctr" defTabSz="914400" rtl="0" eaLnBrk="0" fontAlgn="base" latinLnBrk="0" hangingPunct="0">
              <a:lnSpc>
                <a:spcPct val="100000"/>
              </a:lnSpc>
              <a:spcBef>
                <a:spcPct val="20000"/>
              </a:spcBef>
              <a:spcAft>
                <a:spcPct val="0"/>
              </a:spcAft>
              <a:buClrTx/>
              <a:buSzTx/>
              <a:tabLst/>
              <a:defRPr/>
            </a:pPr>
            <a:endParaRPr kumimoji="0" lang="en-US" sz="3200" b="0" i="0" u="none" strike="noStrike" kern="0" cap="none" spc="0" normalizeH="0" baseline="0" noProof="0" dirty="0">
              <a:ln>
                <a:noFill/>
              </a:ln>
              <a:solidFill>
                <a:srgbClr val="535757"/>
              </a:solidFill>
              <a:effectLst/>
              <a:uLnTx/>
              <a:uFillTx/>
              <a:latin typeface="+mn-lt"/>
              <a:ea typeface="ＭＳ Ｐゴシック" pitchFamily="-107" charset="-128"/>
              <a:cs typeface="ＭＳ Ｐゴシック" pitchFamily="-107" charset="-128"/>
            </a:endParaRPr>
          </a:p>
        </p:txBody>
      </p:sp>
      <p:sp>
        <p:nvSpPr>
          <p:cNvPr id="2" name="Title 1"/>
          <p:cNvSpPr>
            <a:spLocks noGrp="1"/>
          </p:cNvSpPr>
          <p:nvPr>
            <p:ph type="title"/>
          </p:nvPr>
        </p:nvSpPr>
        <p:spPr>
          <a:xfrm>
            <a:off x="0" y="261938"/>
            <a:ext cx="9022507" cy="1143000"/>
          </a:xfrm>
        </p:spPr>
        <p:txBody>
          <a:bodyPr/>
          <a:lstStyle/>
          <a:p>
            <a:pPr algn="ctr"/>
            <a:r>
              <a:rPr lang="en-US" sz="4000" dirty="0" smtClean="0">
                <a:solidFill>
                  <a:srgbClr val="708BAC"/>
                </a:solidFill>
              </a:rPr>
              <a:t>CHARACTERISTIC FEATURES </a:t>
            </a:r>
            <a:br>
              <a:rPr lang="en-US" sz="4000" dirty="0" smtClean="0">
                <a:solidFill>
                  <a:srgbClr val="708BAC"/>
                </a:solidFill>
              </a:rPr>
            </a:br>
            <a:r>
              <a:rPr lang="en-US" sz="4000" dirty="0" smtClean="0">
                <a:solidFill>
                  <a:srgbClr val="708BAC"/>
                </a:solidFill>
              </a:rPr>
              <a:t>OF SKIN AGING</a:t>
            </a:r>
            <a:endParaRPr lang="en-US" sz="4000" dirty="0">
              <a:solidFill>
                <a:srgbClr val="708BAC"/>
              </a:solidFill>
            </a:endParaRPr>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07707" y="2622550"/>
            <a:ext cx="4114800" cy="2743200"/>
          </a:xfrm>
          <a:prstGeom prst="rect">
            <a:avLst/>
          </a:prstGeom>
          <a:noFill/>
          <a:ln w="9525">
            <a:noFill/>
            <a:miter lim="800000"/>
            <a:headEnd/>
            <a:tailEnd/>
          </a:ln>
        </p:spPr>
      </p:pic>
      <p:pic>
        <p:nvPicPr>
          <p:cNvPr id="8" name="Picture 2" descr="C:\Users\heknaggs\AppData\Local\Microsoft\Windows\Temporary Internet Files\Content.Outlook\2QID84LF\DermisExpose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7476" y="2622550"/>
            <a:ext cx="358169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618752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2"/>
          <p:cNvSpPr txBox="1">
            <a:spLocks/>
          </p:cNvSpPr>
          <p:nvPr/>
        </p:nvSpPr>
        <p:spPr>
          <a:xfrm>
            <a:off x="677924" y="2143235"/>
            <a:ext cx="7772400" cy="564456"/>
          </a:xfrm>
          <a:prstGeom prst="rect">
            <a:avLst/>
          </a:prstGeom>
        </p:spPr>
        <p:txBody>
          <a:bodyPr/>
          <a:lstStyle/>
          <a:p>
            <a:pPr marL="342900" marR="0" lvl="0" indent="-342900" algn="ctr" defTabSz="914400" rtl="0" eaLnBrk="0" fontAlgn="base" latinLnBrk="0" hangingPunct="0">
              <a:lnSpc>
                <a:spcPct val="100000"/>
              </a:lnSpc>
              <a:spcBef>
                <a:spcPct val="20000"/>
              </a:spcBef>
              <a:spcAft>
                <a:spcPct val="0"/>
              </a:spcAft>
              <a:buClrTx/>
              <a:buSzTx/>
              <a:tabLst/>
              <a:defRPr/>
            </a:pPr>
            <a:endParaRPr kumimoji="0" lang="en-US" sz="3200" b="0" i="0" u="none" strike="noStrike" kern="0" cap="none" spc="0" normalizeH="0" baseline="0" noProof="0" dirty="0">
              <a:ln>
                <a:noFill/>
              </a:ln>
              <a:solidFill>
                <a:srgbClr val="535757"/>
              </a:solidFill>
              <a:effectLst/>
              <a:uLnTx/>
              <a:uFillTx/>
              <a:latin typeface="+mn-lt"/>
              <a:ea typeface="ＭＳ Ｐゴシック" pitchFamily="-107" charset="-128"/>
              <a:cs typeface="ＭＳ Ｐゴシック" pitchFamily="-107" charset="-128"/>
            </a:endParaRPr>
          </a:p>
        </p:txBody>
      </p:sp>
      <p:sp>
        <p:nvSpPr>
          <p:cNvPr id="2" name="Title 1"/>
          <p:cNvSpPr>
            <a:spLocks noGrp="1"/>
          </p:cNvSpPr>
          <p:nvPr>
            <p:ph type="title"/>
          </p:nvPr>
        </p:nvSpPr>
        <p:spPr>
          <a:xfrm>
            <a:off x="0" y="261938"/>
            <a:ext cx="9144000" cy="1143000"/>
          </a:xfrm>
        </p:spPr>
        <p:txBody>
          <a:bodyPr/>
          <a:lstStyle/>
          <a:p>
            <a:pPr algn="ctr"/>
            <a:r>
              <a:rPr lang="en-US" sz="4000" dirty="0" smtClean="0">
                <a:solidFill>
                  <a:srgbClr val="708BAC"/>
                </a:solidFill>
              </a:rPr>
              <a:t>BREAKDOWN OF PROTEINS</a:t>
            </a:r>
            <a:endParaRPr lang="en-US" sz="4000" dirty="0">
              <a:solidFill>
                <a:srgbClr val="708BAC"/>
              </a:solidFill>
            </a:endParaRPr>
          </a:p>
        </p:txBody>
      </p:sp>
      <p:pic>
        <p:nvPicPr>
          <p:cNvPr id="9" name="Picture 8" descr="DermisExposed.jpg"/>
          <p:cNvPicPr/>
          <p:nvPr/>
        </p:nvPicPr>
        <p:blipFill>
          <a:blip r:embed="rId3" cstate="email">
            <a:extLst>
              <a:ext uri="{28A0092B-C50C-407E-A947-70E740481C1C}">
                <a14:useLocalDpi xmlns:a14="http://schemas.microsoft.com/office/drawing/2010/main"/>
              </a:ext>
            </a:extLst>
          </a:blip>
          <a:srcRect/>
          <a:stretch>
            <a:fillRect/>
          </a:stretch>
        </p:blipFill>
        <p:spPr>
          <a:xfrm>
            <a:off x="2136710" y="1988587"/>
            <a:ext cx="5486400" cy="2971801"/>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3463116" y="5339442"/>
            <a:ext cx="2425959" cy="523220"/>
          </a:xfrm>
          <a:prstGeom prst="rect">
            <a:avLst/>
          </a:prstGeom>
          <a:noFill/>
        </p:spPr>
        <p:txBody>
          <a:bodyPr wrap="square" rtlCol="0">
            <a:spAutoFit/>
          </a:bodyPr>
          <a:lstStyle/>
          <a:p>
            <a:r>
              <a:rPr lang="en-US" sz="2800" dirty="0" smtClean="0">
                <a:solidFill>
                  <a:srgbClr val="919195"/>
                </a:solidFill>
                <a:latin typeface="+mn-lt"/>
              </a:rPr>
              <a:t>Skin Proteins</a:t>
            </a:r>
          </a:p>
        </p:txBody>
      </p:sp>
      <p:cxnSp>
        <p:nvCxnSpPr>
          <p:cNvPr id="11" name="Straight Arrow Connector 10"/>
          <p:cNvCxnSpPr/>
          <p:nvPr/>
        </p:nvCxnSpPr>
        <p:spPr>
          <a:xfrm flipH="1" flipV="1">
            <a:off x="3766032" y="4653643"/>
            <a:ext cx="404752" cy="68579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flipV="1">
            <a:off x="5004318" y="4653642"/>
            <a:ext cx="381000" cy="685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29683057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2"/>
          <p:cNvSpPr txBox="1">
            <a:spLocks/>
          </p:cNvSpPr>
          <p:nvPr/>
        </p:nvSpPr>
        <p:spPr>
          <a:xfrm>
            <a:off x="677924" y="2143235"/>
            <a:ext cx="7772400" cy="564456"/>
          </a:xfrm>
          <a:prstGeom prst="rect">
            <a:avLst/>
          </a:prstGeom>
        </p:spPr>
        <p:txBody>
          <a:bodyPr/>
          <a:lstStyle/>
          <a:p>
            <a:pPr marL="342900" marR="0" lvl="0" indent="-342900" algn="ctr" defTabSz="914400" rtl="0" eaLnBrk="0" fontAlgn="base" latinLnBrk="0" hangingPunct="0">
              <a:lnSpc>
                <a:spcPct val="100000"/>
              </a:lnSpc>
              <a:spcBef>
                <a:spcPct val="20000"/>
              </a:spcBef>
              <a:spcAft>
                <a:spcPct val="0"/>
              </a:spcAft>
              <a:buClrTx/>
              <a:buSzTx/>
              <a:tabLst/>
              <a:defRPr/>
            </a:pPr>
            <a:endParaRPr kumimoji="0" lang="en-US" sz="3200" b="0" i="0" u="none" strike="noStrike" kern="0" cap="none" spc="0" normalizeH="0" baseline="0" noProof="0" dirty="0">
              <a:ln>
                <a:noFill/>
              </a:ln>
              <a:solidFill>
                <a:srgbClr val="535757"/>
              </a:solidFill>
              <a:effectLst/>
              <a:uLnTx/>
              <a:uFillTx/>
              <a:latin typeface="+mn-lt"/>
              <a:ea typeface="ＭＳ Ｐゴシック" pitchFamily="-107" charset="-128"/>
              <a:cs typeface="ＭＳ Ｐゴシック" pitchFamily="-107" charset="-128"/>
            </a:endParaRPr>
          </a:p>
        </p:txBody>
      </p:sp>
      <p:sp>
        <p:nvSpPr>
          <p:cNvPr id="2" name="Title 1"/>
          <p:cNvSpPr>
            <a:spLocks noGrp="1"/>
          </p:cNvSpPr>
          <p:nvPr>
            <p:ph type="title"/>
          </p:nvPr>
        </p:nvSpPr>
        <p:spPr>
          <a:xfrm>
            <a:off x="0" y="261938"/>
            <a:ext cx="9144000" cy="1143000"/>
          </a:xfrm>
        </p:spPr>
        <p:txBody>
          <a:bodyPr/>
          <a:lstStyle/>
          <a:p>
            <a:pPr algn="ctr"/>
            <a:r>
              <a:rPr lang="en-US" dirty="0" smtClean="0">
                <a:solidFill>
                  <a:srgbClr val="708BAC"/>
                </a:solidFill>
              </a:rPr>
              <a:t>FIRMING FOCUSED YGC*</a:t>
            </a:r>
            <a:endParaRPr lang="en-US" dirty="0">
              <a:solidFill>
                <a:srgbClr val="708BAC"/>
              </a:solidFill>
            </a:endParaRPr>
          </a:p>
        </p:txBody>
      </p:sp>
      <p:sp>
        <p:nvSpPr>
          <p:cNvPr id="7" name="Rectangle 6"/>
          <p:cNvSpPr/>
          <p:nvPr/>
        </p:nvSpPr>
        <p:spPr>
          <a:xfrm>
            <a:off x="815813" y="2233547"/>
            <a:ext cx="2152043" cy="812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546" tIns="81273" rIns="162546" bIns="81273" anchor="ctr"/>
          <a:lstStyle/>
          <a:p>
            <a:pPr>
              <a:defRPr/>
            </a:pPr>
            <a:r>
              <a:rPr lang="en-US" sz="2400" dirty="0">
                <a:solidFill>
                  <a:schemeClr val="bg1"/>
                </a:solidFill>
                <a:cs typeface="Arial"/>
              </a:rPr>
              <a:t>ANTI-AGING SCIENCE</a:t>
            </a:r>
          </a:p>
        </p:txBody>
      </p:sp>
      <p:sp>
        <p:nvSpPr>
          <p:cNvPr id="8" name="TextBox 2"/>
          <p:cNvSpPr txBox="1">
            <a:spLocks noChangeArrowheads="1"/>
          </p:cNvSpPr>
          <p:nvPr/>
        </p:nvSpPr>
        <p:spPr bwMode="auto">
          <a:xfrm>
            <a:off x="4241254" y="2106482"/>
            <a:ext cx="2373847" cy="533465"/>
          </a:xfrm>
          <a:prstGeom prst="rect">
            <a:avLst/>
          </a:prstGeom>
          <a:solidFill>
            <a:srgbClr val="708BAC"/>
          </a:solidFill>
          <a:ln>
            <a:noFill/>
          </a:ln>
        </p:spPr>
        <p:txBody>
          <a:bodyPr wrap="square" lIns="162546" tIns="81273" rIns="162546" bIns="81273">
            <a:spAutoFit/>
          </a:bodyPr>
          <a:lstStyle>
            <a:lvl1pPr eaLnBrk="0" hangingPunct="0">
              <a:defRPr sz="36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36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36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36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36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9pPr>
          </a:lstStyle>
          <a:p>
            <a:pPr eaLnBrk="1" hangingPunct="1"/>
            <a:r>
              <a:rPr lang="en-US" sz="2400" dirty="0">
                <a:solidFill>
                  <a:schemeClr val="bg1"/>
                </a:solidFill>
                <a:latin typeface="+mn-lt"/>
              </a:rPr>
              <a:t>Skin Structure</a:t>
            </a:r>
          </a:p>
        </p:txBody>
      </p:sp>
      <p:cxnSp>
        <p:nvCxnSpPr>
          <p:cNvPr id="9" name="Straight Connector 8"/>
          <p:cNvCxnSpPr>
            <a:stCxn id="7" idx="3"/>
            <a:endCxn id="8" idx="1"/>
          </p:cNvCxnSpPr>
          <p:nvPr/>
        </p:nvCxnSpPr>
        <p:spPr>
          <a:xfrm flipV="1">
            <a:off x="2967856" y="2373215"/>
            <a:ext cx="1273398" cy="266732"/>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787454" y="3316851"/>
            <a:ext cx="2142331" cy="1366838"/>
          </a:xfrm>
          <a:prstGeom prst="rect">
            <a:avLst/>
          </a:prstGeom>
          <a:solidFill>
            <a:srgbClr val="708BAC"/>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162546" tIns="81273" rIns="162546" bIns="81273" anchor="ctr"/>
          <a:lstStyle/>
          <a:p>
            <a:pPr>
              <a:defRPr/>
            </a:pPr>
            <a:r>
              <a:rPr lang="en-US" sz="3600" b="1" dirty="0">
                <a:solidFill>
                  <a:schemeClr val="bg1"/>
                </a:solidFill>
                <a:cs typeface="Arial"/>
              </a:rPr>
              <a:t>Firming</a:t>
            </a:r>
          </a:p>
        </p:txBody>
      </p:sp>
      <p:sp>
        <p:nvSpPr>
          <p:cNvPr id="11" name="Rectangle 10"/>
          <p:cNvSpPr/>
          <p:nvPr/>
        </p:nvSpPr>
        <p:spPr>
          <a:xfrm>
            <a:off x="5281416" y="3231125"/>
            <a:ext cx="2805987" cy="452438"/>
          </a:xfrm>
          <a:prstGeom prst="rect">
            <a:avLst/>
          </a:prstGeom>
          <a:solidFill>
            <a:srgbClr val="708BAC"/>
          </a:solidFill>
          <a:ln>
            <a:noFill/>
          </a:ln>
        </p:spPr>
        <p:style>
          <a:lnRef idx="2">
            <a:schemeClr val="accent1">
              <a:shade val="50000"/>
            </a:schemeClr>
          </a:lnRef>
          <a:fillRef idx="1">
            <a:schemeClr val="accent1"/>
          </a:fillRef>
          <a:effectRef idx="0">
            <a:schemeClr val="accent1"/>
          </a:effectRef>
          <a:fontRef idx="minor">
            <a:schemeClr val="lt1"/>
          </a:fontRef>
        </p:style>
        <p:txBody>
          <a:bodyPr lIns="162546" tIns="81273" rIns="162546" bIns="81273" anchor="ctr"/>
          <a:lstStyle/>
          <a:p>
            <a:pPr>
              <a:defRPr/>
            </a:pPr>
            <a:r>
              <a:rPr lang="en-US" sz="2400" dirty="0">
                <a:solidFill>
                  <a:schemeClr val="bg1"/>
                </a:solidFill>
                <a:cs typeface="Arial"/>
              </a:rPr>
              <a:t>Improves Sagging</a:t>
            </a:r>
          </a:p>
        </p:txBody>
      </p:sp>
      <p:sp>
        <p:nvSpPr>
          <p:cNvPr id="12" name="Rectangle 11"/>
          <p:cNvSpPr/>
          <p:nvPr/>
        </p:nvSpPr>
        <p:spPr>
          <a:xfrm>
            <a:off x="5281417" y="3778812"/>
            <a:ext cx="2805986" cy="452437"/>
          </a:xfrm>
          <a:prstGeom prst="rect">
            <a:avLst/>
          </a:prstGeom>
          <a:solidFill>
            <a:srgbClr val="708BAC"/>
          </a:solidFill>
          <a:ln>
            <a:noFill/>
          </a:ln>
        </p:spPr>
        <p:style>
          <a:lnRef idx="2">
            <a:schemeClr val="accent1">
              <a:shade val="50000"/>
            </a:schemeClr>
          </a:lnRef>
          <a:fillRef idx="1">
            <a:schemeClr val="accent1"/>
          </a:fillRef>
          <a:effectRef idx="0">
            <a:schemeClr val="accent1"/>
          </a:effectRef>
          <a:fontRef idx="minor">
            <a:schemeClr val="lt1"/>
          </a:fontRef>
        </p:style>
        <p:txBody>
          <a:bodyPr lIns="162546" tIns="81273" rIns="162546" bIns="81273" anchor="ctr"/>
          <a:lstStyle/>
          <a:p>
            <a:pPr>
              <a:defRPr/>
            </a:pPr>
            <a:r>
              <a:rPr lang="en-US" sz="2400" dirty="0">
                <a:solidFill>
                  <a:schemeClr val="bg1"/>
                </a:solidFill>
                <a:cs typeface="Arial"/>
              </a:rPr>
              <a:t>Contours</a:t>
            </a:r>
          </a:p>
        </p:txBody>
      </p:sp>
      <p:sp>
        <p:nvSpPr>
          <p:cNvPr id="15" name="Rectangle 14"/>
          <p:cNvSpPr/>
          <p:nvPr/>
        </p:nvSpPr>
        <p:spPr>
          <a:xfrm>
            <a:off x="5281417" y="4384842"/>
            <a:ext cx="2805985" cy="465533"/>
          </a:xfrm>
          <a:prstGeom prst="rect">
            <a:avLst/>
          </a:prstGeom>
          <a:solidFill>
            <a:srgbClr val="708BAC"/>
          </a:solidFill>
          <a:ln>
            <a:noFill/>
          </a:ln>
        </p:spPr>
        <p:style>
          <a:lnRef idx="2">
            <a:schemeClr val="accent1">
              <a:shade val="50000"/>
            </a:schemeClr>
          </a:lnRef>
          <a:fillRef idx="1">
            <a:schemeClr val="accent1"/>
          </a:fillRef>
          <a:effectRef idx="0">
            <a:schemeClr val="accent1"/>
          </a:effectRef>
          <a:fontRef idx="minor">
            <a:schemeClr val="lt1"/>
          </a:fontRef>
        </p:style>
        <p:txBody>
          <a:bodyPr lIns="162546" tIns="81273" rIns="162546" bIns="81273" anchor="ctr"/>
          <a:lstStyle/>
          <a:p>
            <a:pPr>
              <a:defRPr/>
            </a:pPr>
            <a:r>
              <a:rPr lang="en-US" sz="2400" dirty="0">
                <a:solidFill>
                  <a:schemeClr val="bg1"/>
                </a:solidFill>
                <a:cs typeface="Arial"/>
              </a:rPr>
              <a:t>Defines</a:t>
            </a:r>
          </a:p>
        </p:txBody>
      </p:sp>
      <p:cxnSp>
        <p:nvCxnSpPr>
          <p:cNvPr id="16" name="Straight Connector 15"/>
          <p:cNvCxnSpPr>
            <a:stCxn id="10" idx="3"/>
            <a:endCxn id="11" idx="1"/>
          </p:cNvCxnSpPr>
          <p:nvPr/>
        </p:nvCxnSpPr>
        <p:spPr>
          <a:xfrm flipV="1">
            <a:off x="4929785" y="3457344"/>
            <a:ext cx="351631" cy="542926"/>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3"/>
            <a:endCxn id="12" idx="1"/>
          </p:cNvCxnSpPr>
          <p:nvPr/>
        </p:nvCxnSpPr>
        <p:spPr>
          <a:xfrm>
            <a:off x="4929785" y="4000270"/>
            <a:ext cx="351632" cy="4761"/>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0" idx="3"/>
            <a:endCxn id="15" idx="1"/>
          </p:cNvCxnSpPr>
          <p:nvPr/>
        </p:nvCxnSpPr>
        <p:spPr>
          <a:xfrm>
            <a:off x="4929785" y="4000270"/>
            <a:ext cx="351632" cy="617339"/>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19" name="Right Brace 18"/>
          <p:cNvSpPr/>
          <p:nvPr/>
        </p:nvSpPr>
        <p:spPr>
          <a:xfrm rot="16200000">
            <a:off x="5115441" y="307693"/>
            <a:ext cx="625475" cy="5710335"/>
          </a:xfrm>
          <a:prstGeom prst="rightBrace">
            <a:avLst/>
          </a:prstGeom>
          <a:ln>
            <a:solidFill>
              <a:srgbClr val="708BAC"/>
            </a:solidFill>
          </a:ln>
        </p:spPr>
        <p:style>
          <a:lnRef idx="1">
            <a:schemeClr val="accent1"/>
          </a:lnRef>
          <a:fillRef idx="0">
            <a:schemeClr val="accent1"/>
          </a:fillRef>
          <a:effectRef idx="0">
            <a:schemeClr val="accent1"/>
          </a:effectRef>
          <a:fontRef idx="minor">
            <a:schemeClr val="tx1"/>
          </a:fontRef>
        </p:style>
        <p:txBody>
          <a:bodyPr lIns="162546" tIns="81273" rIns="162546" bIns="81273" anchor="ctr"/>
          <a:lstStyle/>
          <a:p>
            <a:pPr>
              <a:defRPr/>
            </a:pPr>
            <a:endParaRPr lang="en-US"/>
          </a:p>
        </p:txBody>
      </p:sp>
      <p:sp>
        <p:nvSpPr>
          <p:cNvPr id="20" name="TextBox 19"/>
          <p:cNvSpPr txBox="1"/>
          <p:nvPr/>
        </p:nvSpPr>
        <p:spPr>
          <a:xfrm>
            <a:off x="815812" y="5311192"/>
            <a:ext cx="7467533" cy="533465"/>
          </a:xfrm>
          <a:prstGeom prst="rect">
            <a:avLst/>
          </a:prstGeom>
          <a:noFill/>
        </p:spPr>
        <p:txBody>
          <a:bodyPr wrap="square" lIns="162546" tIns="81273" rIns="162546" bIns="81273">
            <a:spAutoFit/>
          </a:bodyPr>
          <a:lstStyle/>
          <a:p>
            <a:pPr algn="ctr">
              <a:defRPr/>
            </a:pPr>
            <a:r>
              <a:rPr lang="en-US" sz="2400" dirty="0">
                <a:solidFill>
                  <a:schemeClr val="tx1">
                    <a:lumMod val="50000"/>
                    <a:lumOff val="50000"/>
                  </a:schemeClr>
                </a:solidFill>
                <a:latin typeface="+mn-lt"/>
              </a:rPr>
              <a:t>*A subset of the Skin Structure YGC</a:t>
            </a:r>
          </a:p>
        </p:txBody>
      </p:sp>
    </p:spTree>
    <p:extLst>
      <p:ext uri="{BB962C8B-B14F-4D97-AF65-F5344CB8AC3E}">
        <p14:creationId xmlns:p14="http://schemas.microsoft.com/office/powerpoint/2010/main" val="198425081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1"/>
          <p:cNvSpPr>
            <a:spLocks noGrp="1"/>
          </p:cNvSpPr>
          <p:nvPr>
            <p:ph type="title"/>
          </p:nvPr>
        </p:nvSpPr>
        <p:spPr>
          <a:xfrm>
            <a:off x="0" y="261938"/>
            <a:ext cx="9144000" cy="1143000"/>
          </a:xfrm>
        </p:spPr>
        <p:txBody>
          <a:bodyPr/>
          <a:lstStyle/>
          <a:p>
            <a:pPr algn="ctr"/>
            <a:r>
              <a:rPr lang="en-US" sz="4000" dirty="0" smtClean="0">
                <a:solidFill>
                  <a:srgbClr val="708BAC"/>
                </a:solidFill>
              </a:rPr>
              <a:t>NU SKIN EXCLUSIVE ACQUISITION</a:t>
            </a:r>
            <a:endParaRPr lang="en-US" sz="2800" dirty="0">
              <a:solidFill>
                <a:srgbClr val="919195"/>
              </a:solidFill>
            </a:endParaRPr>
          </a:p>
        </p:txBody>
      </p:sp>
      <p:grpSp>
        <p:nvGrpSpPr>
          <p:cNvPr id="15" name="Group 8"/>
          <p:cNvGrpSpPr>
            <a:grpSpLocks noChangeAspect="1"/>
          </p:cNvGrpSpPr>
          <p:nvPr/>
        </p:nvGrpSpPr>
        <p:grpSpPr bwMode="auto">
          <a:xfrm>
            <a:off x="1235408" y="1675935"/>
            <a:ext cx="6626089" cy="2795381"/>
            <a:chOff x="5153128" y="1554480"/>
            <a:chExt cx="3563773" cy="1666239"/>
          </a:xfrm>
        </p:grpSpPr>
        <p:grpSp>
          <p:nvGrpSpPr>
            <p:cNvPr id="16" name="Group 7"/>
            <p:cNvGrpSpPr>
              <a:grpSpLocks/>
            </p:cNvGrpSpPr>
            <p:nvPr/>
          </p:nvGrpSpPr>
          <p:grpSpPr bwMode="auto">
            <a:xfrm>
              <a:off x="5153128" y="1554480"/>
              <a:ext cx="2389346" cy="1666239"/>
              <a:chOff x="6421211" y="1263906"/>
              <a:chExt cx="2389346" cy="1666239"/>
            </a:xfrm>
          </p:grpSpPr>
          <p:pic>
            <p:nvPicPr>
              <p:cNvPr id="19"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21211" y="1263906"/>
                <a:ext cx="1143000" cy="16662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1"/>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40411" y="1263906"/>
                <a:ext cx="1170146" cy="1664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10203" y="1554480"/>
              <a:ext cx="1106698" cy="1664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31"/>
          <p:cNvGrpSpPr>
            <a:grpSpLocks/>
          </p:cNvGrpSpPr>
          <p:nvPr/>
        </p:nvGrpSpPr>
        <p:grpSpPr bwMode="auto">
          <a:xfrm>
            <a:off x="2782359" y="4969057"/>
            <a:ext cx="3532188" cy="1371600"/>
            <a:chOff x="762000" y="1295400"/>
            <a:chExt cx="2743200" cy="1066800"/>
          </a:xfrm>
        </p:grpSpPr>
        <p:sp>
          <p:nvSpPr>
            <p:cNvPr id="24" name="Rounded Rectangle 23"/>
            <p:cNvSpPr/>
            <p:nvPr/>
          </p:nvSpPr>
          <p:spPr>
            <a:xfrm>
              <a:off x="762000" y="1295400"/>
              <a:ext cx="2743200" cy="1066800"/>
            </a:xfrm>
            <a:prstGeom prst="roundRect">
              <a:avLst/>
            </a:prstGeom>
            <a:solidFill>
              <a:schemeClr val="bg1"/>
            </a:solidFill>
            <a:ln>
              <a:solidFill>
                <a:srgbClr val="008AB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5" name="Picture 14"/>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23201" y="1447800"/>
              <a:ext cx="2505799" cy="81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3747659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013225" y="1608083"/>
            <a:ext cx="4130775" cy="5076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357363" y="2654081"/>
            <a:ext cx="4845267" cy="2984500"/>
          </a:xfrm>
        </p:spPr>
        <p:txBody>
          <a:bodyPr rtlCol="0">
            <a:normAutofit/>
          </a:bodyPr>
          <a:lstStyle/>
          <a:p>
            <a:pPr fontAlgn="auto">
              <a:spcAft>
                <a:spcPts val="0"/>
              </a:spcAft>
              <a:defRPr/>
            </a:pPr>
            <a:r>
              <a:rPr lang="en-US" sz="2400" dirty="0" smtClean="0">
                <a:solidFill>
                  <a:srgbClr val="919195"/>
                </a:solidFill>
              </a:rPr>
              <a:t>Patented anti-aging technology</a:t>
            </a:r>
          </a:p>
          <a:p>
            <a:pPr fontAlgn="auto">
              <a:spcAft>
                <a:spcPts val="0"/>
              </a:spcAft>
              <a:defRPr/>
            </a:pPr>
            <a:r>
              <a:rPr lang="en-US" sz="2400" dirty="0" smtClean="0">
                <a:solidFill>
                  <a:srgbClr val="919195"/>
                </a:solidFill>
              </a:rPr>
              <a:t>Incorporated in ageLOC Transformation and Spa Gels</a:t>
            </a:r>
          </a:p>
          <a:p>
            <a:pPr fontAlgn="auto">
              <a:spcAft>
                <a:spcPts val="0"/>
              </a:spcAft>
              <a:defRPr/>
            </a:pPr>
            <a:r>
              <a:rPr lang="en-US" sz="2400" dirty="0" smtClean="0">
                <a:solidFill>
                  <a:srgbClr val="919195"/>
                </a:solidFill>
              </a:rPr>
              <a:t>Anticipated acquisition Q4 2012</a:t>
            </a:r>
          </a:p>
        </p:txBody>
      </p:sp>
      <p:sp>
        <p:nvSpPr>
          <p:cNvPr id="8" name="Title 1"/>
          <p:cNvSpPr>
            <a:spLocks noGrp="1"/>
          </p:cNvSpPr>
          <p:nvPr>
            <p:ph type="title"/>
          </p:nvPr>
        </p:nvSpPr>
        <p:spPr>
          <a:xfrm>
            <a:off x="0" y="261937"/>
            <a:ext cx="9144000" cy="1955746"/>
          </a:xfrm>
        </p:spPr>
        <p:txBody>
          <a:bodyPr/>
          <a:lstStyle/>
          <a:p>
            <a:pPr algn="ctr"/>
            <a:r>
              <a:rPr lang="en-US" sz="4000" dirty="0" smtClean="0">
                <a:solidFill>
                  <a:srgbClr val="708BAC"/>
                </a:solidFill>
              </a:rPr>
              <a:t>NOX </a:t>
            </a:r>
            <a:r>
              <a:rPr lang="en-US" sz="3800" dirty="0" smtClean="0">
                <a:solidFill>
                  <a:srgbClr val="708BAC"/>
                </a:solidFill>
              </a:rPr>
              <a:t>TECHNOLOGIES</a:t>
            </a:r>
            <a:r>
              <a:rPr lang="en-US" sz="4000" dirty="0" smtClean="0">
                <a:solidFill>
                  <a:srgbClr val="708BAC"/>
                </a:solidFill>
              </a:rPr>
              <a:t> ACQUISITION</a:t>
            </a:r>
            <a:endParaRPr lang="en-US" sz="4000" dirty="0">
              <a:solidFill>
                <a:srgbClr val="919195"/>
              </a:solidFill>
            </a:endParaRPr>
          </a:p>
        </p:txBody>
      </p:sp>
    </p:spTree>
    <p:extLst>
      <p:ext uri="{BB962C8B-B14F-4D97-AF65-F5344CB8AC3E}">
        <p14:creationId xmlns:p14="http://schemas.microsoft.com/office/powerpoint/2010/main" val="15438752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29322"/>
            <a:ext cx="1579563"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2"/>
          <p:cNvSpPr txBox="1">
            <a:spLocks/>
          </p:cNvSpPr>
          <p:nvPr/>
        </p:nvSpPr>
        <p:spPr>
          <a:xfrm>
            <a:off x="677924" y="2143235"/>
            <a:ext cx="7772400" cy="564456"/>
          </a:xfrm>
          <a:prstGeom prst="rect">
            <a:avLst/>
          </a:prstGeom>
        </p:spPr>
        <p:txBody>
          <a:bodyPr/>
          <a:lstStyle/>
          <a:p>
            <a:pPr marL="342900" marR="0" lvl="0" indent="-342900" algn="ctr" defTabSz="914400" rtl="0" eaLnBrk="0" fontAlgn="base" latinLnBrk="0" hangingPunct="0">
              <a:lnSpc>
                <a:spcPct val="100000"/>
              </a:lnSpc>
              <a:spcBef>
                <a:spcPct val="20000"/>
              </a:spcBef>
              <a:spcAft>
                <a:spcPct val="0"/>
              </a:spcAft>
              <a:buClrTx/>
              <a:buSzTx/>
              <a:tabLst/>
              <a:defRPr/>
            </a:pPr>
            <a:endParaRPr kumimoji="0" lang="en-US" sz="3200" b="0" i="0" u="none" strike="noStrike" kern="0" cap="none" spc="0" normalizeH="0" baseline="0" noProof="0" dirty="0">
              <a:ln>
                <a:noFill/>
              </a:ln>
              <a:solidFill>
                <a:srgbClr val="535757"/>
              </a:solidFill>
              <a:effectLst/>
              <a:uLnTx/>
              <a:uFillTx/>
              <a:latin typeface="+mn-lt"/>
              <a:ea typeface="ＭＳ Ｐゴシック" pitchFamily="-107" charset="-128"/>
              <a:cs typeface="ＭＳ Ｐゴシック" pitchFamily="-107" charset="-128"/>
            </a:endParaRPr>
          </a:p>
        </p:txBody>
      </p:sp>
      <p:sp>
        <p:nvSpPr>
          <p:cNvPr id="14" name="Rectangle 13"/>
          <p:cNvSpPr/>
          <p:nvPr/>
        </p:nvSpPr>
        <p:spPr>
          <a:xfrm>
            <a:off x="0" y="330200"/>
            <a:ext cx="1790700" cy="10223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58" y="660772"/>
            <a:ext cx="9144000" cy="1143000"/>
          </a:xfrm>
        </p:spPr>
        <p:txBody>
          <a:bodyPr/>
          <a:lstStyle/>
          <a:p>
            <a:pPr algn="ctr"/>
            <a:r>
              <a:rPr lang="en-US" dirty="0" smtClean="0">
                <a:solidFill>
                  <a:srgbClr val="708BAC"/>
                </a:solidFill>
              </a:rPr>
              <a:t>PATENTS PROTECT OUR INNOVATIONS</a:t>
            </a:r>
            <a:endParaRPr lang="en-US" dirty="0">
              <a:solidFill>
                <a:srgbClr val="708BAC"/>
              </a:solidFill>
            </a:endParaRPr>
          </a:p>
        </p:txBody>
      </p:sp>
      <p:sp>
        <p:nvSpPr>
          <p:cNvPr id="20" name="TextBox 1"/>
          <p:cNvSpPr txBox="1">
            <a:spLocks noChangeArrowheads="1"/>
          </p:cNvSpPr>
          <p:nvPr/>
        </p:nvSpPr>
        <p:spPr bwMode="auto">
          <a:xfrm>
            <a:off x="6881813" y="5270500"/>
            <a:ext cx="19796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spAutoFit/>
          </a:bodyPr>
          <a:lstStyle>
            <a:lvl1pPr eaLnBrk="0" hangingPunct="0">
              <a:defRPr sz="36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36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36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36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36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9pPr>
          </a:lstStyle>
          <a:p>
            <a:pPr eaLnBrk="1" hangingPunct="1"/>
            <a:r>
              <a:rPr lang="en-US" sz="3200" b="1">
                <a:solidFill>
                  <a:schemeClr val="bg1"/>
                </a:solidFill>
                <a:latin typeface="Verlag Light" pitchFamily="50" charset="0"/>
              </a:rPr>
              <a:t>Anti-aging science</a:t>
            </a:r>
          </a:p>
        </p:txBody>
      </p:sp>
      <p:sp>
        <p:nvSpPr>
          <p:cNvPr id="21" name="TextBox 1"/>
          <p:cNvSpPr txBox="1">
            <a:spLocks noChangeArrowheads="1"/>
          </p:cNvSpPr>
          <p:nvPr/>
        </p:nvSpPr>
        <p:spPr bwMode="auto">
          <a:xfrm>
            <a:off x="3964482" y="3969132"/>
            <a:ext cx="1170660" cy="52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9" rIns="91436" bIns="45719">
            <a:spAutoFit/>
          </a:bodyPr>
          <a:lstStyle>
            <a:lvl1pPr eaLnBrk="0" hangingPunct="0">
              <a:defRPr sz="36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36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36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36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36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9pPr>
          </a:lstStyle>
          <a:p>
            <a:pPr algn="ctr" eaLnBrk="1" hangingPunct="1"/>
            <a:r>
              <a:rPr lang="en-US" sz="1400" b="1" dirty="0" smtClean="0">
                <a:solidFill>
                  <a:schemeClr val="bg1"/>
                </a:solidFill>
                <a:latin typeface="+mn-lt"/>
              </a:rPr>
              <a:t>Anti-Aging </a:t>
            </a:r>
            <a:r>
              <a:rPr lang="en-US" sz="1400" b="1" dirty="0">
                <a:solidFill>
                  <a:schemeClr val="bg1"/>
                </a:solidFill>
                <a:latin typeface="+mn-lt"/>
              </a:rPr>
              <a:t>S</a:t>
            </a:r>
            <a:r>
              <a:rPr lang="en-US" sz="1400" b="1" dirty="0" smtClean="0">
                <a:solidFill>
                  <a:schemeClr val="bg1"/>
                </a:solidFill>
                <a:latin typeface="+mn-lt"/>
              </a:rPr>
              <a:t>cience</a:t>
            </a:r>
            <a:endParaRPr lang="en-US" sz="1400" b="1" dirty="0">
              <a:solidFill>
                <a:schemeClr val="bg1"/>
              </a:solidFill>
              <a:latin typeface="+mn-lt"/>
            </a:endParaRPr>
          </a:p>
        </p:txBody>
      </p:sp>
      <p:sp>
        <p:nvSpPr>
          <p:cNvPr id="23" name="Rectangle 2"/>
          <p:cNvSpPr>
            <a:spLocks noChangeArrowheads="1"/>
          </p:cNvSpPr>
          <p:nvPr/>
        </p:nvSpPr>
        <p:spPr bwMode="auto">
          <a:xfrm>
            <a:off x="-50775" y="2463557"/>
            <a:ext cx="9144000" cy="2430463"/>
          </a:xfrm>
          <a:prstGeom prst="rect">
            <a:avLst/>
          </a:prstGeom>
          <a:solidFill>
            <a:srgbClr val="C0C0C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pic>
        <p:nvPicPr>
          <p:cNvPr id="24"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8025" y="2692157"/>
            <a:ext cx="16065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89025" y="2863607"/>
            <a:ext cx="160972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46225" y="2692157"/>
            <a:ext cx="1519238"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055825" y="2977907"/>
            <a:ext cx="15240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513025" y="2692157"/>
            <a:ext cx="15176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970225" y="2977907"/>
            <a:ext cx="1522413"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503625" y="2665169"/>
            <a:ext cx="157956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940043" y="2950919"/>
            <a:ext cx="157956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799025" y="2692157"/>
            <a:ext cx="157956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4"/>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256225" y="2977907"/>
            <a:ext cx="157956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942025" y="2692157"/>
            <a:ext cx="158115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7825" y="2977907"/>
            <a:ext cx="16065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59675" y="2692157"/>
            <a:ext cx="16065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935718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100"/>
                            </p:stCondLst>
                            <p:childTnLst>
                              <p:par>
                                <p:cTn id="8" presetID="1" presetClass="entr" presetSubtype="0" fill="hold" nodeType="afterEffect">
                                  <p:stCondLst>
                                    <p:cond delay="100"/>
                                  </p:stCondLst>
                                  <p:childTnLst>
                                    <p:set>
                                      <p:cBhvr>
                                        <p:cTn id="9" dur="1" fill="hold">
                                          <p:stCondLst>
                                            <p:cond delay="0"/>
                                          </p:stCondLst>
                                        </p:cTn>
                                        <p:tgtEl>
                                          <p:spTgt spid="25"/>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nodeType="afterEffect">
                                  <p:stCondLst>
                                    <p:cond delay="100"/>
                                  </p:stCondLst>
                                  <p:childTnLst>
                                    <p:set>
                                      <p:cBhvr>
                                        <p:cTn id="12" dur="1" fill="hold">
                                          <p:stCondLst>
                                            <p:cond delay="0"/>
                                          </p:stCondLst>
                                        </p:cTn>
                                        <p:tgtEl>
                                          <p:spTgt spid="26"/>
                                        </p:tgtEl>
                                        <p:attrNameLst>
                                          <p:attrName>style.visibility</p:attrName>
                                        </p:attrNameLst>
                                      </p:cBhvr>
                                      <p:to>
                                        <p:strVal val="visible"/>
                                      </p:to>
                                    </p:set>
                                  </p:childTnLst>
                                </p:cTn>
                              </p:par>
                            </p:childTnLst>
                          </p:cTn>
                        </p:par>
                        <p:par>
                          <p:cTn id="13" fill="hold">
                            <p:stCondLst>
                              <p:cond delay="300"/>
                            </p:stCondLst>
                            <p:childTnLst>
                              <p:par>
                                <p:cTn id="14" presetID="1" presetClass="entr" presetSubtype="0" fill="hold" nodeType="afterEffect">
                                  <p:stCondLst>
                                    <p:cond delay="100"/>
                                  </p:stCondLst>
                                  <p:childTnLst>
                                    <p:set>
                                      <p:cBhvr>
                                        <p:cTn id="15" dur="1" fill="hold">
                                          <p:stCondLst>
                                            <p:cond delay="0"/>
                                          </p:stCondLst>
                                        </p:cTn>
                                        <p:tgtEl>
                                          <p:spTgt spid="26"/>
                                        </p:tgtEl>
                                        <p:attrNameLst>
                                          <p:attrName>style.visibility</p:attrName>
                                        </p:attrNameLst>
                                      </p:cBhvr>
                                      <p:to>
                                        <p:strVal val="visible"/>
                                      </p:to>
                                    </p:set>
                                  </p:childTnLst>
                                </p:cTn>
                              </p:par>
                            </p:childTnLst>
                          </p:cTn>
                        </p:par>
                        <p:par>
                          <p:cTn id="16" fill="hold">
                            <p:stCondLst>
                              <p:cond delay="400"/>
                            </p:stCondLst>
                            <p:childTnLst>
                              <p:par>
                                <p:cTn id="17" presetID="1" presetClass="entr" presetSubtype="0" fill="hold" nodeType="afterEffect">
                                  <p:stCondLst>
                                    <p:cond delay="100"/>
                                  </p:stCondLst>
                                  <p:childTnLst>
                                    <p:set>
                                      <p:cBhvr>
                                        <p:cTn id="18" dur="1" fill="hold">
                                          <p:stCondLst>
                                            <p:cond delay="0"/>
                                          </p:stCondLst>
                                        </p:cTn>
                                        <p:tgtEl>
                                          <p:spTgt spid="27"/>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nodeType="afterEffect">
                                  <p:stCondLst>
                                    <p:cond delay="100"/>
                                  </p:stCondLst>
                                  <p:childTnLst>
                                    <p:set>
                                      <p:cBhvr>
                                        <p:cTn id="21" dur="1" fill="hold">
                                          <p:stCondLst>
                                            <p:cond delay="0"/>
                                          </p:stCondLst>
                                        </p:cTn>
                                        <p:tgtEl>
                                          <p:spTgt spid="28"/>
                                        </p:tgtEl>
                                        <p:attrNameLst>
                                          <p:attrName>style.visibility</p:attrName>
                                        </p:attrNameLst>
                                      </p:cBhvr>
                                      <p:to>
                                        <p:strVal val="visible"/>
                                      </p:to>
                                    </p:set>
                                  </p:childTnLst>
                                </p:cTn>
                              </p:par>
                            </p:childTnLst>
                          </p:cTn>
                        </p:par>
                        <p:par>
                          <p:cTn id="22" fill="hold">
                            <p:stCondLst>
                              <p:cond delay="600"/>
                            </p:stCondLst>
                            <p:childTnLst>
                              <p:par>
                                <p:cTn id="23" presetID="1" presetClass="entr" presetSubtype="0" fill="hold" nodeType="afterEffect">
                                  <p:stCondLst>
                                    <p:cond delay="100"/>
                                  </p:stCondLst>
                                  <p:childTnLst>
                                    <p:set>
                                      <p:cBhvr>
                                        <p:cTn id="24" dur="1" fill="hold">
                                          <p:stCondLst>
                                            <p:cond delay="0"/>
                                          </p:stCondLst>
                                        </p:cTn>
                                        <p:tgtEl>
                                          <p:spTgt spid="29"/>
                                        </p:tgtEl>
                                        <p:attrNameLst>
                                          <p:attrName>style.visibility</p:attrName>
                                        </p:attrNameLst>
                                      </p:cBhvr>
                                      <p:to>
                                        <p:strVal val="visible"/>
                                      </p:to>
                                    </p:set>
                                  </p:childTnLst>
                                </p:cTn>
                              </p:par>
                            </p:childTnLst>
                          </p:cTn>
                        </p:par>
                        <p:par>
                          <p:cTn id="25" fill="hold">
                            <p:stCondLst>
                              <p:cond delay="700"/>
                            </p:stCondLst>
                            <p:childTnLst>
                              <p:par>
                                <p:cTn id="26" presetID="1" presetClass="entr" presetSubtype="0" fill="hold" nodeType="afterEffect">
                                  <p:stCondLst>
                                    <p:cond delay="100"/>
                                  </p:stCondLst>
                                  <p:childTnLst>
                                    <p:set>
                                      <p:cBhvr>
                                        <p:cTn id="27" dur="1" fill="hold">
                                          <p:stCondLst>
                                            <p:cond delay="0"/>
                                          </p:stCondLst>
                                        </p:cTn>
                                        <p:tgtEl>
                                          <p:spTgt spid="30"/>
                                        </p:tgtEl>
                                        <p:attrNameLst>
                                          <p:attrName>style.visibility</p:attrName>
                                        </p:attrNameLst>
                                      </p:cBhvr>
                                      <p:to>
                                        <p:strVal val="visible"/>
                                      </p:to>
                                    </p:set>
                                  </p:childTnLst>
                                </p:cTn>
                              </p:par>
                            </p:childTnLst>
                          </p:cTn>
                        </p:par>
                        <p:par>
                          <p:cTn id="28" fill="hold">
                            <p:stCondLst>
                              <p:cond delay="800"/>
                            </p:stCondLst>
                            <p:childTnLst>
                              <p:par>
                                <p:cTn id="29" presetID="1" presetClass="entr" presetSubtype="0" fill="hold" nodeType="afterEffect">
                                  <p:stCondLst>
                                    <p:cond delay="100"/>
                                  </p:stCondLst>
                                  <p:childTnLst>
                                    <p:set>
                                      <p:cBhvr>
                                        <p:cTn id="30" dur="1" fill="hold">
                                          <p:stCondLst>
                                            <p:cond delay="0"/>
                                          </p:stCondLst>
                                        </p:cTn>
                                        <p:tgtEl>
                                          <p:spTgt spid="31"/>
                                        </p:tgtEl>
                                        <p:attrNameLst>
                                          <p:attrName>style.visibility</p:attrName>
                                        </p:attrNameLst>
                                      </p:cBhvr>
                                      <p:to>
                                        <p:strVal val="visible"/>
                                      </p:to>
                                    </p:set>
                                  </p:childTnLst>
                                </p:cTn>
                              </p:par>
                            </p:childTnLst>
                          </p:cTn>
                        </p:par>
                        <p:par>
                          <p:cTn id="31" fill="hold">
                            <p:stCondLst>
                              <p:cond delay="900"/>
                            </p:stCondLst>
                            <p:childTnLst>
                              <p:par>
                                <p:cTn id="32" presetID="1" presetClass="entr" presetSubtype="0" fill="hold" nodeType="afterEffect">
                                  <p:stCondLst>
                                    <p:cond delay="100"/>
                                  </p:stCondLst>
                                  <p:childTnLst>
                                    <p:set>
                                      <p:cBhvr>
                                        <p:cTn id="33" dur="1" fill="hold">
                                          <p:stCondLst>
                                            <p:cond delay="0"/>
                                          </p:stCondLst>
                                        </p:cTn>
                                        <p:tgtEl>
                                          <p:spTgt spid="32"/>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nodeType="afterEffect">
                                  <p:stCondLst>
                                    <p:cond delay="100"/>
                                  </p:stCondLst>
                                  <p:childTnLst>
                                    <p:set>
                                      <p:cBhvr>
                                        <p:cTn id="36" dur="1" fill="hold">
                                          <p:stCondLst>
                                            <p:cond delay="0"/>
                                          </p:stCondLst>
                                        </p:cTn>
                                        <p:tgtEl>
                                          <p:spTgt spid="33"/>
                                        </p:tgtEl>
                                        <p:attrNameLst>
                                          <p:attrName>style.visibility</p:attrName>
                                        </p:attrNameLst>
                                      </p:cBhvr>
                                      <p:to>
                                        <p:strVal val="visible"/>
                                      </p:to>
                                    </p:set>
                                  </p:childTnLst>
                                </p:cTn>
                              </p:par>
                            </p:childTnLst>
                          </p:cTn>
                        </p:par>
                        <p:par>
                          <p:cTn id="37" fill="hold">
                            <p:stCondLst>
                              <p:cond delay="1100"/>
                            </p:stCondLst>
                            <p:childTnLst>
                              <p:par>
                                <p:cTn id="38" presetID="1" presetClass="entr" presetSubtype="0" fill="hold" nodeType="afterEffect">
                                  <p:stCondLst>
                                    <p:cond delay="100"/>
                                  </p:stCondLst>
                                  <p:childTnLst>
                                    <p:set>
                                      <p:cBhvr>
                                        <p:cTn id="39" dur="1" fill="hold">
                                          <p:stCondLst>
                                            <p:cond delay="0"/>
                                          </p:stCondLst>
                                        </p:cTn>
                                        <p:tgtEl>
                                          <p:spTgt spid="34"/>
                                        </p:tgtEl>
                                        <p:attrNameLst>
                                          <p:attrName>style.visibility</p:attrName>
                                        </p:attrNameLst>
                                      </p:cBhvr>
                                      <p:to>
                                        <p:strVal val="visible"/>
                                      </p:to>
                                    </p:set>
                                  </p:childTnLst>
                                </p:cTn>
                              </p:par>
                            </p:childTnLst>
                          </p:cTn>
                        </p:par>
                        <p:par>
                          <p:cTn id="40" fill="hold">
                            <p:stCondLst>
                              <p:cond delay="1200"/>
                            </p:stCondLst>
                            <p:childTnLst>
                              <p:par>
                                <p:cTn id="41" presetID="1" presetClass="entr" presetSubtype="0" fill="hold" nodeType="afterEffect">
                                  <p:stCondLst>
                                    <p:cond delay="100"/>
                                  </p:stCondLst>
                                  <p:childTnLst>
                                    <p:set>
                                      <p:cBhvr>
                                        <p:cTn id="42" dur="1" fill="hold">
                                          <p:stCondLst>
                                            <p:cond delay="0"/>
                                          </p:stCondLst>
                                        </p:cTn>
                                        <p:tgtEl>
                                          <p:spTgt spid="35"/>
                                        </p:tgtEl>
                                        <p:attrNameLst>
                                          <p:attrName>style.visibility</p:attrName>
                                        </p:attrNameLst>
                                      </p:cBhvr>
                                      <p:to>
                                        <p:strVal val="visible"/>
                                      </p:to>
                                    </p:set>
                                  </p:childTnLst>
                                </p:cTn>
                              </p:par>
                            </p:childTnLst>
                          </p:cTn>
                        </p:par>
                        <p:par>
                          <p:cTn id="43" fill="hold">
                            <p:stCondLst>
                              <p:cond delay="1300"/>
                            </p:stCondLst>
                            <p:childTnLst>
                              <p:par>
                                <p:cTn id="44" presetID="1" presetClass="entr" presetSubtype="0" fill="hold" nodeType="afterEffect">
                                  <p:stCondLst>
                                    <p:cond delay="100"/>
                                  </p:stCondLst>
                                  <p:childTnLst>
                                    <p:set>
                                      <p:cBhvr>
                                        <p:cTn id="45" dur="1" fill="hold">
                                          <p:stCondLst>
                                            <p:cond delay="0"/>
                                          </p:stCondLst>
                                        </p:cTn>
                                        <p:tgtEl>
                                          <p:spTgt spid="3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2"/>
          <p:cNvSpPr txBox="1">
            <a:spLocks/>
          </p:cNvSpPr>
          <p:nvPr/>
        </p:nvSpPr>
        <p:spPr>
          <a:xfrm>
            <a:off x="677924" y="2143235"/>
            <a:ext cx="7772400" cy="564456"/>
          </a:xfrm>
          <a:prstGeom prst="rect">
            <a:avLst/>
          </a:prstGeom>
        </p:spPr>
        <p:txBody>
          <a:bodyPr/>
          <a:lstStyle/>
          <a:p>
            <a:pPr marL="342900" marR="0" lvl="0" indent="-342900" algn="ctr" defTabSz="914400" rtl="0" eaLnBrk="0" fontAlgn="base" latinLnBrk="0" hangingPunct="0">
              <a:lnSpc>
                <a:spcPct val="100000"/>
              </a:lnSpc>
              <a:spcBef>
                <a:spcPct val="20000"/>
              </a:spcBef>
              <a:spcAft>
                <a:spcPct val="0"/>
              </a:spcAft>
              <a:buClrTx/>
              <a:buSzTx/>
              <a:tabLst/>
              <a:defRPr/>
            </a:pPr>
            <a:endParaRPr kumimoji="0" lang="en-US" sz="3200" b="0" i="0" u="none" strike="noStrike" kern="0" cap="none" spc="0" normalizeH="0" baseline="0" noProof="0" dirty="0">
              <a:ln>
                <a:noFill/>
              </a:ln>
              <a:solidFill>
                <a:srgbClr val="535757"/>
              </a:solidFill>
              <a:effectLst/>
              <a:uLnTx/>
              <a:uFillTx/>
              <a:latin typeface="+mn-lt"/>
              <a:ea typeface="ＭＳ Ｐゴシック" pitchFamily="-107" charset="-128"/>
              <a:cs typeface="ＭＳ Ｐゴシック" pitchFamily="-107" charset="-128"/>
            </a:endParaRPr>
          </a:p>
        </p:txBody>
      </p:sp>
      <p:sp>
        <p:nvSpPr>
          <p:cNvPr id="14" name="Rectangle 13"/>
          <p:cNvSpPr/>
          <p:nvPr/>
        </p:nvSpPr>
        <p:spPr>
          <a:xfrm>
            <a:off x="0" y="330200"/>
            <a:ext cx="1790700" cy="10223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61938"/>
            <a:ext cx="9144000" cy="1143000"/>
          </a:xfrm>
        </p:spPr>
        <p:txBody>
          <a:bodyPr/>
          <a:lstStyle/>
          <a:p>
            <a:pPr algn="r"/>
            <a:r>
              <a:rPr lang="en-US" sz="4800" dirty="0" smtClean="0">
                <a:solidFill>
                  <a:srgbClr val="708BAC"/>
                </a:solidFill>
              </a:rPr>
              <a:t>PUBLICATIONS</a:t>
            </a:r>
            <a:endParaRPr lang="en-US" sz="4800" dirty="0">
              <a:solidFill>
                <a:srgbClr val="708BAC"/>
              </a:solidFill>
            </a:endParaRPr>
          </a:p>
        </p:txBody>
      </p:sp>
      <p:sp>
        <p:nvSpPr>
          <p:cNvPr id="20" name="TextBox 1"/>
          <p:cNvSpPr txBox="1">
            <a:spLocks noChangeArrowheads="1"/>
          </p:cNvSpPr>
          <p:nvPr/>
        </p:nvSpPr>
        <p:spPr bwMode="auto">
          <a:xfrm>
            <a:off x="6881813" y="5270500"/>
            <a:ext cx="19796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spAutoFit/>
          </a:bodyPr>
          <a:lstStyle>
            <a:lvl1pPr eaLnBrk="0" hangingPunct="0">
              <a:defRPr sz="36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36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36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36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36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9pPr>
          </a:lstStyle>
          <a:p>
            <a:pPr eaLnBrk="1" hangingPunct="1"/>
            <a:r>
              <a:rPr lang="en-US" sz="3200" b="1">
                <a:solidFill>
                  <a:schemeClr val="bg1"/>
                </a:solidFill>
                <a:latin typeface="Verlag Light" pitchFamily="50" charset="0"/>
              </a:rPr>
              <a:t>Anti-aging science</a:t>
            </a:r>
          </a:p>
        </p:txBody>
      </p:sp>
      <p:sp>
        <p:nvSpPr>
          <p:cNvPr id="21" name="TextBox 1"/>
          <p:cNvSpPr txBox="1">
            <a:spLocks noChangeArrowheads="1"/>
          </p:cNvSpPr>
          <p:nvPr/>
        </p:nvSpPr>
        <p:spPr bwMode="auto">
          <a:xfrm>
            <a:off x="3964482" y="3969132"/>
            <a:ext cx="1170660" cy="52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9" rIns="91436" bIns="45719">
            <a:spAutoFit/>
          </a:bodyPr>
          <a:lstStyle>
            <a:lvl1pPr eaLnBrk="0" hangingPunct="0">
              <a:defRPr sz="36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36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36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36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36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9pPr>
          </a:lstStyle>
          <a:p>
            <a:pPr algn="ctr" eaLnBrk="1" hangingPunct="1"/>
            <a:r>
              <a:rPr lang="en-US" sz="1400" b="1" dirty="0" smtClean="0">
                <a:solidFill>
                  <a:schemeClr val="bg1"/>
                </a:solidFill>
                <a:latin typeface="+mn-lt"/>
              </a:rPr>
              <a:t>Anti-Aging </a:t>
            </a:r>
            <a:r>
              <a:rPr lang="en-US" sz="1400" b="1" dirty="0">
                <a:solidFill>
                  <a:schemeClr val="bg1"/>
                </a:solidFill>
                <a:latin typeface="+mn-lt"/>
              </a:rPr>
              <a:t>S</a:t>
            </a:r>
            <a:r>
              <a:rPr lang="en-US" sz="1400" b="1" dirty="0" smtClean="0">
                <a:solidFill>
                  <a:schemeClr val="bg1"/>
                </a:solidFill>
                <a:latin typeface="+mn-lt"/>
              </a:rPr>
              <a:t>cience</a:t>
            </a:r>
            <a:endParaRPr lang="en-US" sz="1400" b="1" dirty="0">
              <a:solidFill>
                <a:schemeClr val="bg1"/>
              </a:solidFill>
              <a:latin typeface="+mn-lt"/>
            </a:endParaRPr>
          </a:p>
        </p:txBody>
      </p:sp>
      <p:pic>
        <p:nvPicPr>
          <p:cNvPr id="22" name="Content Placeholder 9" descr="Publications2.pn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1049097"/>
            <a:ext cx="9144001" cy="5491790"/>
          </a:xfrm>
        </p:spPr>
      </p:pic>
    </p:spTree>
    <p:extLst>
      <p:ext uri="{BB962C8B-B14F-4D97-AF65-F5344CB8AC3E}">
        <p14:creationId xmlns:p14="http://schemas.microsoft.com/office/powerpoint/2010/main" val="49841517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2"/>
          <p:cNvSpPr txBox="1">
            <a:spLocks/>
          </p:cNvSpPr>
          <p:nvPr/>
        </p:nvSpPr>
        <p:spPr>
          <a:xfrm>
            <a:off x="677924" y="2143235"/>
            <a:ext cx="7772400" cy="564456"/>
          </a:xfrm>
          <a:prstGeom prst="rect">
            <a:avLst/>
          </a:prstGeom>
        </p:spPr>
        <p:txBody>
          <a:bodyPr/>
          <a:lstStyle/>
          <a:p>
            <a:pPr marL="342900" marR="0" lvl="0" indent="-342900" algn="ctr" defTabSz="914400" rtl="0" eaLnBrk="0" fontAlgn="base" latinLnBrk="0" hangingPunct="0">
              <a:lnSpc>
                <a:spcPct val="100000"/>
              </a:lnSpc>
              <a:spcBef>
                <a:spcPct val="20000"/>
              </a:spcBef>
              <a:spcAft>
                <a:spcPct val="0"/>
              </a:spcAft>
              <a:buClrTx/>
              <a:buSzTx/>
              <a:tabLst/>
              <a:defRPr/>
            </a:pPr>
            <a:endParaRPr kumimoji="0" lang="en-US" sz="3200" b="0" i="0" u="none" strike="noStrike" kern="0" cap="none" spc="0" normalizeH="0" baseline="0" noProof="0" dirty="0">
              <a:ln>
                <a:noFill/>
              </a:ln>
              <a:solidFill>
                <a:srgbClr val="535757"/>
              </a:solidFill>
              <a:effectLst/>
              <a:uLnTx/>
              <a:uFillTx/>
              <a:latin typeface="+mn-lt"/>
              <a:ea typeface="ＭＳ Ｐゴシック" pitchFamily="-107" charset="-128"/>
              <a:cs typeface="ＭＳ Ｐゴシック" pitchFamily="-107" charset="-128"/>
            </a:endParaRPr>
          </a:p>
        </p:txBody>
      </p:sp>
      <p:sp>
        <p:nvSpPr>
          <p:cNvPr id="2" name="Title 1"/>
          <p:cNvSpPr>
            <a:spLocks noGrp="1"/>
          </p:cNvSpPr>
          <p:nvPr>
            <p:ph type="title"/>
          </p:nvPr>
        </p:nvSpPr>
        <p:spPr>
          <a:xfrm>
            <a:off x="0" y="524584"/>
            <a:ext cx="4309353" cy="1143000"/>
          </a:xfrm>
        </p:spPr>
        <p:txBody>
          <a:bodyPr/>
          <a:lstStyle/>
          <a:p>
            <a:pPr algn="ctr"/>
            <a:r>
              <a:rPr lang="en-US" sz="4000" dirty="0" smtClean="0">
                <a:solidFill>
                  <a:srgbClr val="708BAC"/>
                </a:solidFill>
              </a:rPr>
              <a:t>EXCLUSIVE &amp; PROTECTED</a:t>
            </a:r>
            <a:endParaRPr lang="en-US" sz="4000" dirty="0">
              <a:solidFill>
                <a:srgbClr val="708BAC"/>
              </a:solidFill>
            </a:endParaRPr>
          </a:p>
        </p:txBody>
      </p:sp>
      <p:sp>
        <p:nvSpPr>
          <p:cNvPr id="3" name="Content Placeholder 2"/>
          <p:cNvSpPr>
            <a:spLocks noGrp="1"/>
          </p:cNvSpPr>
          <p:nvPr>
            <p:ph idx="1"/>
          </p:nvPr>
        </p:nvSpPr>
        <p:spPr>
          <a:xfrm>
            <a:off x="58365" y="2075144"/>
            <a:ext cx="4309352" cy="3265344"/>
          </a:xfrm>
        </p:spPr>
        <p:txBody>
          <a:bodyPr/>
          <a:lstStyle/>
          <a:p>
            <a:r>
              <a:rPr lang="en-US" sz="2400" dirty="0">
                <a:solidFill>
                  <a:srgbClr val="708BAC"/>
                </a:solidFill>
              </a:rPr>
              <a:t>18</a:t>
            </a:r>
            <a:r>
              <a:rPr lang="en-US" sz="2400" dirty="0">
                <a:solidFill>
                  <a:srgbClr val="919195"/>
                </a:solidFill>
              </a:rPr>
              <a:t>	</a:t>
            </a:r>
            <a:r>
              <a:rPr lang="en-US" sz="2400" dirty="0" smtClean="0">
                <a:solidFill>
                  <a:srgbClr val="919195"/>
                </a:solidFill>
              </a:rPr>
              <a:t>Patents </a:t>
            </a:r>
            <a:r>
              <a:rPr lang="en-US" sz="2400" dirty="0">
                <a:solidFill>
                  <a:srgbClr val="919195"/>
                </a:solidFill>
              </a:rPr>
              <a:t>filed or </a:t>
            </a:r>
            <a:r>
              <a:rPr lang="en-US" sz="2400" dirty="0" smtClean="0">
                <a:solidFill>
                  <a:srgbClr val="919195"/>
                </a:solidFill>
              </a:rPr>
              <a:t>pending</a:t>
            </a:r>
            <a:endParaRPr lang="en-US" sz="2400" dirty="0">
              <a:solidFill>
                <a:srgbClr val="919195"/>
              </a:solidFill>
            </a:endParaRPr>
          </a:p>
          <a:p>
            <a:r>
              <a:rPr lang="en-US" sz="2400" dirty="0">
                <a:solidFill>
                  <a:srgbClr val="708BAC"/>
                </a:solidFill>
              </a:rPr>
              <a:t>8</a:t>
            </a:r>
            <a:r>
              <a:rPr lang="en-US" sz="2400" dirty="0">
                <a:solidFill>
                  <a:srgbClr val="919195"/>
                </a:solidFill>
              </a:rPr>
              <a:t>	Articles published</a:t>
            </a:r>
          </a:p>
          <a:p>
            <a:r>
              <a:rPr lang="en-US" sz="2400" dirty="0">
                <a:solidFill>
                  <a:srgbClr val="708BAC"/>
                </a:solidFill>
              </a:rPr>
              <a:t>14</a:t>
            </a:r>
            <a:r>
              <a:rPr lang="en-US" sz="2400" dirty="0">
                <a:solidFill>
                  <a:srgbClr val="919195"/>
                </a:solidFill>
              </a:rPr>
              <a:t>	Oral presentations</a:t>
            </a:r>
          </a:p>
          <a:p>
            <a:r>
              <a:rPr lang="en-US" sz="2400" dirty="0">
                <a:solidFill>
                  <a:srgbClr val="708BAC"/>
                </a:solidFill>
              </a:rPr>
              <a:t>26</a:t>
            </a:r>
            <a:r>
              <a:rPr lang="en-US" sz="2400" dirty="0">
                <a:solidFill>
                  <a:srgbClr val="919195"/>
                </a:solidFill>
              </a:rPr>
              <a:t>	Scientific posters</a:t>
            </a:r>
          </a:p>
          <a:p>
            <a:r>
              <a:rPr lang="en-US" sz="2400" dirty="0">
                <a:solidFill>
                  <a:srgbClr val="708BAC"/>
                </a:solidFill>
              </a:rPr>
              <a:t>3</a:t>
            </a:r>
            <a:r>
              <a:rPr lang="en-US" sz="2400" dirty="0">
                <a:solidFill>
                  <a:srgbClr val="919195"/>
                </a:solidFill>
              </a:rPr>
              <a:t>	Prestigious </a:t>
            </a:r>
            <a:r>
              <a:rPr lang="en-US" sz="2400" dirty="0" smtClean="0">
                <a:solidFill>
                  <a:srgbClr val="919195"/>
                </a:solidFill>
              </a:rPr>
              <a:t>awards</a:t>
            </a:r>
            <a:endParaRPr lang="en-US" sz="2400" dirty="0">
              <a:solidFill>
                <a:srgbClr val="919195"/>
              </a:solidFill>
            </a:endParaRP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87173" y="68094"/>
            <a:ext cx="4728837" cy="67336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620396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677924" y="2143235"/>
            <a:ext cx="7772400" cy="564456"/>
          </a:xfrm>
          <a:prstGeom prst="rect">
            <a:avLst/>
          </a:prstGeom>
        </p:spPr>
        <p:txBody>
          <a:bodyPr/>
          <a:lstStyle/>
          <a:p>
            <a:pPr marL="342900" marR="0" lvl="0" indent="-342900" algn="ctr" defTabSz="914400" rtl="0" eaLnBrk="0" fontAlgn="base" latinLnBrk="0" hangingPunct="0">
              <a:lnSpc>
                <a:spcPct val="100000"/>
              </a:lnSpc>
              <a:spcBef>
                <a:spcPct val="20000"/>
              </a:spcBef>
              <a:spcAft>
                <a:spcPct val="0"/>
              </a:spcAft>
              <a:buClrTx/>
              <a:buSzTx/>
              <a:tabLst/>
              <a:defRPr/>
            </a:pPr>
            <a:endParaRPr kumimoji="0" lang="en-US" sz="3200" b="0" i="0" u="none" strike="noStrike" kern="0" cap="none" spc="0" normalizeH="0" baseline="0" noProof="0" dirty="0">
              <a:ln>
                <a:noFill/>
              </a:ln>
              <a:solidFill>
                <a:srgbClr val="535757"/>
              </a:solidFill>
              <a:effectLst/>
              <a:uLnTx/>
              <a:uFillTx/>
              <a:latin typeface="+mn-lt"/>
              <a:ea typeface="ＭＳ Ｐゴシック" pitchFamily="-107" charset="-128"/>
              <a:cs typeface="ＭＳ Ｐゴシック" pitchFamily="-107" charset="-128"/>
            </a:endParaRPr>
          </a:p>
        </p:txBody>
      </p:sp>
      <p:sp>
        <p:nvSpPr>
          <p:cNvPr id="14" name="Rectangle 13"/>
          <p:cNvSpPr/>
          <p:nvPr/>
        </p:nvSpPr>
        <p:spPr>
          <a:xfrm>
            <a:off x="0" y="330200"/>
            <a:ext cx="1790700" cy="10223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geloc rings2.wmf"/>
          <p:cNvPicPr>
            <a:picLocks noChangeAspect="1"/>
          </p:cNvPicPr>
          <p:nvPr/>
        </p:nvPicPr>
        <p:blipFill>
          <a:blip r:embed="rId3"/>
          <a:stretch>
            <a:fillRect/>
          </a:stretch>
        </p:blipFill>
        <p:spPr>
          <a:xfrm rot="5400000">
            <a:off x="-145499" y="389757"/>
            <a:ext cx="1885950" cy="1017536"/>
          </a:xfrm>
          <a:prstGeom prst="rect">
            <a:avLst/>
          </a:prstGeom>
        </p:spPr>
      </p:pic>
      <p:sp>
        <p:nvSpPr>
          <p:cNvPr id="2" name="Title 1"/>
          <p:cNvSpPr>
            <a:spLocks noGrp="1"/>
          </p:cNvSpPr>
          <p:nvPr>
            <p:ph type="title"/>
          </p:nvPr>
        </p:nvSpPr>
        <p:spPr>
          <a:xfrm>
            <a:off x="1371600" y="261938"/>
            <a:ext cx="7772400" cy="1143000"/>
          </a:xfrm>
        </p:spPr>
        <p:txBody>
          <a:bodyPr/>
          <a:lstStyle/>
          <a:p>
            <a:r>
              <a:rPr lang="en-US" sz="4000" dirty="0" smtClean="0">
                <a:solidFill>
                  <a:srgbClr val="708BAC"/>
                </a:solidFill>
              </a:rPr>
              <a:t>AGELOC IS A PROVEN BRAND</a:t>
            </a:r>
            <a:endParaRPr lang="en-US" sz="4000" dirty="0">
              <a:solidFill>
                <a:srgbClr val="708BAC"/>
              </a:solidFill>
            </a:endParaRPr>
          </a:p>
        </p:txBody>
      </p:sp>
      <p:pic>
        <p:nvPicPr>
          <p:cNvPr id="7" name="Picture 3" descr="C:\Users\andavis\Desktop\ageLOCfamily.t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2464" y="2046288"/>
            <a:ext cx="9001536"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owchart: Connector 7"/>
          <p:cNvSpPr/>
          <p:nvPr/>
        </p:nvSpPr>
        <p:spPr>
          <a:xfrm>
            <a:off x="7955530" y="5156908"/>
            <a:ext cx="1257300" cy="121920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5364804" y="1352550"/>
            <a:ext cx="3429000" cy="1254836"/>
          </a:xfrm>
          <a:prstGeom prst="rect">
            <a:avLst/>
          </a:prstGeom>
          <a:ln>
            <a:noFill/>
          </a:ln>
        </p:spPr>
        <p:txBody>
          <a:bodyPr lIns="91432" tIns="45716" rIns="91432" bIns="45716" anchor="ctr"/>
          <a:lstStyle/>
          <a:p>
            <a:pPr defTabSz="457160" eaLnBrk="0" hangingPunct="0">
              <a:defRPr/>
            </a:pPr>
            <a:r>
              <a:rPr lang="en-US" sz="2800" b="1" dirty="0">
                <a:solidFill>
                  <a:srgbClr val="919195"/>
                </a:solidFill>
                <a:effectLst>
                  <a:innerShdw blurRad="63500" dist="50800" dir="2700000">
                    <a:prstClr val="black">
                      <a:alpha val="50000"/>
                    </a:prstClr>
                  </a:innerShdw>
                </a:effectLst>
                <a:latin typeface="Arial" pitchFamily="34" charset="0"/>
                <a:ea typeface="ＭＳ Ｐゴシック" pitchFamily="-65" charset="-128"/>
                <a:cs typeface="Arial"/>
              </a:rPr>
              <a:t>OVER $1 BILLION</a:t>
            </a:r>
          </a:p>
          <a:p>
            <a:pPr defTabSz="457160" eaLnBrk="0" hangingPunct="0">
              <a:defRPr/>
            </a:pPr>
            <a:r>
              <a:rPr lang="en-US" sz="2800" dirty="0">
                <a:solidFill>
                  <a:srgbClr val="919195"/>
                </a:solidFill>
                <a:effectLst>
                  <a:innerShdw blurRad="63500" dist="50800" dir="2700000">
                    <a:prstClr val="black">
                      <a:alpha val="50000"/>
                    </a:prstClr>
                  </a:innerShdw>
                </a:effectLst>
                <a:latin typeface="Arial" pitchFamily="34" charset="0"/>
                <a:ea typeface="ＭＳ Ｐゴシック" pitchFamily="-65" charset="-128"/>
                <a:cs typeface="Arial"/>
              </a:rPr>
              <a:t>IN AGELOC SALES </a:t>
            </a:r>
          </a:p>
          <a:p>
            <a:pPr defTabSz="457160" eaLnBrk="0" hangingPunct="0">
              <a:defRPr/>
            </a:pPr>
            <a:r>
              <a:rPr lang="en-US" sz="2800" dirty="0">
                <a:solidFill>
                  <a:srgbClr val="919195"/>
                </a:solidFill>
                <a:effectLst>
                  <a:innerShdw blurRad="63500" dist="50800" dir="2700000">
                    <a:prstClr val="black">
                      <a:alpha val="50000"/>
                    </a:prstClr>
                  </a:innerShdw>
                </a:effectLst>
                <a:latin typeface="Arial" pitchFamily="34" charset="0"/>
                <a:ea typeface="ＭＳ Ｐゴシック" pitchFamily="-65" charset="-128"/>
                <a:cs typeface="Arial"/>
              </a:rPr>
              <a:t>SINCE Q4 2009</a:t>
            </a:r>
          </a:p>
        </p:txBody>
      </p:sp>
    </p:spTree>
    <p:extLst>
      <p:ext uri="{BB962C8B-B14F-4D97-AF65-F5344CB8AC3E}">
        <p14:creationId xmlns:p14="http://schemas.microsoft.com/office/powerpoint/2010/main" val="233115297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4" descr="Picture1.jpg"/>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0" y="0"/>
            <a:ext cx="479271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4792717" y="517320"/>
            <a:ext cx="4351283"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ctr"/>
            <a:r>
              <a:rPr lang="en-US" sz="4000" dirty="0" smtClean="0">
                <a:solidFill>
                  <a:srgbClr val="708BAC"/>
                </a:solidFill>
              </a:rPr>
              <a:t>HELEN KNAGGS, PH.D</a:t>
            </a:r>
          </a:p>
        </p:txBody>
      </p:sp>
      <p:sp>
        <p:nvSpPr>
          <p:cNvPr id="5" name="Content Placeholder 2"/>
          <p:cNvSpPr txBox="1">
            <a:spLocks/>
          </p:cNvSpPr>
          <p:nvPr/>
        </p:nvSpPr>
        <p:spPr>
          <a:xfrm>
            <a:off x="4792717" y="2104795"/>
            <a:ext cx="4351283" cy="3024258"/>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 typeface="Arial" pitchFamily="34" charset="0"/>
              <a:buNone/>
            </a:pPr>
            <a:endParaRPr lang="en-US" dirty="0" smtClean="0">
              <a:solidFill>
                <a:srgbClr val="919195"/>
              </a:solidFill>
            </a:endParaRPr>
          </a:p>
          <a:p>
            <a:pPr marL="0" indent="0" algn="ctr">
              <a:buFont typeface="Arial" pitchFamily="34" charset="0"/>
              <a:buNone/>
            </a:pPr>
            <a:r>
              <a:rPr lang="en-US" dirty="0" smtClean="0">
                <a:solidFill>
                  <a:srgbClr val="919195"/>
                </a:solidFill>
              </a:rPr>
              <a:t>VICE PRESIDENT, GLOBAL RESEARCH AND DEVELOPMENT, NUSKIN</a:t>
            </a:r>
          </a:p>
        </p:txBody>
      </p:sp>
    </p:spTree>
    <p:extLst>
      <p:ext uri="{BB962C8B-B14F-4D97-AF65-F5344CB8AC3E}">
        <p14:creationId xmlns:p14="http://schemas.microsoft.com/office/powerpoint/2010/main" val="266717848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677924" y="2143235"/>
            <a:ext cx="7772400" cy="564456"/>
          </a:xfrm>
          <a:prstGeom prst="rect">
            <a:avLst/>
          </a:prstGeom>
        </p:spPr>
        <p:txBody>
          <a:bodyPr/>
          <a:lstStyle/>
          <a:p>
            <a:pPr marL="342900" marR="0" lvl="0" indent="-342900" algn="ctr" defTabSz="914400" rtl="0" eaLnBrk="0" fontAlgn="base" latinLnBrk="0" hangingPunct="0">
              <a:lnSpc>
                <a:spcPct val="100000"/>
              </a:lnSpc>
              <a:spcBef>
                <a:spcPct val="20000"/>
              </a:spcBef>
              <a:spcAft>
                <a:spcPct val="0"/>
              </a:spcAft>
              <a:buClrTx/>
              <a:buSzTx/>
              <a:tabLst/>
              <a:defRPr/>
            </a:pPr>
            <a:endParaRPr kumimoji="0" lang="en-US" sz="3200" b="0" i="0" u="none" strike="noStrike" kern="0" cap="none" spc="0" normalizeH="0" baseline="0" noProof="0" dirty="0">
              <a:ln>
                <a:noFill/>
              </a:ln>
              <a:solidFill>
                <a:srgbClr val="535757"/>
              </a:solidFill>
              <a:effectLst/>
              <a:uLnTx/>
              <a:uFillTx/>
              <a:latin typeface="+mn-lt"/>
              <a:ea typeface="ＭＳ Ｐゴシック" pitchFamily="-107" charset="-128"/>
              <a:cs typeface="ＭＳ Ｐゴシック" pitchFamily="-107" charset="-128"/>
            </a:endParaRPr>
          </a:p>
        </p:txBody>
      </p:sp>
      <p:sp>
        <p:nvSpPr>
          <p:cNvPr id="14" name="Rectangle 13"/>
          <p:cNvSpPr/>
          <p:nvPr/>
        </p:nvSpPr>
        <p:spPr>
          <a:xfrm>
            <a:off x="0" y="330200"/>
            <a:ext cx="1790700" cy="10223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geloc rings2.wmf"/>
          <p:cNvPicPr>
            <a:picLocks noChangeAspect="1"/>
          </p:cNvPicPr>
          <p:nvPr/>
        </p:nvPicPr>
        <p:blipFill>
          <a:blip r:embed="rId3"/>
          <a:stretch>
            <a:fillRect/>
          </a:stretch>
        </p:blipFill>
        <p:spPr>
          <a:xfrm rot="5400000">
            <a:off x="-145499" y="389757"/>
            <a:ext cx="1885950" cy="1017536"/>
          </a:xfrm>
          <a:prstGeom prst="rect">
            <a:avLst/>
          </a:prstGeom>
        </p:spPr>
      </p:pic>
      <p:sp>
        <p:nvSpPr>
          <p:cNvPr id="2" name="Title 1"/>
          <p:cNvSpPr>
            <a:spLocks noGrp="1"/>
          </p:cNvSpPr>
          <p:nvPr>
            <p:ph type="title"/>
          </p:nvPr>
        </p:nvSpPr>
        <p:spPr>
          <a:xfrm>
            <a:off x="1371600" y="261938"/>
            <a:ext cx="7305869" cy="1143000"/>
          </a:xfrm>
        </p:spPr>
        <p:txBody>
          <a:bodyPr/>
          <a:lstStyle/>
          <a:p>
            <a:r>
              <a:rPr lang="en-US" dirty="0" smtClean="0">
                <a:solidFill>
                  <a:srgbClr val="708BAC"/>
                </a:solidFill>
              </a:rPr>
              <a:t>YOUTHFUL SKIN</a:t>
            </a:r>
            <a:br>
              <a:rPr lang="en-US" dirty="0" smtClean="0">
                <a:solidFill>
                  <a:srgbClr val="708BAC"/>
                </a:solidFill>
              </a:rPr>
            </a:br>
            <a:r>
              <a:rPr lang="en-US" sz="2800" dirty="0" smtClean="0">
                <a:solidFill>
                  <a:srgbClr val="919195"/>
                </a:solidFill>
              </a:rPr>
              <a:t>“SNAP BACK” QUALITY</a:t>
            </a:r>
            <a:endParaRPr lang="en-US" sz="2800" dirty="0">
              <a:solidFill>
                <a:srgbClr val="919195"/>
              </a:solidFill>
            </a:endParaRPr>
          </a:p>
        </p:txBody>
      </p:sp>
      <p:pic>
        <p:nvPicPr>
          <p:cNvPr id="7" name="Picture 4"/>
          <p:cNvPicPr>
            <a:picLocks noChangeAspect="1" noChangeArrowheads="1"/>
          </p:cNvPicPr>
          <p:nvPr/>
        </p:nvPicPr>
        <p:blipFill>
          <a:blip r:embed="rId4"/>
          <a:srcRect/>
          <a:stretch>
            <a:fillRect/>
          </a:stretch>
        </p:blipFill>
        <p:spPr bwMode="auto">
          <a:xfrm>
            <a:off x="354021" y="2297162"/>
            <a:ext cx="4013442" cy="28463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5"/>
          <a:srcRect/>
          <a:stretch>
            <a:fillRect/>
          </a:stretch>
        </p:blipFill>
        <p:spPr bwMode="auto">
          <a:xfrm>
            <a:off x="4676091" y="2297162"/>
            <a:ext cx="4069969" cy="28463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797395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677924" y="2143235"/>
            <a:ext cx="7772400" cy="564456"/>
          </a:xfrm>
          <a:prstGeom prst="rect">
            <a:avLst/>
          </a:prstGeom>
        </p:spPr>
        <p:txBody>
          <a:bodyPr/>
          <a:lstStyle/>
          <a:p>
            <a:pPr marL="342900" marR="0" lvl="0" indent="-342900" algn="ctr" defTabSz="914400" rtl="0" eaLnBrk="0" fontAlgn="base" latinLnBrk="0" hangingPunct="0">
              <a:lnSpc>
                <a:spcPct val="100000"/>
              </a:lnSpc>
              <a:spcBef>
                <a:spcPct val="20000"/>
              </a:spcBef>
              <a:spcAft>
                <a:spcPct val="0"/>
              </a:spcAft>
              <a:buClrTx/>
              <a:buSzTx/>
              <a:tabLst/>
              <a:defRPr/>
            </a:pPr>
            <a:endParaRPr kumimoji="0" lang="en-US" sz="3200" b="0" i="0" u="none" strike="noStrike" kern="0" cap="none" spc="0" normalizeH="0" baseline="0" noProof="0" dirty="0">
              <a:ln>
                <a:noFill/>
              </a:ln>
              <a:solidFill>
                <a:srgbClr val="535757"/>
              </a:solidFill>
              <a:effectLst/>
              <a:uLnTx/>
              <a:uFillTx/>
              <a:latin typeface="+mn-lt"/>
              <a:ea typeface="ＭＳ Ｐゴシック" pitchFamily="-107" charset="-128"/>
              <a:cs typeface="ＭＳ Ｐゴシック" pitchFamily="-107" charset="-128"/>
            </a:endParaRPr>
          </a:p>
        </p:txBody>
      </p:sp>
      <p:sp>
        <p:nvSpPr>
          <p:cNvPr id="14" name="Rectangle 13"/>
          <p:cNvSpPr/>
          <p:nvPr/>
        </p:nvSpPr>
        <p:spPr>
          <a:xfrm>
            <a:off x="0" y="330200"/>
            <a:ext cx="1790700" cy="10223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geloc rings2.wmf"/>
          <p:cNvPicPr>
            <a:picLocks noChangeAspect="1"/>
          </p:cNvPicPr>
          <p:nvPr/>
        </p:nvPicPr>
        <p:blipFill>
          <a:blip r:embed="rId3"/>
          <a:stretch>
            <a:fillRect/>
          </a:stretch>
        </p:blipFill>
        <p:spPr>
          <a:xfrm rot="5400000">
            <a:off x="-145499" y="389757"/>
            <a:ext cx="1885950" cy="1017536"/>
          </a:xfrm>
          <a:prstGeom prst="rect">
            <a:avLst/>
          </a:prstGeom>
        </p:spPr>
      </p:pic>
      <p:pic>
        <p:nvPicPr>
          <p:cNvPr id="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61005" y="443252"/>
            <a:ext cx="2125663"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5"/>
          <p:cNvSpPr txBox="1">
            <a:spLocks noChangeArrowheads="1"/>
          </p:cNvSpPr>
          <p:nvPr/>
        </p:nvSpPr>
        <p:spPr bwMode="auto">
          <a:xfrm>
            <a:off x="1431244" y="3146719"/>
            <a:ext cx="6265759" cy="2380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62546" tIns="81273" rIns="162546" bIns="81273">
            <a:spAutoFit/>
          </a:bodyPr>
          <a:lstStyle>
            <a:lvl1pPr marL="342900" indent="-342900" eaLnBrk="0" hangingPunct="0">
              <a:defRPr sz="36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36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36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36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36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9pPr>
          </a:lstStyle>
          <a:p>
            <a:pPr algn="l">
              <a:buFont typeface="Arial" pitchFamily="34" charset="0"/>
              <a:buChar char="•"/>
            </a:pPr>
            <a:r>
              <a:rPr lang="en-US" sz="1800" dirty="0">
                <a:solidFill>
                  <a:srgbClr val="919195"/>
                </a:solidFill>
                <a:latin typeface="+mn-lt"/>
              </a:rPr>
              <a:t>Contains </a:t>
            </a:r>
            <a:r>
              <a:rPr lang="en-US" sz="1800" dirty="0" err="1">
                <a:solidFill>
                  <a:srgbClr val="919195"/>
                </a:solidFill>
                <a:latin typeface="+mn-lt"/>
              </a:rPr>
              <a:t>Ethocyn</a:t>
            </a:r>
            <a:r>
              <a:rPr lang="en-US" sz="1800" dirty="0">
                <a:solidFill>
                  <a:srgbClr val="919195"/>
                </a:solidFill>
                <a:latin typeface="+mn-lt"/>
              </a:rPr>
              <a:t>®, </a:t>
            </a:r>
            <a:r>
              <a:rPr lang="en-US" sz="1800" baseline="30000" dirty="0">
                <a:solidFill>
                  <a:srgbClr val="919195"/>
                </a:solidFill>
                <a:latin typeface="+mn-lt"/>
              </a:rPr>
              <a:t> </a:t>
            </a:r>
            <a:r>
              <a:rPr lang="en-US" sz="1800" dirty="0">
                <a:solidFill>
                  <a:srgbClr val="919195"/>
                </a:solidFill>
                <a:latin typeface="+mn-lt"/>
              </a:rPr>
              <a:t>clinically proven to improve the key component of firm skin</a:t>
            </a:r>
          </a:p>
          <a:p>
            <a:pPr algn="l">
              <a:buFont typeface="Arial" pitchFamily="34" charset="0"/>
              <a:buChar char="•"/>
            </a:pPr>
            <a:r>
              <a:rPr lang="en-US" sz="1800" dirty="0">
                <a:solidFill>
                  <a:srgbClr val="919195"/>
                </a:solidFill>
                <a:latin typeface="+mn-lt"/>
              </a:rPr>
              <a:t>Study participants averaged 166% increase in elastin with a twice-daily application of </a:t>
            </a:r>
            <a:r>
              <a:rPr lang="en-US" sz="1800" dirty="0" err="1">
                <a:solidFill>
                  <a:srgbClr val="919195"/>
                </a:solidFill>
                <a:latin typeface="+mn-lt"/>
              </a:rPr>
              <a:t>Ethocyn</a:t>
            </a:r>
            <a:r>
              <a:rPr lang="en-US" sz="1800" dirty="0">
                <a:solidFill>
                  <a:srgbClr val="919195"/>
                </a:solidFill>
                <a:latin typeface="+mn-lt"/>
              </a:rPr>
              <a:t>*</a:t>
            </a:r>
          </a:p>
          <a:p>
            <a:pPr algn="l">
              <a:buFont typeface="Arial" pitchFamily="34" charset="0"/>
              <a:buChar char="•"/>
            </a:pPr>
            <a:r>
              <a:rPr lang="en-US" sz="1800" dirty="0">
                <a:solidFill>
                  <a:srgbClr val="919195"/>
                </a:solidFill>
                <a:latin typeface="+mn-lt"/>
              </a:rPr>
              <a:t>Helps contour and firm the skin for a more youthful appearance</a:t>
            </a:r>
          </a:p>
          <a:p>
            <a:pPr algn="l">
              <a:buFont typeface="Arial" pitchFamily="34" charset="0"/>
              <a:buChar char="•"/>
            </a:pPr>
            <a:r>
              <a:rPr lang="en-US" sz="1800" dirty="0">
                <a:solidFill>
                  <a:srgbClr val="919195"/>
                </a:solidFill>
                <a:latin typeface="+mn-lt"/>
              </a:rPr>
              <a:t>Defines skin around the eyes, neck, chin, and jawline</a:t>
            </a:r>
          </a:p>
          <a:p>
            <a:pPr algn="l">
              <a:buFont typeface="Arial" pitchFamily="34" charset="0"/>
              <a:buChar char="•"/>
            </a:pPr>
            <a:r>
              <a:rPr lang="en-US" sz="1800" dirty="0">
                <a:solidFill>
                  <a:srgbClr val="919195"/>
                </a:solidFill>
                <a:latin typeface="+mn-lt"/>
              </a:rPr>
              <a:t>Helps protect the skin from oxidizing free radicals</a:t>
            </a:r>
          </a:p>
        </p:txBody>
      </p:sp>
      <p:sp>
        <p:nvSpPr>
          <p:cNvPr id="15" name="TextBox 8"/>
          <p:cNvSpPr txBox="1">
            <a:spLocks noChangeArrowheads="1"/>
          </p:cNvSpPr>
          <p:nvPr/>
        </p:nvSpPr>
        <p:spPr bwMode="auto">
          <a:xfrm>
            <a:off x="1825589" y="1760081"/>
            <a:ext cx="5477069" cy="230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9" rIns="91436" bIns="45719">
            <a:spAutoFit/>
          </a:bodyPr>
          <a:lstStyle>
            <a:lvl1pPr eaLnBrk="0" hangingPunct="0">
              <a:defRPr sz="36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36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36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36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36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9pPr>
          </a:lstStyle>
          <a:p>
            <a:pPr algn="ctr" eaLnBrk="1" hangingPunct="1"/>
            <a:r>
              <a:rPr lang="en-US" sz="4800" dirty="0">
                <a:solidFill>
                  <a:srgbClr val="708BAC"/>
                </a:solidFill>
                <a:latin typeface="+mn-lt"/>
              </a:rPr>
              <a:t>ALL THE SAME GREAT BENEFITS </a:t>
            </a:r>
            <a:r>
              <a:rPr lang="en-US" sz="4800" b="1" dirty="0" smtClean="0">
                <a:solidFill>
                  <a:srgbClr val="919195"/>
                </a:solidFill>
                <a:latin typeface="+mn-lt"/>
              </a:rPr>
              <a:t>PLUS…</a:t>
            </a:r>
            <a:endParaRPr lang="en-US" sz="4800" b="1" dirty="0">
              <a:solidFill>
                <a:srgbClr val="919195"/>
              </a:solidFill>
              <a:latin typeface="+mn-lt"/>
            </a:endParaRPr>
          </a:p>
        </p:txBody>
      </p:sp>
      <p:sp>
        <p:nvSpPr>
          <p:cNvPr id="16" name="TextBox 5"/>
          <p:cNvSpPr txBox="1">
            <a:spLocks noChangeArrowheads="1"/>
          </p:cNvSpPr>
          <p:nvPr/>
        </p:nvSpPr>
        <p:spPr bwMode="auto">
          <a:xfrm>
            <a:off x="1522344" y="3448823"/>
            <a:ext cx="6083559" cy="18261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62546" tIns="81273" rIns="162546" bIns="81273">
            <a:spAutoFit/>
          </a:bodyPr>
          <a:lstStyle>
            <a:lvl1pPr marL="342900" indent="-342900" eaLnBrk="0" hangingPunct="0">
              <a:defRPr sz="36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36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36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36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36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9pPr>
          </a:lstStyle>
          <a:p>
            <a:pPr algn="l">
              <a:buFont typeface="Arial" pitchFamily="34" charset="0"/>
              <a:buChar char="•"/>
            </a:pPr>
            <a:r>
              <a:rPr lang="en-US" sz="1800" dirty="0">
                <a:solidFill>
                  <a:srgbClr val="708BAC"/>
                </a:solidFill>
                <a:latin typeface="+mn-lt"/>
                <a:cs typeface="Arial" pitchFamily="34" charset="0"/>
              </a:rPr>
              <a:t>Targets the sources of aging</a:t>
            </a:r>
          </a:p>
          <a:p>
            <a:pPr algn="l">
              <a:buFont typeface="Arial" pitchFamily="34" charset="0"/>
              <a:buChar char="•"/>
            </a:pPr>
            <a:r>
              <a:rPr lang="en-US" sz="1800" dirty="0">
                <a:solidFill>
                  <a:srgbClr val="708BAC"/>
                </a:solidFill>
                <a:latin typeface="+mn-lt"/>
                <a:cs typeface="Arial" pitchFamily="34" charset="0"/>
              </a:rPr>
              <a:t>Contains </a:t>
            </a:r>
            <a:r>
              <a:rPr lang="en-US" sz="1800" dirty="0" err="1">
                <a:solidFill>
                  <a:srgbClr val="708BAC"/>
                </a:solidFill>
                <a:latin typeface="+mn-lt"/>
                <a:cs typeface="Arial" pitchFamily="34" charset="0"/>
              </a:rPr>
              <a:t>ageLOC</a:t>
            </a:r>
            <a:r>
              <a:rPr lang="en-US" sz="1800" dirty="0">
                <a:solidFill>
                  <a:srgbClr val="708BAC"/>
                </a:solidFill>
                <a:latin typeface="+mn-lt"/>
                <a:cs typeface="Arial" pitchFamily="34" charset="0"/>
              </a:rPr>
              <a:t> Proprietary Blend</a:t>
            </a:r>
          </a:p>
          <a:p>
            <a:pPr algn="l">
              <a:buFont typeface="Arial" pitchFamily="34" charset="0"/>
              <a:buChar char="•"/>
            </a:pPr>
            <a:r>
              <a:rPr lang="en-US" sz="1800" dirty="0">
                <a:solidFill>
                  <a:srgbClr val="708BAC"/>
                </a:solidFill>
                <a:latin typeface="+mn-lt"/>
                <a:cs typeface="Arial" pitchFamily="34" charset="0"/>
              </a:rPr>
              <a:t>More firming ingredients</a:t>
            </a:r>
          </a:p>
          <a:p>
            <a:pPr algn="l">
              <a:buFont typeface="Arial" pitchFamily="34" charset="0"/>
              <a:buChar char="•"/>
            </a:pPr>
            <a:r>
              <a:rPr lang="en-US" sz="1800" dirty="0">
                <a:solidFill>
                  <a:srgbClr val="708BAC"/>
                </a:solidFill>
                <a:latin typeface="+mn-lt"/>
                <a:cs typeface="Arial" pitchFamily="34" charset="0"/>
              </a:rPr>
              <a:t>Continuous improvement in overall skin firmness</a:t>
            </a:r>
          </a:p>
          <a:p>
            <a:pPr algn="l">
              <a:buFont typeface="Arial" pitchFamily="34" charset="0"/>
              <a:buChar char="•"/>
            </a:pPr>
            <a:r>
              <a:rPr lang="en-US" sz="1800" dirty="0">
                <a:solidFill>
                  <a:srgbClr val="708BAC"/>
                </a:solidFill>
                <a:latin typeface="+mn-lt"/>
                <a:cs typeface="Arial" pitchFamily="34" charset="0"/>
              </a:rPr>
              <a:t>Consumer feedback: it feels better on the skin</a:t>
            </a:r>
          </a:p>
          <a:p>
            <a:pPr algn="l">
              <a:buFont typeface="Arial" pitchFamily="34" charset="0"/>
              <a:buChar char="•"/>
            </a:pPr>
            <a:r>
              <a:rPr lang="en-US" sz="1800" b="1" dirty="0">
                <a:solidFill>
                  <a:srgbClr val="708BAC"/>
                </a:solidFill>
                <a:latin typeface="+mn-lt"/>
                <a:cs typeface="Arial" pitchFamily="34" charset="0"/>
              </a:rPr>
              <a:t>Majority of people saw results in one week**</a:t>
            </a:r>
          </a:p>
        </p:txBody>
      </p:sp>
      <p:pic>
        <p:nvPicPr>
          <p:cNvPr id="17" name="Picture 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36218" y="573706"/>
            <a:ext cx="2055812" cy="2862263"/>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859166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1+ppt_w/2"/>
                                          </p:val>
                                        </p:tav>
                                      </p:tavLst>
                                    </p:anim>
                                    <p:anim calcmode="lin" valueType="num">
                                      <p:cBhvr additive="base">
                                        <p:cTn id="7" dur="500"/>
                                        <p:tgtEl>
                                          <p:spTgt spid="7"/>
                                        </p:tgtEl>
                                        <p:attrNameLst>
                                          <p:attrName>ppt_y</p:attrName>
                                        </p:attrNameLst>
                                      </p:cBhvr>
                                      <p:tavLst>
                                        <p:tav tm="0">
                                          <p:val>
                                            <p:strVal val="ppt_y"/>
                                          </p:val>
                                        </p:tav>
                                        <p:tav tm="100000">
                                          <p:val>
                                            <p:strVal val="ppt_y"/>
                                          </p:val>
                                        </p:tav>
                                      </p:tavLst>
                                    </p:anim>
                                    <p:set>
                                      <p:cBhvr>
                                        <p:cTn id="8" dur="1" fill="hold">
                                          <p:stCondLst>
                                            <p:cond delay="499"/>
                                          </p:stCondLst>
                                        </p:cTn>
                                        <p:tgtEl>
                                          <p:spTgt spid="7"/>
                                        </p:tgtEl>
                                        <p:attrNameLst>
                                          <p:attrName>style.visibility</p:attrName>
                                        </p:attrNameLst>
                                      </p:cBhvr>
                                      <p:to>
                                        <p:strVal val="hidden"/>
                                      </p:to>
                                    </p:set>
                                  </p:childTnLst>
                                </p:cTn>
                              </p:par>
                              <p:par>
                                <p:cTn id="9" presetID="2" presetClass="exit" presetSubtype="2" fill="hold" grpId="0" nodeType="withEffect">
                                  <p:stCondLst>
                                    <p:cond delay="0"/>
                                  </p:stCondLst>
                                  <p:childTnLst>
                                    <p:anim calcmode="lin" valueType="num">
                                      <p:cBhvr additive="base">
                                        <p:cTn id="10" dur="500"/>
                                        <p:tgtEl>
                                          <p:spTgt spid="10"/>
                                        </p:tgtEl>
                                        <p:attrNameLst>
                                          <p:attrName>ppt_x</p:attrName>
                                        </p:attrNameLst>
                                      </p:cBhvr>
                                      <p:tavLst>
                                        <p:tav tm="0">
                                          <p:val>
                                            <p:strVal val="ppt_x"/>
                                          </p:val>
                                        </p:tav>
                                        <p:tav tm="100000">
                                          <p:val>
                                            <p:strVal val="1+ppt_w/2"/>
                                          </p:val>
                                        </p:tav>
                                      </p:tavLst>
                                    </p:anim>
                                    <p:anim calcmode="lin" valueType="num">
                                      <p:cBhvr additive="base">
                                        <p:cTn id="11" dur="500"/>
                                        <p:tgtEl>
                                          <p:spTgt spid="10"/>
                                        </p:tgtEl>
                                        <p:attrNameLst>
                                          <p:attrName>ppt_y</p:attrName>
                                        </p:attrNameLst>
                                      </p:cBhvr>
                                      <p:tavLst>
                                        <p:tav tm="0">
                                          <p:val>
                                            <p:strVal val="ppt_y"/>
                                          </p:val>
                                        </p:tav>
                                        <p:tav tm="100000">
                                          <p:val>
                                            <p:strVal val="ppt_y"/>
                                          </p:val>
                                        </p:tav>
                                      </p:tavLst>
                                    </p:anim>
                                    <p:set>
                                      <p:cBhvr>
                                        <p:cTn id="12" dur="1" fill="hold">
                                          <p:stCondLst>
                                            <p:cond delay="499"/>
                                          </p:stCondLst>
                                        </p:cTn>
                                        <p:tgtEl>
                                          <p:spTgt spid="10"/>
                                        </p:tgtEl>
                                        <p:attrNameLst>
                                          <p:attrName>style.visibility</p:attrName>
                                        </p:attrNameLst>
                                      </p:cBhvr>
                                      <p:to>
                                        <p:strVal val="hidden"/>
                                      </p:to>
                                    </p:set>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0-#ppt_w/2"/>
                                          </p:val>
                                        </p:tav>
                                        <p:tav tm="100000">
                                          <p:val>
                                            <p:strVal val="#ppt_x"/>
                                          </p:val>
                                        </p:tav>
                                      </p:tavLst>
                                    </p:anim>
                                    <p:anim calcmode="lin" valueType="num">
                                      <p:cBhvr additive="base">
                                        <p:cTn id="17"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2" fill="hold" grpId="1" nodeType="clickEffect">
                                  <p:stCondLst>
                                    <p:cond delay="0"/>
                                  </p:stCondLst>
                                  <p:childTnLst>
                                    <p:anim calcmode="lin" valueType="num">
                                      <p:cBhvr additive="base">
                                        <p:cTn id="21" dur="500"/>
                                        <p:tgtEl>
                                          <p:spTgt spid="15"/>
                                        </p:tgtEl>
                                        <p:attrNameLst>
                                          <p:attrName>ppt_x</p:attrName>
                                        </p:attrNameLst>
                                      </p:cBhvr>
                                      <p:tavLst>
                                        <p:tav tm="0">
                                          <p:val>
                                            <p:strVal val="ppt_x"/>
                                          </p:val>
                                        </p:tav>
                                        <p:tav tm="100000">
                                          <p:val>
                                            <p:strVal val="1+ppt_w/2"/>
                                          </p:val>
                                        </p:tav>
                                      </p:tavLst>
                                    </p:anim>
                                    <p:anim calcmode="lin" valueType="num">
                                      <p:cBhvr additive="base">
                                        <p:cTn id="22" dur="500"/>
                                        <p:tgtEl>
                                          <p:spTgt spid="15"/>
                                        </p:tgtEl>
                                        <p:attrNameLst>
                                          <p:attrName>ppt_y</p:attrName>
                                        </p:attrNameLst>
                                      </p:cBhvr>
                                      <p:tavLst>
                                        <p:tav tm="0">
                                          <p:val>
                                            <p:strVal val="ppt_y"/>
                                          </p:val>
                                        </p:tav>
                                        <p:tav tm="100000">
                                          <p:val>
                                            <p:strVal val="ppt_y"/>
                                          </p:val>
                                        </p:tav>
                                      </p:tavLst>
                                    </p:anim>
                                    <p:set>
                                      <p:cBhvr>
                                        <p:cTn id="23" dur="1" fill="hold">
                                          <p:stCondLst>
                                            <p:cond delay="499"/>
                                          </p:stCondLst>
                                        </p:cTn>
                                        <p:tgtEl>
                                          <p:spTgt spid="15"/>
                                        </p:tgtEl>
                                        <p:attrNameLst>
                                          <p:attrName>style.visibility</p:attrName>
                                        </p:attrNameLst>
                                      </p:cBhvr>
                                      <p:to>
                                        <p:strVal val="hidden"/>
                                      </p:to>
                                    </p:set>
                                  </p:childTnLst>
                                </p:cTn>
                              </p:par>
                              <p:par>
                                <p:cTn id="24" presetID="2" presetClass="entr" presetSubtype="8"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0-#ppt_w/2"/>
                                          </p:val>
                                        </p:tav>
                                        <p:tav tm="100000">
                                          <p:val>
                                            <p:strVal val="#ppt_x"/>
                                          </p:val>
                                        </p:tav>
                                      </p:tavLst>
                                    </p:anim>
                                    <p:anim calcmode="lin" valueType="num">
                                      <p:cBhvr additive="base">
                                        <p:cTn id="27" dur="500" fill="hold"/>
                                        <p:tgtEl>
                                          <p:spTgt spid="17"/>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0-#ppt_w/2"/>
                                          </p:val>
                                        </p:tav>
                                        <p:tav tm="100000">
                                          <p:val>
                                            <p:strVal val="#ppt_x"/>
                                          </p:val>
                                        </p:tav>
                                      </p:tavLst>
                                    </p:anim>
                                    <p:anim calcmode="lin" valueType="num">
                                      <p:cBhvr additive="base">
                                        <p:cTn id="31"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15" grpId="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677924" y="2143235"/>
            <a:ext cx="7772400" cy="564456"/>
          </a:xfrm>
          <a:prstGeom prst="rect">
            <a:avLst/>
          </a:prstGeom>
        </p:spPr>
        <p:txBody>
          <a:bodyPr/>
          <a:lstStyle/>
          <a:p>
            <a:pPr marL="342900" marR="0" lvl="0" indent="-342900" algn="ctr" defTabSz="914400" rtl="0" eaLnBrk="0" fontAlgn="base" latinLnBrk="0" hangingPunct="0">
              <a:lnSpc>
                <a:spcPct val="100000"/>
              </a:lnSpc>
              <a:spcBef>
                <a:spcPct val="20000"/>
              </a:spcBef>
              <a:spcAft>
                <a:spcPct val="0"/>
              </a:spcAft>
              <a:buClrTx/>
              <a:buSzTx/>
              <a:tabLst/>
              <a:defRPr/>
            </a:pPr>
            <a:endParaRPr kumimoji="0" lang="en-US" sz="3200" b="0" i="0" u="none" strike="noStrike" kern="0" cap="none" spc="0" normalizeH="0" baseline="0" noProof="0" dirty="0">
              <a:ln>
                <a:noFill/>
              </a:ln>
              <a:solidFill>
                <a:srgbClr val="535757"/>
              </a:solidFill>
              <a:effectLst/>
              <a:uLnTx/>
              <a:uFillTx/>
              <a:latin typeface="+mn-lt"/>
              <a:ea typeface="ＭＳ Ｐゴシック" pitchFamily="-107" charset="-128"/>
              <a:cs typeface="ＭＳ Ｐゴシック" pitchFamily="-107" charset="-128"/>
            </a:endParaRPr>
          </a:p>
        </p:txBody>
      </p:sp>
      <p:sp>
        <p:nvSpPr>
          <p:cNvPr id="14" name="Rectangle 13"/>
          <p:cNvSpPr/>
          <p:nvPr/>
        </p:nvSpPr>
        <p:spPr>
          <a:xfrm>
            <a:off x="0" y="330200"/>
            <a:ext cx="1790700" cy="10223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geloc rings2.wmf"/>
          <p:cNvPicPr>
            <a:picLocks noChangeAspect="1"/>
          </p:cNvPicPr>
          <p:nvPr/>
        </p:nvPicPr>
        <p:blipFill>
          <a:blip r:embed="rId3"/>
          <a:stretch>
            <a:fillRect/>
          </a:stretch>
        </p:blipFill>
        <p:spPr>
          <a:xfrm rot="5400000">
            <a:off x="-145499" y="389757"/>
            <a:ext cx="1885950" cy="1017536"/>
          </a:xfrm>
          <a:prstGeom prst="rect">
            <a:avLst/>
          </a:prstGeom>
        </p:spPr>
      </p:pic>
      <p:sp>
        <p:nvSpPr>
          <p:cNvPr id="2" name="Title 1"/>
          <p:cNvSpPr>
            <a:spLocks noGrp="1"/>
          </p:cNvSpPr>
          <p:nvPr>
            <p:ph type="title"/>
          </p:nvPr>
        </p:nvSpPr>
        <p:spPr>
          <a:xfrm>
            <a:off x="1371600" y="261938"/>
            <a:ext cx="7305869" cy="1143000"/>
          </a:xfrm>
        </p:spPr>
        <p:txBody>
          <a:bodyPr/>
          <a:lstStyle/>
          <a:p>
            <a:r>
              <a:rPr lang="en-US" dirty="0" smtClean="0">
                <a:solidFill>
                  <a:srgbClr val="708BAC"/>
                </a:solidFill>
              </a:rPr>
              <a:t>CLINICAL STUDY improvement over baseline</a:t>
            </a:r>
            <a:endParaRPr lang="en-US" dirty="0">
              <a:solidFill>
                <a:srgbClr val="708BAC"/>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59479562"/>
              </p:ext>
            </p:extLst>
          </p:nvPr>
        </p:nvGraphicFramePr>
        <p:xfrm>
          <a:off x="1390650" y="1600200"/>
          <a:ext cx="729615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14"/>
          <p:cNvSpPr txBox="1">
            <a:spLocks noChangeArrowheads="1"/>
          </p:cNvSpPr>
          <p:nvPr/>
        </p:nvSpPr>
        <p:spPr bwMode="auto">
          <a:xfrm>
            <a:off x="2441411" y="4404057"/>
            <a:ext cx="665685" cy="33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9" rIns="91436" bIns="45719">
            <a:spAutoFit/>
          </a:bodyPr>
          <a:lstStyle>
            <a:lvl1pPr eaLnBrk="0" hangingPunct="0">
              <a:defRPr sz="36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36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36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36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36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9pPr>
          </a:lstStyle>
          <a:p>
            <a:pPr eaLnBrk="1" hangingPunct="1"/>
            <a:r>
              <a:rPr lang="en-US" sz="1600" b="1" dirty="0" smtClean="0">
                <a:solidFill>
                  <a:srgbClr val="708BAC"/>
                </a:solidFill>
                <a:latin typeface="+mn-lt"/>
              </a:rPr>
              <a:t>18%</a:t>
            </a:r>
            <a:endParaRPr lang="en-US" sz="1600" b="1" dirty="0">
              <a:solidFill>
                <a:srgbClr val="708BAC"/>
              </a:solidFill>
              <a:latin typeface="+mn-lt"/>
            </a:endParaRPr>
          </a:p>
        </p:txBody>
      </p:sp>
      <p:sp>
        <p:nvSpPr>
          <p:cNvPr id="9" name="TextBox 14"/>
          <p:cNvSpPr txBox="1">
            <a:spLocks noChangeArrowheads="1"/>
          </p:cNvSpPr>
          <p:nvPr/>
        </p:nvSpPr>
        <p:spPr bwMode="auto">
          <a:xfrm>
            <a:off x="2929713" y="3719823"/>
            <a:ext cx="665685" cy="33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9" rIns="91436" bIns="45719">
            <a:spAutoFit/>
          </a:bodyPr>
          <a:lstStyle>
            <a:lvl1pPr eaLnBrk="0" hangingPunct="0">
              <a:defRPr sz="36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36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36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36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36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9pPr>
          </a:lstStyle>
          <a:p>
            <a:pPr eaLnBrk="1" hangingPunct="1"/>
            <a:r>
              <a:rPr lang="en-US" sz="1600" b="1" dirty="0" smtClean="0">
                <a:solidFill>
                  <a:srgbClr val="708BAC"/>
                </a:solidFill>
                <a:latin typeface="+mn-lt"/>
              </a:rPr>
              <a:t>30%</a:t>
            </a:r>
            <a:endParaRPr lang="en-US" sz="1600" b="1" dirty="0">
              <a:solidFill>
                <a:srgbClr val="708BAC"/>
              </a:solidFill>
              <a:latin typeface="+mn-lt"/>
            </a:endParaRPr>
          </a:p>
        </p:txBody>
      </p:sp>
      <p:sp>
        <p:nvSpPr>
          <p:cNvPr id="10" name="TextBox 14"/>
          <p:cNvSpPr txBox="1">
            <a:spLocks noChangeArrowheads="1"/>
          </p:cNvSpPr>
          <p:nvPr/>
        </p:nvSpPr>
        <p:spPr bwMode="auto">
          <a:xfrm>
            <a:off x="3405624" y="2967153"/>
            <a:ext cx="665685" cy="33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9" rIns="91436" bIns="45719">
            <a:spAutoFit/>
          </a:bodyPr>
          <a:lstStyle>
            <a:lvl1pPr eaLnBrk="0" hangingPunct="0">
              <a:defRPr sz="36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36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36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36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36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9pPr>
          </a:lstStyle>
          <a:p>
            <a:pPr eaLnBrk="1" hangingPunct="1"/>
            <a:r>
              <a:rPr lang="en-US" sz="1600" b="1" dirty="0" smtClean="0">
                <a:solidFill>
                  <a:srgbClr val="708BAC"/>
                </a:solidFill>
                <a:latin typeface="+mn-lt"/>
              </a:rPr>
              <a:t>44%</a:t>
            </a:r>
            <a:endParaRPr lang="en-US" sz="1600" b="1" dirty="0">
              <a:solidFill>
                <a:srgbClr val="708BAC"/>
              </a:solidFill>
              <a:latin typeface="+mn-lt"/>
            </a:endParaRPr>
          </a:p>
        </p:txBody>
      </p:sp>
      <p:sp>
        <p:nvSpPr>
          <p:cNvPr id="11" name="TextBox 14"/>
          <p:cNvSpPr txBox="1">
            <a:spLocks noChangeArrowheads="1"/>
          </p:cNvSpPr>
          <p:nvPr/>
        </p:nvSpPr>
        <p:spPr bwMode="auto">
          <a:xfrm>
            <a:off x="3865936" y="2465914"/>
            <a:ext cx="665685" cy="33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9" rIns="91436" bIns="45719">
            <a:spAutoFit/>
          </a:bodyPr>
          <a:lstStyle>
            <a:lvl1pPr eaLnBrk="0" hangingPunct="0">
              <a:defRPr sz="36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36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36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36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36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9pPr>
          </a:lstStyle>
          <a:p>
            <a:pPr eaLnBrk="1" hangingPunct="1"/>
            <a:r>
              <a:rPr lang="en-US" sz="1600" b="1" dirty="0" smtClean="0">
                <a:solidFill>
                  <a:srgbClr val="708BAC"/>
                </a:solidFill>
                <a:latin typeface="+mn-lt"/>
              </a:rPr>
              <a:t>53%</a:t>
            </a:r>
            <a:endParaRPr lang="en-US" sz="1600" b="1" dirty="0">
              <a:solidFill>
                <a:srgbClr val="708BAC"/>
              </a:solidFill>
              <a:latin typeface="+mn-lt"/>
            </a:endParaRPr>
          </a:p>
        </p:txBody>
      </p:sp>
      <p:sp>
        <p:nvSpPr>
          <p:cNvPr id="12" name="TextBox 14"/>
          <p:cNvSpPr txBox="1">
            <a:spLocks noChangeArrowheads="1"/>
          </p:cNvSpPr>
          <p:nvPr/>
        </p:nvSpPr>
        <p:spPr bwMode="auto">
          <a:xfrm>
            <a:off x="5059927" y="4225450"/>
            <a:ext cx="665685" cy="33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9" rIns="91436" bIns="45719">
            <a:spAutoFit/>
          </a:bodyPr>
          <a:lstStyle>
            <a:lvl1pPr eaLnBrk="0" hangingPunct="0">
              <a:defRPr sz="36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36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36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36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36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9pPr>
          </a:lstStyle>
          <a:p>
            <a:pPr eaLnBrk="1" hangingPunct="1"/>
            <a:r>
              <a:rPr lang="en-US" sz="1600" b="1" dirty="0" smtClean="0">
                <a:solidFill>
                  <a:srgbClr val="708BAC"/>
                </a:solidFill>
                <a:latin typeface="+mn-lt"/>
              </a:rPr>
              <a:t>21%</a:t>
            </a:r>
            <a:endParaRPr lang="en-US" sz="1600" b="1" dirty="0">
              <a:solidFill>
                <a:srgbClr val="708BAC"/>
              </a:solidFill>
              <a:latin typeface="+mn-lt"/>
            </a:endParaRPr>
          </a:p>
        </p:txBody>
      </p:sp>
      <p:sp>
        <p:nvSpPr>
          <p:cNvPr id="15" name="TextBox 14"/>
          <p:cNvSpPr txBox="1">
            <a:spLocks noChangeArrowheads="1"/>
          </p:cNvSpPr>
          <p:nvPr/>
        </p:nvSpPr>
        <p:spPr bwMode="auto">
          <a:xfrm>
            <a:off x="5545309" y="3136429"/>
            <a:ext cx="665685" cy="33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9" rIns="91436" bIns="45719">
            <a:spAutoFit/>
          </a:bodyPr>
          <a:lstStyle>
            <a:lvl1pPr eaLnBrk="0" hangingPunct="0">
              <a:defRPr sz="36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36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36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36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36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9pPr>
          </a:lstStyle>
          <a:p>
            <a:pPr eaLnBrk="1" hangingPunct="1"/>
            <a:r>
              <a:rPr lang="en-US" sz="1600" b="1" dirty="0" smtClean="0">
                <a:solidFill>
                  <a:srgbClr val="708BAC"/>
                </a:solidFill>
                <a:latin typeface="+mn-lt"/>
              </a:rPr>
              <a:t>41%</a:t>
            </a:r>
            <a:endParaRPr lang="en-US" sz="1600" b="1" dirty="0">
              <a:solidFill>
                <a:srgbClr val="708BAC"/>
              </a:solidFill>
              <a:latin typeface="+mn-lt"/>
            </a:endParaRPr>
          </a:p>
        </p:txBody>
      </p:sp>
      <p:sp>
        <p:nvSpPr>
          <p:cNvPr id="16" name="TextBox 14"/>
          <p:cNvSpPr txBox="1">
            <a:spLocks noChangeArrowheads="1"/>
          </p:cNvSpPr>
          <p:nvPr/>
        </p:nvSpPr>
        <p:spPr bwMode="auto">
          <a:xfrm>
            <a:off x="6030551" y="2359518"/>
            <a:ext cx="665685" cy="33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9" rIns="91436" bIns="45719">
            <a:spAutoFit/>
          </a:bodyPr>
          <a:lstStyle>
            <a:lvl1pPr eaLnBrk="0" hangingPunct="0">
              <a:defRPr sz="36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36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36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36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36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9pPr>
          </a:lstStyle>
          <a:p>
            <a:pPr eaLnBrk="1" hangingPunct="1"/>
            <a:r>
              <a:rPr lang="en-US" sz="1600" b="1" dirty="0" smtClean="0">
                <a:solidFill>
                  <a:srgbClr val="708BAC"/>
                </a:solidFill>
                <a:latin typeface="+mn-lt"/>
              </a:rPr>
              <a:t>55%</a:t>
            </a:r>
            <a:endParaRPr lang="en-US" sz="1600" b="1" dirty="0">
              <a:solidFill>
                <a:srgbClr val="708BAC"/>
              </a:solidFill>
              <a:latin typeface="+mn-lt"/>
            </a:endParaRPr>
          </a:p>
        </p:txBody>
      </p:sp>
      <p:sp>
        <p:nvSpPr>
          <p:cNvPr id="17" name="TextBox 14"/>
          <p:cNvSpPr txBox="1">
            <a:spLocks noChangeArrowheads="1"/>
          </p:cNvSpPr>
          <p:nvPr/>
        </p:nvSpPr>
        <p:spPr bwMode="auto">
          <a:xfrm>
            <a:off x="6500189" y="1756203"/>
            <a:ext cx="665685" cy="33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9" rIns="91436" bIns="45719">
            <a:spAutoFit/>
          </a:bodyPr>
          <a:lstStyle>
            <a:lvl1pPr eaLnBrk="0" hangingPunct="0">
              <a:defRPr sz="36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36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36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36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36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9pPr>
          </a:lstStyle>
          <a:p>
            <a:pPr eaLnBrk="1" hangingPunct="1"/>
            <a:r>
              <a:rPr lang="en-US" sz="1600" b="1" dirty="0" smtClean="0">
                <a:solidFill>
                  <a:srgbClr val="708BAC"/>
                </a:solidFill>
                <a:latin typeface="+mn-lt"/>
              </a:rPr>
              <a:t>66%</a:t>
            </a:r>
            <a:endParaRPr lang="en-US" sz="1600" b="1" dirty="0">
              <a:solidFill>
                <a:srgbClr val="708BAC"/>
              </a:solidFill>
              <a:latin typeface="+mn-lt"/>
            </a:endParaRPr>
          </a:p>
        </p:txBody>
      </p:sp>
    </p:spTree>
    <p:extLst>
      <p:ext uri="{BB962C8B-B14F-4D97-AF65-F5344CB8AC3E}">
        <p14:creationId xmlns:p14="http://schemas.microsoft.com/office/powerpoint/2010/main" val="89821954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7" dur="5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down)">
                                      <p:cBhvr>
                                        <p:cTn id="12" dur="500"/>
                                        <p:tgtEl>
                                          <p:spTgt spid="5">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down)">
                                      <p:cBhvr>
                                        <p:cTn id="17" dur="500"/>
                                        <p:tgtEl>
                                          <p:spTgt spid="5">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down)">
                                      <p:cBhvr>
                                        <p:cTn id="22" dur="500"/>
                                        <p:tgtEl>
                                          <p:spTgt spid="5">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down)">
                                      <p:cBhvr>
                                        <p:cTn id="27" dur="500"/>
                                        <p:tgtEl>
                                          <p:spTgt spid="5">
                                            <p:graphicEl>
                                              <a:chart seriesIdx="3" categoryIdx="-4" bldStep="series"/>
                                            </p:graphicEl>
                                          </p:spTgt>
                                        </p:tgtEl>
                                      </p:cBhvr>
                                    </p:animEffect>
                                  </p:childTnLst>
                                </p:cTn>
                              </p:par>
                            </p:childTnLst>
                          </p:cTn>
                        </p:par>
                        <p:par>
                          <p:cTn id="28" fill="hold">
                            <p:stCondLst>
                              <p:cond delay="500"/>
                            </p:stCondLst>
                            <p:childTnLst>
                              <p:par>
                                <p:cTn id="29" presetID="22" presetClass="entr" presetSubtype="4"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00"/>
                                        <p:tgtEl>
                                          <p:spTgt spid="15"/>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00"/>
                                        <p:tgtEl>
                                          <p:spTgt spid="1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8" grpId="0"/>
      <p:bldP spid="9" grpId="0"/>
      <p:bldP spid="10" grpId="0"/>
      <p:bldP spid="11" grpId="0"/>
      <p:bldP spid="12" grpId="0"/>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p:cNvGraphicFramePr>
          <p:nvPr>
            <p:extLst>
              <p:ext uri="{D42A27DB-BD31-4B8C-83A1-F6EECF244321}">
                <p14:modId xmlns:p14="http://schemas.microsoft.com/office/powerpoint/2010/main" val="4053518823"/>
              </p:ext>
            </p:extLst>
          </p:nvPr>
        </p:nvGraphicFramePr>
        <p:xfrm>
          <a:off x="639763" y="2049463"/>
          <a:ext cx="5527675" cy="3922712"/>
        </p:xfrm>
        <a:graphic>
          <a:graphicData uri="http://schemas.openxmlformats.org/presentationml/2006/ole">
            <mc:AlternateContent xmlns:mc="http://schemas.openxmlformats.org/markup-compatibility/2006">
              <mc:Choice xmlns:v="urn:schemas-microsoft-com:vml" Requires="v">
                <p:oleObj spid="_x0000_s2071" name="Worksheet" r:id="rId4" imgW="8763051" imgH="6362687" progId="Excel.Sheet.8">
                  <p:embed/>
                </p:oleObj>
              </mc:Choice>
              <mc:Fallback>
                <p:oleObj name="Worksheet" r:id="rId4" imgW="8763051" imgH="6362687" progId="Excel.Sheet.8">
                  <p:embed/>
                  <p:pic>
                    <p:nvPicPr>
                      <p:cNvPr id="0" name="Chart 2"/>
                      <p:cNvPicPr>
                        <a:picLocks noChangeArrowheads="1"/>
                      </p:cNvPicPr>
                      <p:nvPr/>
                    </p:nvPicPr>
                    <p:blipFill>
                      <a:blip r:embed="rId5"/>
                      <a:srcRect/>
                      <a:stretch>
                        <a:fillRect/>
                      </a:stretch>
                    </p:blipFill>
                    <p:spPr bwMode="auto">
                      <a:xfrm>
                        <a:off x="639763" y="2049463"/>
                        <a:ext cx="5527675" cy="3922712"/>
                      </a:xfrm>
                      <a:prstGeom prst="rect">
                        <a:avLst/>
                      </a:prstGeom>
                      <a:noFill/>
                      <a:ln>
                        <a:noFill/>
                      </a:ln>
                    </p:spPr>
                  </p:pic>
                </p:oleObj>
              </mc:Fallback>
            </mc:AlternateContent>
          </a:graphicData>
        </a:graphic>
      </p:graphicFrame>
      <p:sp>
        <p:nvSpPr>
          <p:cNvPr id="4" name="Text Placeholder 2"/>
          <p:cNvSpPr txBox="1">
            <a:spLocks/>
          </p:cNvSpPr>
          <p:nvPr/>
        </p:nvSpPr>
        <p:spPr>
          <a:xfrm>
            <a:off x="677924" y="2143235"/>
            <a:ext cx="7772400" cy="564456"/>
          </a:xfrm>
          <a:prstGeom prst="rect">
            <a:avLst/>
          </a:prstGeom>
        </p:spPr>
        <p:txBody>
          <a:bodyPr/>
          <a:lstStyle/>
          <a:p>
            <a:pPr marL="342900" marR="0" lvl="0" indent="-342900" algn="ctr" defTabSz="914400" rtl="0" eaLnBrk="0" fontAlgn="base" latinLnBrk="0" hangingPunct="0">
              <a:lnSpc>
                <a:spcPct val="100000"/>
              </a:lnSpc>
              <a:spcBef>
                <a:spcPct val="20000"/>
              </a:spcBef>
              <a:spcAft>
                <a:spcPct val="0"/>
              </a:spcAft>
              <a:buClrTx/>
              <a:buSzTx/>
              <a:tabLst/>
              <a:defRPr/>
            </a:pPr>
            <a:endParaRPr kumimoji="0" lang="en-US" sz="3200" b="0" i="0" u="none" strike="noStrike" kern="0" cap="none" spc="0" normalizeH="0" baseline="0" noProof="0" dirty="0">
              <a:ln>
                <a:noFill/>
              </a:ln>
              <a:solidFill>
                <a:srgbClr val="535757"/>
              </a:solidFill>
              <a:effectLst/>
              <a:uLnTx/>
              <a:uFillTx/>
              <a:latin typeface="+mn-lt"/>
              <a:ea typeface="ＭＳ Ｐゴシック" pitchFamily="-107" charset="-128"/>
              <a:cs typeface="ＭＳ Ｐゴシック" pitchFamily="-107" charset="-128"/>
            </a:endParaRPr>
          </a:p>
        </p:txBody>
      </p:sp>
      <p:sp>
        <p:nvSpPr>
          <p:cNvPr id="14" name="Rectangle 13"/>
          <p:cNvSpPr/>
          <p:nvPr/>
        </p:nvSpPr>
        <p:spPr>
          <a:xfrm>
            <a:off x="0" y="330200"/>
            <a:ext cx="1790700" cy="10223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geloc rings2.wmf"/>
          <p:cNvPicPr>
            <a:picLocks noChangeAspect="1"/>
          </p:cNvPicPr>
          <p:nvPr/>
        </p:nvPicPr>
        <p:blipFill>
          <a:blip r:embed="rId6"/>
          <a:stretch>
            <a:fillRect/>
          </a:stretch>
        </p:blipFill>
        <p:spPr>
          <a:xfrm rot="5400000">
            <a:off x="-145499" y="389757"/>
            <a:ext cx="1885950" cy="1017536"/>
          </a:xfrm>
          <a:prstGeom prst="rect">
            <a:avLst/>
          </a:prstGeom>
        </p:spPr>
      </p:pic>
      <p:sp>
        <p:nvSpPr>
          <p:cNvPr id="2" name="Title 1"/>
          <p:cNvSpPr>
            <a:spLocks noGrp="1"/>
          </p:cNvSpPr>
          <p:nvPr>
            <p:ph type="title"/>
          </p:nvPr>
        </p:nvSpPr>
        <p:spPr>
          <a:xfrm>
            <a:off x="1371600" y="261938"/>
            <a:ext cx="7305869" cy="1143000"/>
          </a:xfrm>
        </p:spPr>
        <p:txBody>
          <a:bodyPr/>
          <a:lstStyle/>
          <a:p>
            <a:r>
              <a:rPr lang="en-US" dirty="0" smtClean="0">
                <a:solidFill>
                  <a:srgbClr val="708BAC"/>
                </a:solidFill>
              </a:rPr>
              <a:t>CLINICAL RESULTS</a:t>
            </a:r>
            <a:endParaRPr lang="en-US" dirty="0">
              <a:solidFill>
                <a:srgbClr val="708BAC"/>
              </a:solidFill>
            </a:endParaRPr>
          </a:p>
        </p:txBody>
      </p:sp>
      <p:sp>
        <p:nvSpPr>
          <p:cNvPr id="8" name="Content Placeholder 2"/>
          <p:cNvSpPr>
            <a:spLocks noGrp="1"/>
          </p:cNvSpPr>
          <p:nvPr>
            <p:ph idx="1"/>
          </p:nvPr>
        </p:nvSpPr>
        <p:spPr>
          <a:xfrm>
            <a:off x="6186195" y="2425463"/>
            <a:ext cx="2705878" cy="2862165"/>
          </a:xfrm>
        </p:spPr>
        <p:txBody>
          <a:bodyPr/>
          <a:lstStyle/>
          <a:p>
            <a:pPr marL="0" indent="0" defTabSz="1450911">
              <a:lnSpc>
                <a:spcPct val="110000"/>
              </a:lnSpc>
              <a:buFont typeface="Arial" pitchFamily="34" charset="0"/>
              <a:buNone/>
              <a:defRPr/>
            </a:pPr>
            <a:r>
              <a:rPr lang="en-US" sz="2000" dirty="0">
                <a:solidFill>
                  <a:srgbClr val="919195"/>
                </a:solidFill>
              </a:rPr>
              <a:t>These results represent the </a:t>
            </a:r>
            <a:r>
              <a:rPr lang="en-US" sz="2000" b="1" dirty="0">
                <a:solidFill>
                  <a:srgbClr val="708BAC"/>
                </a:solidFill>
              </a:rPr>
              <a:t>highest response </a:t>
            </a:r>
            <a:r>
              <a:rPr lang="en-US" sz="2000" dirty="0">
                <a:solidFill>
                  <a:srgbClr val="919195"/>
                </a:solidFill>
              </a:rPr>
              <a:t>to a </a:t>
            </a:r>
            <a:r>
              <a:rPr lang="en-US" sz="2000" dirty="0" err="1">
                <a:solidFill>
                  <a:srgbClr val="919195"/>
                </a:solidFill>
              </a:rPr>
              <a:t>Tru</a:t>
            </a:r>
            <a:r>
              <a:rPr lang="en-US" sz="2000" dirty="0">
                <a:solidFill>
                  <a:srgbClr val="919195"/>
                </a:solidFill>
              </a:rPr>
              <a:t> Face Essence product that Nu Skin has </a:t>
            </a:r>
            <a:r>
              <a:rPr lang="en-US" sz="2000" b="1" dirty="0">
                <a:solidFill>
                  <a:srgbClr val="708BAC"/>
                </a:solidFill>
              </a:rPr>
              <a:t>ever seen </a:t>
            </a:r>
            <a:r>
              <a:rPr lang="en-US" sz="2000" dirty="0">
                <a:solidFill>
                  <a:srgbClr val="919195"/>
                </a:solidFill>
              </a:rPr>
              <a:t>in these time frames</a:t>
            </a:r>
            <a:r>
              <a:rPr lang="en-US" sz="2000" dirty="0" smtClean="0">
                <a:solidFill>
                  <a:srgbClr val="919195"/>
                </a:solidFill>
              </a:rPr>
              <a:t>!</a:t>
            </a:r>
            <a:endParaRPr lang="en-US" sz="2000" dirty="0">
              <a:solidFill>
                <a:srgbClr val="919195"/>
              </a:solidFill>
              <a:cs typeface="Arial" pitchFamily="34" charset="0"/>
            </a:endParaRPr>
          </a:p>
        </p:txBody>
      </p:sp>
      <p:sp>
        <p:nvSpPr>
          <p:cNvPr id="9" name="TextBox 8"/>
          <p:cNvSpPr txBox="1"/>
          <p:nvPr/>
        </p:nvSpPr>
        <p:spPr>
          <a:xfrm>
            <a:off x="1906504" y="1671325"/>
            <a:ext cx="2363856" cy="441132"/>
          </a:xfrm>
          <a:prstGeom prst="rect">
            <a:avLst/>
          </a:prstGeom>
          <a:noFill/>
        </p:spPr>
        <p:txBody>
          <a:bodyPr wrap="square" lIns="162546" tIns="81273" rIns="162546" bIns="81273">
            <a:spAutoFit/>
          </a:bodyPr>
          <a:lstStyle/>
          <a:p>
            <a:pPr>
              <a:defRPr/>
            </a:pPr>
            <a:r>
              <a:rPr lang="en-US" dirty="0">
                <a:solidFill>
                  <a:schemeClr val="tx1">
                    <a:lumMod val="50000"/>
                    <a:lumOff val="50000"/>
                  </a:schemeClr>
                </a:solidFill>
                <a:latin typeface="+mn-lt"/>
              </a:rPr>
              <a:t>Percent of Subjects</a:t>
            </a:r>
          </a:p>
        </p:txBody>
      </p:sp>
      <p:sp>
        <p:nvSpPr>
          <p:cNvPr id="10" name="TextBox 14"/>
          <p:cNvSpPr txBox="1">
            <a:spLocks noChangeArrowheads="1"/>
          </p:cNvSpPr>
          <p:nvPr/>
        </p:nvSpPr>
        <p:spPr bwMode="auto">
          <a:xfrm>
            <a:off x="1592324" y="3265721"/>
            <a:ext cx="665685" cy="33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9" rIns="91436" bIns="45719">
            <a:spAutoFit/>
          </a:bodyPr>
          <a:lstStyle>
            <a:lvl1pPr eaLnBrk="0" hangingPunct="0">
              <a:defRPr sz="36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36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36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36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36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9pPr>
          </a:lstStyle>
          <a:p>
            <a:pPr eaLnBrk="1" hangingPunct="1"/>
            <a:r>
              <a:rPr lang="en-US" sz="1600" b="1" dirty="0">
                <a:solidFill>
                  <a:srgbClr val="708BAC"/>
                </a:solidFill>
                <a:latin typeface="+mn-lt"/>
              </a:rPr>
              <a:t>55%</a:t>
            </a:r>
          </a:p>
        </p:txBody>
      </p:sp>
      <p:sp>
        <p:nvSpPr>
          <p:cNvPr id="11" name="TextBox 14"/>
          <p:cNvSpPr txBox="1">
            <a:spLocks noChangeArrowheads="1"/>
          </p:cNvSpPr>
          <p:nvPr/>
        </p:nvSpPr>
        <p:spPr bwMode="auto">
          <a:xfrm>
            <a:off x="3670733" y="3265721"/>
            <a:ext cx="618972" cy="33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9" rIns="91436" bIns="45719">
            <a:spAutoFit/>
          </a:bodyPr>
          <a:lstStyle>
            <a:lvl1pPr eaLnBrk="0" hangingPunct="0">
              <a:defRPr sz="36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36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36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36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36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9pPr>
          </a:lstStyle>
          <a:p>
            <a:pPr eaLnBrk="1" hangingPunct="1"/>
            <a:r>
              <a:rPr lang="en-US" sz="1600" b="1" dirty="0">
                <a:solidFill>
                  <a:srgbClr val="708BAC"/>
                </a:solidFill>
                <a:latin typeface="+mn-lt"/>
              </a:rPr>
              <a:t>55%</a:t>
            </a:r>
          </a:p>
        </p:txBody>
      </p:sp>
      <p:sp>
        <p:nvSpPr>
          <p:cNvPr id="12" name="TextBox 14"/>
          <p:cNvSpPr txBox="1">
            <a:spLocks noChangeArrowheads="1"/>
          </p:cNvSpPr>
          <p:nvPr/>
        </p:nvSpPr>
        <p:spPr bwMode="auto">
          <a:xfrm>
            <a:off x="4254739" y="2287717"/>
            <a:ext cx="618972" cy="33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9" rIns="91436" bIns="45719">
            <a:spAutoFit/>
          </a:bodyPr>
          <a:lstStyle>
            <a:lvl1pPr eaLnBrk="0" hangingPunct="0">
              <a:defRPr sz="36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36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36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36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36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9pPr>
          </a:lstStyle>
          <a:p>
            <a:pPr eaLnBrk="1" hangingPunct="1"/>
            <a:r>
              <a:rPr lang="en-US" sz="1600" b="1" dirty="0">
                <a:solidFill>
                  <a:srgbClr val="708BAC"/>
                </a:solidFill>
                <a:latin typeface="+mn-lt"/>
              </a:rPr>
              <a:t>80%</a:t>
            </a:r>
          </a:p>
        </p:txBody>
      </p:sp>
      <p:sp>
        <p:nvSpPr>
          <p:cNvPr id="15" name="TextBox 14"/>
          <p:cNvSpPr txBox="1">
            <a:spLocks noChangeArrowheads="1"/>
          </p:cNvSpPr>
          <p:nvPr/>
        </p:nvSpPr>
        <p:spPr bwMode="auto">
          <a:xfrm>
            <a:off x="2161551" y="2277207"/>
            <a:ext cx="618972" cy="33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9" rIns="91436" bIns="45719">
            <a:spAutoFit/>
          </a:bodyPr>
          <a:lstStyle>
            <a:lvl1pPr eaLnBrk="0" hangingPunct="0">
              <a:defRPr sz="36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36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36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36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36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9pPr>
          </a:lstStyle>
          <a:p>
            <a:pPr eaLnBrk="1" hangingPunct="1"/>
            <a:r>
              <a:rPr lang="en-US" sz="1600" b="1" dirty="0">
                <a:solidFill>
                  <a:srgbClr val="708BAC"/>
                </a:solidFill>
                <a:latin typeface="+mn-lt"/>
              </a:rPr>
              <a:t>80%</a:t>
            </a:r>
          </a:p>
        </p:txBody>
      </p:sp>
    </p:spTree>
    <p:extLst>
      <p:ext uri="{BB962C8B-B14F-4D97-AF65-F5344CB8AC3E}">
        <p14:creationId xmlns:p14="http://schemas.microsoft.com/office/powerpoint/2010/main" val="358305915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 grpId="0"/>
      <p:bldP spid="10" grpId="0"/>
      <p:bldP spid="11" grpId="0"/>
      <p:bldP spid="12"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009167702"/>
              </p:ext>
            </p:extLst>
          </p:nvPr>
        </p:nvGraphicFramePr>
        <p:xfrm>
          <a:off x="509751" y="-1313794"/>
          <a:ext cx="8339959" cy="7919546"/>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0" y="330200"/>
            <a:ext cx="1790700" cy="10223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ageloc rings2.wmf"/>
          <p:cNvPicPr>
            <a:picLocks noChangeAspect="1"/>
          </p:cNvPicPr>
          <p:nvPr/>
        </p:nvPicPr>
        <p:blipFill>
          <a:blip r:embed="rId4"/>
          <a:stretch>
            <a:fillRect/>
          </a:stretch>
        </p:blipFill>
        <p:spPr>
          <a:xfrm rot="5400000">
            <a:off x="-145499" y="389757"/>
            <a:ext cx="1885950" cy="1017536"/>
          </a:xfrm>
          <a:prstGeom prst="rect">
            <a:avLst/>
          </a:prstGeom>
        </p:spPr>
      </p:pic>
      <p:sp>
        <p:nvSpPr>
          <p:cNvPr id="7" name="Title 1"/>
          <p:cNvSpPr txBox="1">
            <a:spLocks/>
          </p:cNvSpPr>
          <p:nvPr/>
        </p:nvSpPr>
        <p:spPr>
          <a:xfrm>
            <a:off x="1371600" y="261938"/>
            <a:ext cx="7305869" cy="1143000"/>
          </a:xfrm>
          <a:prstGeom prst="rect">
            <a:avLst/>
          </a:prstGeom>
        </p:spPr>
        <p:txBody>
          <a:bodyPr/>
          <a:lstStyle>
            <a:lvl1pPr algn="l"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dirty="0" smtClean="0">
                <a:solidFill>
                  <a:srgbClr val="708BAC"/>
                </a:solidFill>
              </a:rPr>
              <a:t>CLINICAL RESULTS</a:t>
            </a:r>
            <a:endParaRPr lang="en-US" dirty="0">
              <a:solidFill>
                <a:srgbClr val="708BAC"/>
              </a:solidFill>
            </a:endParaRPr>
          </a:p>
        </p:txBody>
      </p:sp>
      <p:sp>
        <p:nvSpPr>
          <p:cNvPr id="8" name="TextBox 7"/>
          <p:cNvSpPr txBox="1"/>
          <p:nvPr/>
        </p:nvSpPr>
        <p:spPr>
          <a:xfrm>
            <a:off x="1" y="5759675"/>
            <a:ext cx="9144000" cy="369332"/>
          </a:xfrm>
          <a:prstGeom prst="rect">
            <a:avLst/>
          </a:prstGeom>
          <a:noFill/>
        </p:spPr>
        <p:txBody>
          <a:bodyPr wrap="square" rtlCol="0">
            <a:spAutoFit/>
          </a:bodyPr>
          <a:lstStyle/>
          <a:p>
            <a:pPr algn="ctr"/>
            <a:r>
              <a:rPr lang="en-US" dirty="0" smtClean="0">
                <a:solidFill>
                  <a:srgbClr val="919195"/>
                </a:solidFill>
              </a:rPr>
              <a:t>Number of years younger subjects reported for skin appearance at week one</a:t>
            </a:r>
            <a:endParaRPr lang="en-US" dirty="0">
              <a:solidFill>
                <a:srgbClr val="919195"/>
              </a:solidFill>
            </a:endParaRPr>
          </a:p>
        </p:txBody>
      </p:sp>
    </p:spTree>
    <p:extLst>
      <p:ext uri="{BB962C8B-B14F-4D97-AF65-F5344CB8AC3E}">
        <p14:creationId xmlns:p14="http://schemas.microsoft.com/office/powerpoint/2010/main" val="248859870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677924" y="2143235"/>
            <a:ext cx="7772400" cy="564456"/>
          </a:xfrm>
          <a:prstGeom prst="rect">
            <a:avLst/>
          </a:prstGeom>
        </p:spPr>
        <p:txBody>
          <a:bodyPr/>
          <a:lstStyle/>
          <a:p>
            <a:pPr marL="342900" marR="0" lvl="0" indent="-342900" algn="ctr" defTabSz="914400" rtl="0" eaLnBrk="0" fontAlgn="base" latinLnBrk="0" hangingPunct="0">
              <a:lnSpc>
                <a:spcPct val="100000"/>
              </a:lnSpc>
              <a:spcBef>
                <a:spcPct val="20000"/>
              </a:spcBef>
              <a:spcAft>
                <a:spcPct val="0"/>
              </a:spcAft>
              <a:buClrTx/>
              <a:buSzTx/>
              <a:tabLst/>
              <a:defRPr/>
            </a:pPr>
            <a:endParaRPr kumimoji="0" lang="en-US" sz="3200" b="0" i="0" u="none" strike="noStrike" kern="0" cap="none" spc="0" normalizeH="0" baseline="0" noProof="0" dirty="0">
              <a:ln>
                <a:noFill/>
              </a:ln>
              <a:solidFill>
                <a:srgbClr val="535757"/>
              </a:solidFill>
              <a:effectLst/>
              <a:uLnTx/>
              <a:uFillTx/>
              <a:latin typeface="+mn-lt"/>
              <a:ea typeface="ＭＳ Ｐゴシック" pitchFamily="-107" charset="-128"/>
              <a:cs typeface="ＭＳ Ｐゴシック" pitchFamily="-107" charset="-128"/>
            </a:endParaRPr>
          </a:p>
        </p:txBody>
      </p:sp>
      <p:sp>
        <p:nvSpPr>
          <p:cNvPr id="14" name="Rectangle 13"/>
          <p:cNvSpPr/>
          <p:nvPr/>
        </p:nvSpPr>
        <p:spPr>
          <a:xfrm>
            <a:off x="0" y="330200"/>
            <a:ext cx="1790700" cy="10223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geloc rings2.wmf"/>
          <p:cNvPicPr>
            <a:picLocks noChangeAspect="1"/>
          </p:cNvPicPr>
          <p:nvPr/>
        </p:nvPicPr>
        <p:blipFill>
          <a:blip r:embed="rId3"/>
          <a:stretch>
            <a:fillRect/>
          </a:stretch>
        </p:blipFill>
        <p:spPr>
          <a:xfrm rot="5400000">
            <a:off x="-145499" y="389757"/>
            <a:ext cx="1885950" cy="1017536"/>
          </a:xfrm>
          <a:prstGeom prst="rect">
            <a:avLst/>
          </a:prstGeom>
        </p:spPr>
      </p:pic>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0"/>
            <a:ext cx="4951379" cy="6697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a:spLocks noGrp="1"/>
          </p:cNvSpPr>
          <p:nvPr>
            <p:ph idx="1"/>
          </p:nvPr>
        </p:nvSpPr>
        <p:spPr>
          <a:xfrm>
            <a:off x="5282116" y="1297047"/>
            <a:ext cx="3657600" cy="4082341"/>
          </a:xfrm>
        </p:spPr>
        <p:txBody>
          <a:bodyPr/>
          <a:lstStyle/>
          <a:p>
            <a:pPr marL="0" indent="0" defTabSz="1450911">
              <a:lnSpc>
                <a:spcPct val="110000"/>
              </a:lnSpc>
              <a:buFont typeface="Arial" pitchFamily="34" charset="0"/>
              <a:buNone/>
              <a:defRPr/>
            </a:pPr>
            <a:r>
              <a:rPr lang="en-US" sz="2800" dirty="0" smtClean="0">
                <a:solidFill>
                  <a:srgbClr val="919195"/>
                </a:solidFill>
              </a:rPr>
              <a:t>Leave undefined skin in the past and enjoy firmer, younger looking skin today and in the future, with </a:t>
            </a:r>
            <a:r>
              <a:rPr lang="en-US" sz="2800" dirty="0" err="1" smtClean="0">
                <a:solidFill>
                  <a:srgbClr val="708BAC"/>
                </a:solidFill>
              </a:rPr>
              <a:t>ageLOC</a:t>
            </a:r>
            <a:r>
              <a:rPr lang="en-US" sz="2800" dirty="0" smtClean="0">
                <a:solidFill>
                  <a:srgbClr val="708BAC"/>
                </a:solidFill>
              </a:rPr>
              <a:t> </a:t>
            </a:r>
            <a:r>
              <a:rPr lang="en-US" sz="2800" dirty="0" err="1" smtClean="0">
                <a:solidFill>
                  <a:srgbClr val="708BAC"/>
                </a:solidFill>
              </a:rPr>
              <a:t>Tru</a:t>
            </a:r>
            <a:r>
              <a:rPr lang="en-US" sz="2800" dirty="0" smtClean="0">
                <a:solidFill>
                  <a:srgbClr val="708BAC"/>
                </a:solidFill>
              </a:rPr>
              <a:t> Face Essence Ultra</a:t>
            </a:r>
            <a:r>
              <a:rPr lang="en-US" sz="2800" dirty="0" smtClean="0">
                <a:solidFill>
                  <a:srgbClr val="919195"/>
                </a:solidFill>
              </a:rPr>
              <a:t>.</a:t>
            </a:r>
            <a:endParaRPr lang="en-US" sz="2800" dirty="0">
              <a:solidFill>
                <a:srgbClr val="919195"/>
              </a:solidFill>
            </a:endParaRPr>
          </a:p>
          <a:p>
            <a:pPr marL="542901" indent="-542901" defTabSz="1450911">
              <a:lnSpc>
                <a:spcPct val="110000"/>
              </a:lnSpc>
              <a:defRPr/>
            </a:pPr>
            <a:endParaRPr lang="en-US" sz="2800" dirty="0">
              <a:solidFill>
                <a:srgbClr val="919195"/>
              </a:solidFill>
              <a:cs typeface="Arial" pitchFamily="34" charset="0"/>
            </a:endParaRPr>
          </a:p>
        </p:txBody>
      </p:sp>
    </p:spTree>
    <p:extLst>
      <p:ext uri="{BB962C8B-B14F-4D97-AF65-F5344CB8AC3E}">
        <p14:creationId xmlns:p14="http://schemas.microsoft.com/office/powerpoint/2010/main" val="362154902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14" descr="Cover1"/>
          <p:cNvPicPr>
            <a:picLocks noChangeAspect="1" noChangeArrowheads="1"/>
          </p:cNvPicPr>
          <p:nvPr/>
        </p:nvPicPr>
        <p:blipFill>
          <a:blip r:embed="rId3"/>
          <a:srcRect/>
          <a:stretch>
            <a:fillRect/>
          </a:stretch>
        </p:blipFill>
        <p:spPr bwMode="auto">
          <a:xfrm>
            <a:off x="0" y="0"/>
            <a:ext cx="9144000" cy="6867525"/>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85928" y="0"/>
            <a:ext cx="455806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0" y="2107521"/>
            <a:ext cx="4585929" cy="3024258"/>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 typeface="Arial" pitchFamily="34" charset="0"/>
              <a:buNone/>
            </a:pPr>
            <a:endParaRPr lang="en-US" dirty="0" smtClean="0">
              <a:solidFill>
                <a:srgbClr val="919195"/>
              </a:solidFill>
            </a:endParaRPr>
          </a:p>
          <a:p>
            <a:pPr marL="0" indent="0" algn="ctr">
              <a:buFont typeface="Arial" pitchFamily="34" charset="0"/>
              <a:buNone/>
            </a:pPr>
            <a:r>
              <a:rPr lang="en-US" dirty="0" smtClean="0">
                <a:solidFill>
                  <a:srgbClr val="919195"/>
                </a:solidFill>
              </a:rPr>
              <a:t>SENIOR SCIENTIST, GLOBAL RESEARCH AND DEVELOPMENT, NUSKIN</a:t>
            </a:r>
          </a:p>
        </p:txBody>
      </p:sp>
      <p:sp>
        <p:nvSpPr>
          <p:cNvPr id="4" name="Title 1"/>
          <p:cNvSpPr txBox="1">
            <a:spLocks/>
          </p:cNvSpPr>
          <p:nvPr/>
        </p:nvSpPr>
        <p:spPr bwMode="auto">
          <a:xfrm>
            <a:off x="1" y="517320"/>
            <a:ext cx="4585928"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ctr"/>
            <a:r>
              <a:rPr lang="en-US" sz="4000" dirty="0" smtClean="0">
                <a:solidFill>
                  <a:srgbClr val="708BAC"/>
                </a:solidFill>
              </a:rPr>
              <a:t>DALE KERN</a:t>
            </a:r>
          </a:p>
        </p:txBody>
      </p:sp>
    </p:spTree>
    <p:extLst>
      <p:ext uri="{BB962C8B-B14F-4D97-AF65-F5344CB8AC3E}">
        <p14:creationId xmlns:p14="http://schemas.microsoft.com/office/powerpoint/2010/main" val="36819393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2"/>
          <p:cNvSpPr txBox="1">
            <a:spLocks/>
          </p:cNvSpPr>
          <p:nvPr/>
        </p:nvSpPr>
        <p:spPr>
          <a:xfrm>
            <a:off x="677924" y="2143235"/>
            <a:ext cx="7772400" cy="564456"/>
          </a:xfrm>
          <a:prstGeom prst="rect">
            <a:avLst/>
          </a:prstGeom>
        </p:spPr>
        <p:txBody>
          <a:bodyPr/>
          <a:lstStyle/>
          <a:p>
            <a:pPr marL="342900" marR="0" lvl="0" indent="-342900" algn="ctr" defTabSz="914400" rtl="0" eaLnBrk="0" fontAlgn="base" latinLnBrk="0" hangingPunct="0">
              <a:lnSpc>
                <a:spcPct val="100000"/>
              </a:lnSpc>
              <a:spcBef>
                <a:spcPct val="20000"/>
              </a:spcBef>
              <a:spcAft>
                <a:spcPct val="0"/>
              </a:spcAft>
              <a:buClrTx/>
              <a:buSzTx/>
              <a:tabLst/>
              <a:defRPr/>
            </a:pPr>
            <a:endParaRPr kumimoji="0" lang="en-US" sz="3200" b="0" i="0" u="none" strike="noStrike" kern="0" cap="none" spc="0" normalizeH="0" baseline="0" noProof="0" dirty="0">
              <a:ln>
                <a:noFill/>
              </a:ln>
              <a:solidFill>
                <a:srgbClr val="535757"/>
              </a:solidFill>
              <a:effectLst/>
              <a:uLnTx/>
              <a:uFillTx/>
              <a:latin typeface="+mn-lt"/>
              <a:ea typeface="ＭＳ Ｐゴシック" pitchFamily="-107" charset="-128"/>
              <a:cs typeface="ＭＳ Ｐゴシック" pitchFamily="-107" charset="-128"/>
            </a:endParaRPr>
          </a:p>
        </p:txBody>
      </p:sp>
      <p:sp>
        <p:nvSpPr>
          <p:cNvPr id="14" name="Rectangle 13"/>
          <p:cNvSpPr/>
          <p:nvPr/>
        </p:nvSpPr>
        <p:spPr>
          <a:xfrm>
            <a:off x="0" y="330200"/>
            <a:ext cx="1790700" cy="10223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61938"/>
            <a:ext cx="9144000" cy="1143000"/>
          </a:xfrm>
        </p:spPr>
        <p:txBody>
          <a:bodyPr/>
          <a:lstStyle/>
          <a:p>
            <a:pPr algn="ctr"/>
            <a:r>
              <a:rPr lang="en-US" sz="4000" dirty="0" smtClean="0">
                <a:solidFill>
                  <a:srgbClr val="708BAC"/>
                </a:solidFill>
              </a:rPr>
              <a:t>WORLD CLASS SCIENTISTS </a:t>
            </a:r>
            <a:r>
              <a:rPr lang="en-US" sz="3600" dirty="0" smtClean="0">
                <a:solidFill>
                  <a:srgbClr val="708BAC"/>
                </a:solidFill>
              </a:rPr>
              <a:t/>
            </a:r>
            <a:br>
              <a:rPr lang="en-US" sz="3600" dirty="0" smtClean="0">
                <a:solidFill>
                  <a:srgbClr val="708BAC"/>
                </a:solidFill>
              </a:rPr>
            </a:br>
            <a:r>
              <a:rPr lang="en-US" sz="2800" dirty="0" smtClean="0">
                <a:solidFill>
                  <a:srgbClr val="919195"/>
                </a:solidFill>
              </a:rPr>
              <a:t>WITH AN ARRAY OF EXPERTISE</a:t>
            </a:r>
            <a:endParaRPr lang="en-US" sz="2800" dirty="0">
              <a:solidFill>
                <a:srgbClr val="919195"/>
              </a:solidFill>
            </a:endParaRPr>
          </a:p>
        </p:txBody>
      </p:sp>
      <p:pic>
        <p:nvPicPr>
          <p:cNvPr id="9" name="23:68:0" descr="0"/>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220086" y="1828566"/>
            <a:ext cx="4439464" cy="4567443"/>
          </a:xfrm>
        </p:spPr>
      </p:pic>
      <p:pic>
        <p:nvPicPr>
          <p:cNvPr id="10" name="23:68:0" descr="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62060" y="1924457"/>
            <a:ext cx="4410859" cy="444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228126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2"/>
          <p:cNvSpPr txBox="1">
            <a:spLocks/>
          </p:cNvSpPr>
          <p:nvPr/>
        </p:nvSpPr>
        <p:spPr>
          <a:xfrm>
            <a:off x="677924" y="2143235"/>
            <a:ext cx="7772400" cy="564456"/>
          </a:xfrm>
          <a:prstGeom prst="rect">
            <a:avLst/>
          </a:prstGeom>
        </p:spPr>
        <p:txBody>
          <a:bodyPr/>
          <a:lstStyle/>
          <a:p>
            <a:pPr marL="342900" marR="0" lvl="0" indent="-342900" algn="ctr" defTabSz="914400" rtl="0" eaLnBrk="0" fontAlgn="base" latinLnBrk="0" hangingPunct="0">
              <a:lnSpc>
                <a:spcPct val="100000"/>
              </a:lnSpc>
              <a:spcBef>
                <a:spcPct val="20000"/>
              </a:spcBef>
              <a:spcAft>
                <a:spcPct val="0"/>
              </a:spcAft>
              <a:buClrTx/>
              <a:buSzTx/>
              <a:tabLst/>
              <a:defRPr/>
            </a:pPr>
            <a:endParaRPr kumimoji="0" lang="en-US" sz="3200" b="0" i="0" u="none" strike="noStrike" kern="0" cap="none" spc="0" normalizeH="0" baseline="0" noProof="0" dirty="0">
              <a:ln>
                <a:noFill/>
              </a:ln>
              <a:solidFill>
                <a:srgbClr val="535757"/>
              </a:solidFill>
              <a:effectLst/>
              <a:uLnTx/>
              <a:uFillTx/>
              <a:latin typeface="+mn-lt"/>
              <a:ea typeface="ＭＳ Ｐゴシック" pitchFamily="-107" charset="-128"/>
              <a:cs typeface="ＭＳ Ｐゴシック" pitchFamily="-107" charset="-128"/>
            </a:endParaRPr>
          </a:p>
        </p:txBody>
      </p:sp>
      <p:sp>
        <p:nvSpPr>
          <p:cNvPr id="14" name="Rectangle 13"/>
          <p:cNvSpPr/>
          <p:nvPr/>
        </p:nvSpPr>
        <p:spPr>
          <a:xfrm>
            <a:off x="0" y="330200"/>
            <a:ext cx="1790700" cy="10223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61938"/>
            <a:ext cx="9144000" cy="1143000"/>
          </a:xfrm>
        </p:spPr>
        <p:txBody>
          <a:bodyPr/>
          <a:lstStyle/>
          <a:p>
            <a:pPr algn="ctr"/>
            <a:r>
              <a:rPr lang="en-US" sz="4000" dirty="0" smtClean="0">
                <a:solidFill>
                  <a:srgbClr val="708BAC"/>
                </a:solidFill>
              </a:rPr>
              <a:t>WORLD CLASS</a:t>
            </a:r>
            <a:r>
              <a:rPr lang="en-US" sz="2800" dirty="0" smtClean="0">
                <a:solidFill>
                  <a:srgbClr val="708BAC"/>
                </a:solidFill>
              </a:rPr>
              <a:t/>
            </a:r>
            <a:br>
              <a:rPr lang="en-US" sz="2800" dirty="0" smtClean="0">
                <a:solidFill>
                  <a:srgbClr val="708BAC"/>
                </a:solidFill>
              </a:rPr>
            </a:br>
            <a:r>
              <a:rPr lang="en-US" sz="2800" dirty="0" smtClean="0">
                <a:solidFill>
                  <a:srgbClr val="919195"/>
                </a:solidFill>
              </a:rPr>
              <a:t>SCIENTIFIC ADVISORY BOARD</a:t>
            </a:r>
            <a:endParaRPr lang="en-US" sz="2800" dirty="0">
              <a:solidFill>
                <a:srgbClr val="919195"/>
              </a:solidFill>
            </a:endParaRPr>
          </a:p>
        </p:txBody>
      </p:sp>
      <p:grpSp>
        <p:nvGrpSpPr>
          <p:cNvPr id="9" name="Group 41"/>
          <p:cNvGrpSpPr/>
          <p:nvPr/>
        </p:nvGrpSpPr>
        <p:grpSpPr>
          <a:xfrm>
            <a:off x="533400" y="1996997"/>
            <a:ext cx="8301318" cy="1839906"/>
            <a:chOff x="280592" y="1132184"/>
            <a:chExt cx="8554126" cy="2058996"/>
          </a:xfrm>
        </p:grpSpPr>
        <p:pic>
          <p:nvPicPr>
            <p:cNvPr id="10" name="Picture 2" descr="C:\Users\agibb\Desktop\SAB Pictures\AlexaKimball.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4017" y="1132184"/>
              <a:ext cx="9652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agibb\Desktop\SAB Pictures\CarlDjerassi.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44738" y="1132184"/>
              <a:ext cx="965199" cy="14477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agibb\Desktop\SAB Pictures\DavidBears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05458" y="1132184"/>
              <a:ext cx="965199" cy="144779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Users\agibb\Desktop\SAB Pictures\GeorgesHalpern.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66178" y="1132184"/>
              <a:ext cx="9652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Users\agibb\Desktop\SAB Pictures\HildebertWagner.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526899" y="1132184"/>
              <a:ext cx="1025838"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descr="C:\Users\agibb\Desktop\SAB Pictures\KojiNakanishi.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48258" y="1132184"/>
              <a:ext cx="9906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C:\Users\agibb\Desktop\SAB Pictures\LarsBohlin.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734379" y="1132184"/>
              <a:ext cx="997916" cy="149701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C:\Users\agibb\Desktop\SAB Pictures\LesterMitscher.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827817" y="1132184"/>
              <a:ext cx="990600" cy="14859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337982" y="2652571"/>
              <a:ext cx="974912" cy="430887"/>
            </a:xfrm>
            <a:prstGeom prst="rect">
              <a:avLst/>
            </a:prstGeom>
            <a:noFill/>
          </p:spPr>
          <p:txBody>
            <a:bodyPr wrap="square" lIns="0" tIns="0" rIns="0" bIns="0" rtlCol="0">
              <a:spAutoFit/>
            </a:bodyPr>
            <a:lstStyle/>
            <a:p>
              <a:pPr algn="ctr"/>
              <a:r>
                <a:rPr lang="en-US" sz="700" b="1" dirty="0" smtClean="0">
                  <a:solidFill>
                    <a:schemeClr val="tx1">
                      <a:lumMod val="65000"/>
                      <a:lumOff val="35000"/>
                    </a:schemeClr>
                  </a:solidFill>
                  <a:latin typeface="Arial" pitchFamily="34" charset="0"/>
                  <a:cs typeface="Arial" pitchFamily="34" charset="0"/>
                </a:rPr>
                <a:t>C. Djerassi</a:t>
              </a:r>
            </a:p>
            <a:p>
              <a:pPr algn="ctr"/>
              <a:r>
                <a:rPr lang="en-US" sz="700" dirty="0" smtClean="0">
                  <a:solidFill>
                    <a:schemeClr val="tx1">
                      <a:lumMod val="65000"/>
                      <a:lumOff val="35000"/>
                    </a:schemeClr>
                  </a:solidFill>
                  <a:latin typeface="Arial" pitchFamily="34" charset="0"/>
                  <a:cs typeface="Arial" pitchFamily="34" charset="0"/>
                </a:rPr>
                <a:t>Stanford</a:t>
              </a:r>
            </a:p>
            <a:p>
              <a:pPr algn="ctr"/>
              <a:r>
                <a:rPr lang="en-US" sz="700" dirty="0" smtClean="0">
                  <a:solidFill>
                    <a:schemeClr val="tx1">
                      <a:lumMod val="65000"/>
                      <a:lumOff val="35000"/>
                    </a:schemeClr>
                  </a:solidFill>
                  <a:latin typeface="Arial" pitchFamily="34" charset="0"/>
                  <a:cs typeface="Arial" pitchFamily="34" charset="0"/>
                </a:rPr>
                <a:t>Father of oral contraceptives</a:t>
              </a:r>
              <a:endParaRPr lang="en-US" sz="700" dirty="0">
                <a:solidFill>
                  <a:schemeClr val="tx1">
                    <a:lumMod val="65000"/>
                    <a:lumOff val="35000"/>
                  </a:schemeClr>
                </a:solidFill>
                <a:latin typeface="Arial" pitchFamily="34" charset="0"/>
                <a:cs typeface="Arial" pitchFamily="34" charset="0"/>
              </a:endParaRPr>
            </a:p>
          </p:txBody>
        </p:sp>
        <p:sp>
          <p:nvSpPr>
            <p:cNvPr id="21" name="TextBox 20"/>
            <p:cNvSpPr txBox="1"/>
            <p:nvPr/>
          </p:nvSpPr>
          <p:spPr>
            <a:xfrm>
              <a:off x="2366679" y="2652571"/>
              <a:ext cx="1035425" cy="538609"/>
            </a:xfrm>
            <a:prstGeom prst="rect">
              <a:avLst/>
            </a:prstGeom>
            <a:noFill/>
          </p:spPr>
          <p:txBody>
            <a:bodyPr wrap="square" lIns="0" tIns="0" rIns="0" bIns="0" rtlCol="0">
              <a:spAutoFit/>
            </a:bodyPr>
            <a:lstStyle/>
            <a:p>
              <a:pPr algn="ctr"/>
              <a:r>
                <a:rPr lang="en-US" sz="700" b="1" dirty="0" smtClean="0">
                  <a:solidFill>
                    <a:schemeClr val="tx1">
                      <a:lumMod val="65000"/>
                      <a:lumOff val="35000"/>
                    </a:schemeClr>
                  </a:solidFill>
                  <a:latin typeface="Arial" pitchFamily="34" charset="0"/>
                  <a:cs typeface="Arial" pitchFamily="34" charset="0"/>
                </a:rPr>
                <a:t>D. </a:t>
              </a:r>
              <a:r>
                <a:rPr lang="en-US" sz="700" b="1" dirty="0" err="1" smtClean="0">
                  <a:solidFill>
                    <a:schemeClr val="tx1">
                      <a:lumMod val="65000"/>
                      <a:lumOff val="35000"/>
                    </a:schemeClr>
                  </a:solidFill>
                  <a:latin typeface="Arial" pitchFamily="34" charset="0"/>
                  <a:cs typeface="Arial" pitchFamily="34" charset="0"/>
                </a:rPr>
                <a:t>Bearrs</a:t>
              </a:r>
              <a:endParaRPr lang="en-US" sz="700" b="1" dirty="0" smtClean="0">
                <a:solidFill>
                  <a:schemeClr val="tx1">
                    <a:lumMod val="65000"/>
                    <a:lumOff val="35000"/>
                  </a:schemeClr>
                </a:solidFill>
                <a:latin typeface="Arial" pitchFamily="34" charset="0"/>
                <a:cs typeface="Arial" pitchFamily="34" charset="0"/>
              </a:endParaRPr>
            </a:p>
            <a:p>
              <a:pPr algn="ctr"/>
              <a:r>
                <a:rPr lang="en-US" sz="700" dirty="0" smtClean="0">
                  <a:solidFill>
                    <a:schemeClr val="tx1">
                      <a:lumMod val="65000"/>
                      <a:lumOff val="35000"/>
                    </a:schemeClr>
                  </a:solidFill>
                  <a:latin typeface="Arial" pitchFamily="34" charset="0"/>
                  <a:cs typeface="Arial" pitchFamily="34" charset="0"/>
                </a:rPr>
                <a:t>Huntsman Cancer Center</a:t>
              </a:r>
            </a:p>
            <a:p>
              <a:pPr algn="ctr"/>
              <a:r>
                <a:rPr lang="en-US" sz="700" dirty="0" smtClean="0">
                  <a:solidFill>
                    <a:schemeClr val="tx1">
                      <a:lumMod val="65000"/>
                      <a:lumOff val="35000"/>
                    </a:schemeClr>
                  </a:solidFill>
                  <a:latin typeface="Arial" pitchFamily="34" charset="0"/>
                  <a:cs typeface="Arial" pitchFamily="34" charset="0"/>
                </a:rPr>
                <a:t>Pioneer in Cancer genetics</a:t>
              </a:r>
              <a:endParaRPr lang="en-US" sz="700" dirty="0">
                <a:solidFill>
                  <a:schemeClr val="tx1">
                    <a:lumMod val="65000"/>
                    <a:lumOff val="35000"/>
                  </a:schemeClr>
                </a:solidFill>
                <a:latin typeface="Arial" pitchFamily="34" charset="0"/>
                <a:cs typeface="Arial" pitchFamily="34" charset="0"/>
              </a:endParaRPr>
            </a:p>
          </p:txBody>
        </p:sp>
        <p:sp>
          <p:nvSpPr>
            <p:cNvPr id="22" name="TextBox 21"/>
            <p:cNvSpPr txBox="1"/>
            <p:nvPr/>
          </p:nvSpPr>
          <p:spPr>
            <a:xfrm>
              <a:off x="3476065" y="2652571"/>
              <a:ext cx="954742" cy="215444"/>
            </a:xfrm>
            <a:prstGeom prst="rect">
              <a:avLst/>
            </a:prstGeom>
            <a:noFill/>
          </p:spPr>
          <p:txBody>
            <a:bodyPr wrap="square" lIns="0" tIns="0" rIns="0" bIns="0" rtlCol="0">
              <a:spAutoFit/>
            </a:bodyPr>
            <a:lstStyle/>
            <a:p>
              <a:pPr algn="ctr"/>
              <a:r>
                <a:rPr lang="en-US" sz="700" b="1" dirty="0" smtClean="0">
                  <a:solidFill>
                    <a:schemeClr val="tx1">
                      <a:lumMod val="65000"/>
                      <a:lumOff val="35000"/>
                    </a:schemeClr>
                  </a:solidFill>
                  <a:latin typeface="Arial" pitchFamily="34" charset="0"/>
                  <a:cs typeface="Arial" pitchFamily="34" charset="0"/>
                </a:rPr>
                <a:t>G. </a:t>
              </a:r>
              <a:r>
                <a:rPr lang="en-US" sz="700" b="1" dirty="0" err="1" smtClean="0">
                  <a:solidFill>
                    <a:schemeClr val="tx1">
                      <a:lumMod val="65000"/>
                      <a:lumOff val="35000"/>
                    </a:schemeClr>
                  </a:solidFill>
                  <a:latin typeface="Arial" pitchFamily="34" charset="0"/>
                  <a:cs typeface="Arial" pitchFamily="34" charset="0"/>
                </a:rPr>
                <a:t>Halperin</a:t>
              </a:r>
              <a:endParaRPr lang="en-US" sz="700" b="1" dirty="0" smtClean="0">
                <a:solidFill>
                  <a:schemeClr val="tx1">
                    <a:lumMod val="65000"/>
                    <a:lumOff val="35000"/>
                  </a:schemeClr>
                </a:solidFill>
                <a:latin typeface="Arial" pitchFamily="34" charset="0"/>
                <a:cs typeface="Arial" pitchFamily="34" charset="0"/>
              </a:endParaRPr>
            </a:p>
            <a:p>
              <a:pPr algn="ctr"/>
              <a:r>
                <a:rPr lang="en-US" sz="700" dirty="0" smtClean="0">
                  <a:solidFill>
                    <a:schemeClr val="tx1">
                      <a:lumMod val="65000"/>
                      <a:lumOff val="35000"/>
                    </a:schemeClr>
                  </a:solidFill>
                  <a:latin typeface="Arial" pitchFamily="34" charset="0"/>
                  <a:cs typeface="Arial" pitchFamily="34" charset="0"/>
                </a:rPr>
                <a:t>Pioneer in Immunology</a:t>
              </a:r>
              <a:endParaRPr lang="en-US" sz="700" dirty="0">
                <a:solidFill>
                  <a:schemeClr val="tx1">
                    <a:lumMod val="65000"/>
                    <a:lumOff val="35000"/>
                  </a:schemeClr>
                </a:solidFill>
                <a:latin typeface="Arial" pitchFamily="34" charset="0"/>
                <a:cs typeface="Arial" pitchFamily="34" charset="0"/>
              </a:endParaRPr>
            </a:p>
          </p:txBody>
        </p:sp>
        <p:sp>
          <p:nvSpPr>
            <p:cNvPr id="23" name="TextBox 22"/>
            <p:cNvSpPr txBox="1"/>
            <p:nvPr/>
          </p:nvSpPr>
          <p:spPr>
            <a:xfrm>
              <a:off x="4511488" y="2652571"/>
              <a:ext cx="1048872" cy="215444"/>
            </a:xfrm>
            <a:prstGeom prst="rect">
              <a:avLst/>
            </a:prstGeom>
            <a:noFill/>
          </p:spPr>
          <p:txBody>
            <a:bodyPr wrap="square" lIns="0" tIns="0" rIns="0" bIns="0" rtlCol="0">
              <a:spAutoFit/>
            </a:bodyPr>
            <a:lstStyle/>
            <a:p>
              <a:pPr algn="ctr"/>
              <a:r>
                <a:rPr lang="en-US" sz="700" b="1" dirty="0" smtClean="0">
                  <a:solidFill>
                    <a:schemeClr val="tx1">
                      <a:lumMod val="65000"/>
                      <a:lumOff val="35000"/>
                    </a:schemeClr>
                  </a:solidFill>
                  <a:latin typeface="Arial" pitchFamily="34" charset="0"/>
                  <a:cs typeface="Arial" pitchFamily="34" charset="0"/>
                </a:rPr>
                <a:t>H. Wagner</a:t>
              </a:r>
            </a:p>
            <a:p>
              <a:pPr algn="ctr"/>
              <a:r>
                <a:rPr lang="en-US" sz="700" dirty="0" smtClean="0">
                  <a:solidFill>
                    <a:schemeClr val="tx1">
                      <a:lumMod val="65000"/>
                      <a:lumOff val="35000"/>
                    </a:schemeClr>
                  </a:solidFill>
                  <a:latin typeface="Arial" pitchFamily="34" charset="0"/>
                  <a:cs typeface="Arial" pitchFamily="34" charset="0"/>
                </a:rPr>
                <a:t>Pioneer in </a:t>
              </a:r>
              <a:r>
                <a:rPr lang="en-US" sz="700" dirty="0" err="1" smtClean="0">
                  <a:solidFill>
                    <a:schemeClr val="tx1">
                      <a:lumMod val="65000"/>
                      <a:lumOff val="35000"/>
                    </a:schemeClr>
                  </a:solidFill>
                  <a:latin typeface="Arial" pitchFamily="34" charset="0"/>
                  <a:cs typeface="Arial" pitchFamily="34" charset="0"/>
                </a:rPr>
                <a:t>Phytomedicine</a:t>
              </a:r>
              <a:endParaRPr lang="en-US" sz="700" dirty="0">
                <a:solidFill>
                  <a:schemeClr val="tx1">
                    <a:lumMod val="65000"/>
                    <a:lumOff val="35000"/>
                  </a:schemeClr>
                </a:solidFill>
                <a:latin typeface="Arial" pitchFamily="34" charset="0"/>
                <a:cs typeface="Arial" pitchFamily="34" charset="0"/>
              </a:endParaRPr>
            </a:p>
          </p:txBody>
        </p:sp>
        <p:sp>
          <p:nvSpPr>
            <p:cNvPr id="24" name="TextBox 23"/>
            <p:cNvSpPr txBox="1"/>
            <p:nvPr/>
          </p:nvSpPr>
          <p:spPr>
            <a:xfrm>
              <a:off x="5654488" y="2652571"/>
              <a:ext cx="981636" cy="215444"/>
            </a:xfrm>
            <a:prstGeom prst="rect">
              <a:avLst/>
            </a:prstGeom>
            <a:noFill/>
          </p:spPr>
          <p:txBody>
            <a:bodyPr wrap="square" lIns="0" tIns="0" rIns="0" bIns="0" rtlCol="0">
              <a:spAutoFit/>
            </a:bodyPr>
            <a:lstStyle/>
            <a:p>
              <a:pPr algn="ctr"/>
              <a:r>
                <a:rPr lang="en-US" sz="700" b="1" dirty="0" smtClean="0">
                  <a:solidFill>
                    <a:schemeClr val="tx1">
                      <a:lumMod val="65000"/>
                      <a:lumOff val="35000"/>
                    </a:schemeClr>
                  </a:solidFill>
                  <a:latin typeface="Arial" pitchFamily="34" charset="0"/>
                  <a:cs typeface="Arial" pitchFamily="34" charset="0"/>
                </a:rPr>
                <a:t>K. Nakanishi</a:t>
              </a:r>
            </a:p>
            <a:p>
              <a:pPr algn="ctr"/>
              <a:r>
                <a:rPr lang="en-US" sz="700" dirty="0" smtClean="0">
                  <a:solidFill>
                    <a:schemeClr val="tx1">
                      <a:lumMod val="65000"/>
                      <a:lumOff val="35000"/>
                    </a:schemeClr>
                  </a:solidFill>
                  <a:latin typeface="Arial" pitchFamily="34" charset="0"/>
                  <a:cs typeface="Arial" pitchFamily="34" charset="0"/>
                </a:rPr>
                <a:t>Father of </a:t>
              </a:r>
              <a:r>
                <a:rPr lang="en-US" sz="700" dirty="0" err="1" smtClean="0">
                  <a:solidFill>
                    <a:schemeClr val="tx1">
                      <a:lumMod val="65000"/>
                      <a:lumOff val="35000"/>
                    </a:schemeClr>
                  </a:solidFill>
                  <a:latin typeface="Arial" pitchFamily="34" charset="0"/>
                  <a:cs typeface="Arial" pitchFamily="34" charset="0"/>
                </a:rPr>
                <a:t>Ginko</a:t>
              </a:r>
              <a:endParaRPr lang="en-US" sz="700" dirty="0">
                <a:solidFill>
                  <a:schemeClr val="tx1">
                    <a:lumMod val="65000"/>
                    <a:lumOff val="35000"/>
                  </a:schemeClr>
                </a:solidFill>
                <a:latin typeface="Arial" pitchFamily="34" charset="0"/>
                <a:cs typeface="Arial" pitchFamily="34" charset="0"/>
              </a:endParaRPr>
            </a:p>
          </p:txBody>
        </p:sp>
        <p:sp>
          <p:nvSpPr>
            <p:cNvPr id="25" name="TextBox 24"/>
            <p:cNvSpPr txBox="1"/>
            <p:nvPr/>
          </p:nvSpPr>
          <p:spPr>
            <a:xfrm>
              <a:off x="6736975" y="2652571"/>
              <a:ext cx="1001807" cy="323165"/>
            </a:xfrm>
            <a:prstGeom prst="rect">
              <a:avLst/>
            </a:prstGeom>
            <a:noFill/>
          </p:spPr>
          <p:txBody>
            <a:bodyPr wrap="square" lIns="0" tIns="0" rIns="0" bIns="0" rtlCol="0">
              <a:spAutoFit/>
            </a:bodyPr>
            <a:lstStyle/>
            <a:p>
              <a:pPr algn="ctr"/>
              <a:r>
                <a:rPr lang="en-US" sz="700" b="1" dirty="0" smtClean="0">
                  <a:solidFill>
                    <a:schemeClr val="tx1">
                      <a:lumMod val="65000"/>
                      <a:lumOff val="35000"/>
                    </a:schemeClr>
                  </a:solidFill>
                  <a:latin typeface="Arial" pitchFamily="34" charset="0"/>
                  <a:cs typeface="Arial" pitchFamily="34" charset="0"/>
                </a:rPr>
                <a:t>L. </a:t>
              </a:r>
              <a:r>
                <a:rPr lang="en-US" sz="700" b="1" dirty="0" err="1" smtClean="0">
                  <a:solidFill>
                    <a:schemeClr val="tx1">
                      <a:lumMod val="65000"/>
                      <a:lumOff val="35000"/>
                    </a:schemeClr>
                  </a:solidFill>
                  <a:latin typeface="Arial" pitchFamily="34" charset="0"/>
                  <a:cs typeface="Arial" pitchFamily="34" charset="0"/>
                </a:rPr>
                <a:t>Bohlin</a:t>
              </a:r>
              <a:endParaRPr lang="en-US" sz="700" b="1" dirty="0" smtClean="0">
                <a:solidFill>
                  <a:schemeClr val="tx1">
                    <a:lumMod val="65000"/>
                    <a:lumOff val="35000"/>
                  </a:schemeClr>
                </a:solidFill>
                <a:latin typeface="Arial" pitchFamily="34" charset="0"/>
                <a:cs typeface="Arial" pitchFamily="34" charset="0"/>
              </a:endParaRPr>
            </a:p>
            <a:p>
              <a:pPr algn="ctr"/>
              <a:r>
                <a:rPr lang="en-US" sz="700" dirty="0" smtClean="0">
                  <a:solidFill>
                    <a:schemeClr val="tx1">
                      <a:lumMod val="65000"/>
                      <a:lumOff val="35000"/>
                    </a:schemeClr>
                  </a:solidFill>
                  <a:latin typeface="Arial" pitchFamily="34" charset="0"/>
                  <a:cs typeface="Arial" pitchFamily="34" charset="0"/>
                </a:rPr>
                <a:t>Pioneer in Natural Products</a:t>
              </a:r>
              <a:endParaRPr lang="en-US" sz="700" dirty="0">
                <a:solidFill>
                  <a:schemeClr val="tx1">
                    <a:lumMod val="65000"/>
                    <a:lumOff val="35000"/>
                  </a:schemeClr>
                </a:solidFill>
                <a:latin typeface="Arial" pitchFamily="34" charset="0"/>
                <a:cs typeface="Arial" pitchFamily="34" charset="0"/>
              </a:endParaRPr>
            </a:p>
          </p:txBody>
        </p:sp>
        <p:sp>
          <p:nvSpPr>
            <p:cNvPr id="26" name="TextBox 25"/>
            <p:cNvSpPr txBox="1"/>
            <p:nvPr/>
          </p:nvSpPr>
          <p:spPr>
            <a:xfrm>
              <a:off x="7819465" y="2652571"/>
              <a:ext cx="1015253" cy="215444"/>
            </a:xfrm>
            <a:prstGeom prst="rect">
              <a:avLst/>
            </a:prstGeom>
            <a:noFill/>
          </p:spPr>
          <p:txBody>
            <a:bodyPr wrap="square" lIns="0" tIns="0" rIns="0" bIns="0" rtlCol="0">
              <a:spAutoFit/>
            </a:bodyPr>
            <a:lstStyle/>
            <a:p>
              <a:pPr algn="ctr"/>
              <a:r>
                <a:rPr lang="en-US" sz="700" b="1" dirty="0" smtClean="0">
                  <a:solidFill>
                    <a:schemeClr val="tx1">
                      <a:lumMod val="65000"/>
                      <a:lumOff val="35000"/>
                    </a:schemeClr>
                  </a:solidFill>
                  <a:latin typeface="Arial" pitchFamily="34" charset="0"/>
                  <a:cs typeface="Arial" pitchFamily="34" charset="0"/>
                </a:rPr>
                <a:t>L. Mitscher</a:t>
              </a:r>
            </a:p>
            <a:p>
              <a:pPr algn="ctr"/>
              <a:r>
                <a:rPr lang="en-US" sz="700" dirty="0" smtClean="0">
                  <a:solidFill>
                    <a:schemeClr val="tx1">
                      <a:lumMod val="65000"/>
                      <a:lumOff val="35000"/>
                    </a:schemeClr>
                  </a:solidFill>
                  <a:latin typeface="Arial" pitchFamily="34" charset="0"/>
                  <a:cs typeface="Arial" pitchFamily="34" charset="0"/>
                </a:rPr>
                <a:t>Pioneer in Green Tea</a:t>
              </a:r>
              <a:endParaRPr lang="en-US" sz="700" dirty="0">
                <a:solidFill>
                  <a:schemeClr val="tx1">
                    <a:lumMod val="65000"/>
                    <a:lumOff val="35000"/>
                  </a:schemeClr>
                </a:solidFill>
                <a:latin typeface="Arial" pitchFamily="34" charset="0"/>
                <a:cs typeface="Arial" pitchFamily="34" charset="0"/>
              </a:endParaRPr>
            </a:p>
          </p:txBody>
        </p:sp>
        <p:sp>
          <p:nvSpPr>
            <p:cNvPr id="27" name="TextBox 26"/>
            <p:cNvSpPr txBox="1"/>
            <p:nvPr/>
          </p:nvSpPr>
          <p:spPr>
            <a:xfrm>
              <a:off x="280592" y="2652571"/>
              <a:ext cx="969984" cy="215444"/>
            </a:xfrm>
            <a:prstGeom prst="rect">
              <a:avLst/>
            </a:prstGeom>
            <a:noFill/>
          </p:spPr>
          <p:txBody>
            <a:bodyPr wrap="square" lIns="0" tIns="0" rIns="0" bIns="0" rtlCol="0">
              <a:spAutoFit/>
            </a:bodyPr>
            <a:lstStyle/>
            <a:p>
              <a:pPr algn="ctr"/>
              <a:r>
                <a:rPr lang="en-US" sz="700" b="1" dirty="0" smtClean="0">
                  <a:solidFill>
                    <a:schemeClr val="tx1">
                      <a:lumMod val="65000"/>
                      <a:lumOff val="35000"/>
                    </a:schemeClr>
                  </a:solidFill>
                  <a:latin typeface="Arial" pitchFamily="34" charset="0"/>
                  <a:cs typeface="Arial" pitchFamily="34" charset="0"/>
                </a:rPr>
                <a:t>A. Kimball</a:t>
              </a:r>
            </a:p>
            <a:p>
              <a:pPr algn="ctr"/>
              <a:r>
                <a:rPr lang="en-US" sz="700" dirty="0" smtClean="0">
                  <a:solidFill>
                    <a:schemeClr val="tx1">
                      <a:lumMod val="65000"/>
                      <a:lumOff val="35000"/>
                    </a:schemeClr>
                  </a:solidFill>
                  <a:latin typeface="Arial" pitchFamily="34" charset="0"/>
                  <a:cs typeface="Arial" pitchFamily="34" charset="0"/>
                </a:rPr>
                <a:t>Harvard Dermatologist</a:t>
              </a:r>
              <a:endParaRPr lang="en-US" sz="700" dirty="0">
                <a:solidFill>
                  <a:schemeClr val="tx1">
                    <a:lumMod val="65000"/>
                    <a:lumOff val="35000"/>
                  </a:schemeClr>
                </a:solidFill>
                <a:latin typeface="Arial" pitchFamily="34" charset="0"/>
                <a:cs typeface="Arial" pitchFamily="34" charset="0"/>
              </a:endParaRPr>
            </a:p>
          </p:txBody>
        </p:sp>
      </p:grpSp>
      <p:grpSp>
        <p:nvGrpSpPr>
          <p:cNvPr id="28" name="Group 58"/>
          <p:cNvGrpSpPr/>
          <p:nvPr/>
        </p:nvGrpSpPr>
        <p:grpSpPr>
          <a:xfrm>
            <a:off x="984267" y="4296939"/>
            <a:ext cx="7473933" cy="1809266"/>
            <a:chOff x="282387" y="3037184"/>
            <a:chExt cx="7473933" cy="1744408"/>
          </a:xfrm>
        </p:grpSpPr>
        <p:pic>
          <p:nvPicPr>
            <p:cNvPr id="29" name="Picture 2"/>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1329267" y="3048000"/>
              <a:ext cx="990599" cy="1453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0" descr="C:\Users\agibb\Desktop\SAB Pictures\LesterPacker.tif"/>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84017" y="3037184"/>
              <a:ext cx="942578" cy="14478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2" descr="C:\Users\agibb\Desktop\SAB Pictures\MollyWanner.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419170" y="3037184"/>
              <a:ext cx="964518" cy="14478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3" descr="C:\Users\agibb\Desktop\SAB Pictures\PaulCox.jpg"/>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3484676" y="3037184"/>
              <a:ext cx="1017143" cy="145958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4" descr="C:\Users\agibb\Desktop\SAB Pictures\RichardWeindruch.tif"/>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602807" y="3037184"/>
              <a:ext cx="1024017" cy="14478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6" descr="C:\Users\agibb\Desktop\SAB Pictures\TomasProlla.tif"/>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5714999" y="3037184"/>
              <a:ext cx="962184" cy="144779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7" descr="C:\Users\agibb\Desktop\SAB Pictures\ZoeDraelos.tif"/>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6778170" y="3037184"/>
              <a:ext cx="961849" cy="1447799"/>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282387" y="4503166"/>
              <a:ext cx="941295" cy="185618"/>
            </a:xfrm>
            <a:prstGeom prst="rect">
              <a:avLst/>
            </a:prstGeom>
            <a:noFill/>
          </p:spPr>
          <p:txBody>
            <a:bodyPr wrap="square" lIns="0" tIns="0" rIns="0" bIns="0" rtlCol="0">
              <a:spAutoFit/>
            </a:bodyPr>
            <a:lstStyle/>
            <a:p>
              <a:pPr algn="ctr"/>
              <a:r>
                <a:rPr lang="en-US" sz="700" b="1" dirty="0" smtClean="0">
                  <a:solidFill>
                    <a:schemeClr val="tx1">
                      <a:lumMod val="65000"/>
                      <a:lumOff val="35000"/>
                    </a:schemeClr>
                  </a:solidFill>
                  <a:latin typeface="Arial" pitchFamily="34" charset="0"/>
                  <a:cs typeface="Arial" pitchFamily="34" charset="0"/>
                </a:rPr>
                <a:t>L. Packer</a:t>
              </a:r>
            </a:p>
            <a:p>
              <a:pPr algn="ctr"/>
              <a:r>
                <a:rPr lang="en-US" sz="700" dirty="0" smtClean="0">
                  <a:solidFill>
                    <a:schemeClr val="tx1">
                      <a:lumMod val="65000"/>
                      <a:lumOff val="35000"/>
                    </a:schemeClr>
                  </a:solidFill>
                  <a:latin typeface="Arial" pitchFamily="34" charset="0"/>
                  <a:cs typeface="Arial" pitchFamily="34" charset="0"/>
                </a:rPr>
                <a:t>Father of antioxidants</a:t>
              </a:r>
              <a:endParaRPr lang="en-US" sz="700" dirty="0">
                <a:solidFill>
                  <a:schemeClr val="tx1">
                    <a:lumMod val="65000"/>
                    <a:lumOff val="35000"/>
                  </a:schemeClr>
                </a:solidFill>
                <a:latin typeface="Arial" pitchFamily="34" charset="0"/>
                <a:cs typeface="Arial" pitchFamily="34" charset="0"/>
              </a:endParaRPr>
            </a:p>
          </p:txBody>
        </p:sp>
        <p:sp>
          <p:nvSpPr>
            <p:cNvPr id="37" name="TextBox 36"/>
            <p:cNvSpPr txBox="1"/>
            <p:nvPr/>
          </p:nvSpPr>
          <p:spPr>
            <a:xfrm>
              <a:off x="1337981" y="4503166"/>
              <a:ext cx="974913" cy="278426"/>
            </a:xfrm>
            <a:prstGeom prst="rect">
              <a:avLst/>
            </a:prstGeom>
            <a:noFill/>
          </p:spPr>
          <p:txBody>
            <a:bodyPr wrap="square" lIns="0" tIns="0" rIns="0" bIns="0" rtlCol="0">
              <a:spAutoFit/>
            </a:bodyPr>
            <a:lstStyle/>
            <a:p>
              <a:pPr algn="ctr"/>
              <a:r>
                <a:rPr lang="en-US" sz="700" b="1" dirty="0" smtClean="0">
                  <a:solidFill>
                    <a:schemeClr val="tx1">
                      <a:lumMod val="65000"/>
                      <a:lumOff val="35000"/>
                    </a:schemeClr>
                  </a:solidFill>
                  <a:latin typeface="Arial" pitchFamily="34" charset="0"/>
                  <a:cs typeface="Arial" pitchFamily="34" charset="0"/>
                </a:rPr>
                <a:t>M. Kuro-o</a:t>
              </a:r>
            </a:p>
            <a:p>
              <a:pPr algn="ctr"/>
              <a:r>
                <a:rPr lang="en-US" sz="700" dirty="0" smtClean="0">
                  <a:solidFill>
                    <a:schemeClr val="tx1">
                      <a:lumMod val="65000"/>
                      <a:lumOff val="35000"/>
                    </a:schemeClr>
                  </a:solidFill>
                  <a:latin typeface="Arial" pitchFamily="34" charset="0"/>
                  <a:cs typeface="Arial" pitchFamily="34" charset="0"/>
                </a:rPr>
                <a:t>Discoverer of </a:t>
              </a:r>
              <a:r>
                <a:rPr lang="en-US" sz="700" dirty="0" err="1" smtClean="0">
                  <a:solidFill>
                    <a:schemeClr val="tx1">
                      <a:lumMod val="65000"/>
                      <a:lumOff val="35000"/>
                    </a:schemeClr>
                  </a:solidFill>
                  <a:latin typeface="Arial" pitchFamily="34" charset="0"/>
                  <a:cs typeface="Arial" pitchFamily="34" charset="0"/>
                </a:rPr>
                <a:t>Klotho</a:t>
              </a:r>
              <a:r>
                <a:rPr lang="en-US" sz="700" dirty="0" smtClean="0">
                  <a:solidFill>
                    <a:schemeClr val="tx1">
                      <a:lumMod val="65000"/>
                      <a:lumOff val="35000"/>
                    </a:schemeClr>
                  </a:solidFill>
                  <a:latin typeface="Arial" pitchFamily="34" charset="0"/>
                  <a:cs typeface="Arial" pitchFamily="34" charset="0"/>
                </a:rPr>
                <a:t> aging gene</a:t>
              </a:r>
              <a:endParaRPr lang="en-US" sz="700" dirty="0">
                <a:solidFill>
                  <a:schemeClr val="tx1">
                    <a:lumMod val="65000"/>
                    <a:lumOff val="35000"/>
                  </a:schemeClr>
                </a:solidFill>
                <a:latin typeface="Arial" pitchFamily="34" charset="0"/>
                <a:cs typeface="Arial" pitchFamily="34" charset="0"/>
              </a:endParaRPr>
            </a:p>
          </p:txBody>
        </p:sp>
        <p:sp>
          <p:nvSpPr>
            <p:cNvPr id="38" name="TextBox 37"/>
            <p:cNvSpPr txBox="1"/>
            <p:nvPr/>
          </p:nvSpPr>
          <p:spPr>
            <a:xfrm>
              <a:off x="2427194" y="4503166"/>
              <a:ext cx="954742" cy="185618"/>
            </a:xfrm>
            <a:prstGeom prst="rect">
              <a:avLst/>
            </a:prstGeom>
            <a:noFill/>
          </p:spPr>
          <p:txBody>
            <a:bodyPr wrap="square" lIns="0" tIns="0" rIns="0" bIns="0" rtlCol="0">
              <a:spAutoFit/>
            </a:bodyPr>
            <a:lstStyle/>
            <a:p>
              <a:pPr algn="ctr"/>
              <a:r>
                <a:rPr lang="en-US" sz="700" b="1" dirty="0" smtClean="0">
                  <a:solidFill>
                    <a:schemeClr val="tx1">
                      <a:lumMod val="65000"/>
                      <a:lumOff val="35000"/>
                    </a:schemeClr>
                  </a:solidFill>
                  <a:latin typeface="Arial" pitchFamily="34" charset="0"/>
                  <a:cs typeface="Arial" pitchFamily="34" charset="0"/>
                </a:rPr>
                <a:t>M. </a:t>
              </a:r>
              <a:r>
                <a:rPr lang="en-US" sz="700" b="1" dirty="0" err="1" smtClean="0">
                  <a:solidFill>
                    <a:schemeClr val="tx1">
                      <a:lumMod val="65000"/>
                      <a:lumOff val="35000"/>
                    </a:schemeClr>
                  </a:solidFill>
                  <a:latin typeface="Arial" pitchFamily="34" charset="0"/>
                  <a:cs typeface="Arial" pitchFamily="34" charset="0"/>
                </a:rPr>
                <a:t>Wanner</a:t>
              </a:r>
              <a:endParaRPr lang="en-US" sz="700" b="1" dirty="0" smtClean="0">
                <a:solidFill>
                  <a:schemeClr val="tx1">
                    <a:lumMod val="65000"/>
                    <a:lumOff val="35000"/>
                  </a:schemeClr>
                </a:solidFill>
                <a:latin typeface="Arial" pitchFamily="34" charset="0"/>
                <a:cs typeface="Arial" pitchFamily="34" charset="0"/>
              </a:endParaRPr>
            </a:p>
            <a:p>
              <a:pPr algn="ctr"/>
              <a:r>
                <a:rPr lang="en-US" sz="700" dirty="0" smtClean="0">
                  <a:solidFill>
                    <a:schemeClr val="tx1">
                      <a:lumMod val="65000"/>
                      <a:lumOff val="35000"/>
                    </a:schemeClr>
                  </a:solidFill>
                  <a:latin typeface="Arial" pitchFamily="34" charset="0"/>
                  <a:cs typeface="Arial" pitchFamily="34" charset="0"/>
                </a:rPr>
                <a:t>Harvard Dermatologist</a:t>
              </a:r>
              <a:endParaRPr lang="en-US" sz="700" dirty="0">
                <a:solidFill>
                  <a:schemeClr val="tx1">
                    <a:lumMod val="65000"/>
                    <a:lumOff val="35000"/>
                  </a:schemeClr>
                </a:solidFill>
                <a:latin typeface="Arial" pitchFamily="34" charset="0"/>
                <a:cs typeface="Arial" pitchFamily="34" charset="0"/>
              </a:endParaRPr>
            </a:p>
          </p:txBody>
        </p:sp>
        <p:sp>
          <p:nvSpPr>
            <p:cNvPr id="39" name="TextBox 38"/>
            <p:cNvSpPr txBox="1"/>
            <p:nvPr/>
          </p:nvSpPr>
          <p:spPr>
            <a:xfrm>
              <a:off x="3482788" y="4503166"/>
              <a:ext cx="1015253" cy="185618"/>
            </a:xfrm>
            <a:prstGeom prst="rect">
              <a:avLst/>
            </a:prstGeom>
            <a:noFill/>
          </p:spPr>
          <p:txBody>
            <a:bodyPr wrap="square" lIns="0" tIns="0" rIns="0" bIns="0" rtlCol="0">
              <a:spAutoFit/>
            </a:bodyPr>
            <a:lstStyle/>
            <a:p>
              <a:pPr algn="ctr"/>
              <a:r>
                <a:rPr lang="en-US" sz="700" b="1" dirty="0" smtClean="0">
                  <a:solidFill>
                    <a:schemeClr val="tx1">
                      <a:lumMod val="65000"/>
                      <a:lumOff val="35000"/>
                    </a:schemeClr>
                  </a:solidFill>
                  <a:latin typeface="Arial" pitchFamily="34" charset="0"/>
                  <a:cs typeface="Arial" pitchFamily="34" charset="0"/>
                </a:rPr>
                <a:t>P. Cox</a:t>
              </a:r>
            </a:p>
            <a:p>
              <a:pPr algn="ctr"/>
              <a:r>
                <a:rPr lang="en-US" sz="700" dirty="0" smtClean="0">
                  <a:solidFill>
                    <a:schemeClr val="tx1">
                      <a:lumMod val="65000"/>
                      <a:lumOff val="35000"/>
                    </a:schemeClr>
                  </a:solidFill>
                  <a:latin typeface="Arial" pitchFamily="34" charset="0"/>
                  <a:cs typeface="Arial" pitchFamily="34" charset="0"/>
                </a:rPr>
                <a:t>Pioneer in </a:t>
              </a:r>
              <a:r>
                <a:rPr lang="en-US" sz="700" dirty="0" err="1" smtClean="0">
                  <a:solidFill>
                    <a:schemeClr val="tx1">
                      <a:lumMod val="65000"/>
                      <a:lumOff val="35000"/>
                    </a:schemeClr>
                  </a:solidFill>
                  <a:latin typeface="Arial" pitchFamily="34" charset="0"/>
                  <a:cs typeface="Arial" pitchFamily="34" charset="0"/>
                </a:rPr>
                <a:t>Ethnobotany</a:t>
              </a:r>
              <a:endParaRPr lang="en-US" sz="700" dirty="0">
                <a:solidFill>
                  <a:schemeClr val="tx1">
                    <a:lumMod val="65000"/>
                    <a:lumOff val="35000"/>
                  </a:schemeClr>
                </a:solidFill>
                <a:latin typeface="Arial" pitchFamily="34" charset="0"/>
                <a:cs typeface="Arial" pitchFamily="34" charset="0"/>
              </a:endParaRPr>
            </a:p>
          </p:txBody>
        </p:sp>
        <p:sp>
          <p:nvSpPr>
            <p:cNvPr id="40" name="TextBox 39"/>
            <p:cNvSpPr txBox="1"/>
            <p:nvPr/>
          </p:nvSpPr>
          <p:spPr>
            <a:xfrm>
              <a:off x="4605617" y="4503166"/>
              <a:ext cx="1028701" cy="278426"/>
            </a:xfrm>
            <a:prstGeom prst="rect">
              <a:avLst/>
            </a:prstGeom>
            <a:noFill/>
          </p:spPr>
          <p:txBody>
            <a:bodyPr wrap="square" lIns="0" tIns="0" rIns="0" bIns="0" rtlCol="0">
              <a:spAutoFit/>
            </a:bodyPr>
            <a:lstStyle/>
            <a:p>
              <a:pPr algn="ctr"/>
              <a:r>
                <a:rPr lang="en-US" sz="700" b="1" dirty="0" smtClean="0">
                  <a:solidFill>
                    <a:schemeClr val="tx1">
                      <a:lumMod val="65000"/>
                      <a:lumOff val="35000"/>
                    </a:schemeClr>
                  </a:solidFill>
                  <a:latin typeface="Arial" pitchFamily="34" charset="0"/>
                  <a:cs typeface="Arial" pitchFamily="34" charset="0"/>
                </a:rPr>
                <a:t>R. Weindruch</a:t>
              </a:r>
            </a:p>
            <a:p>
              <a:pPr algn="ctr"/>
              <a:r>
                <a:rPr lang="en-US" sz="700" dirty="0" smtClean="0">
                  <a:solidFill>
                    <a:schemeClr val="tx1">
                      <a:lumMod val="65000"/>
                      <a:lumOff val="35000"/>
                    </a:schemeClr>
                  </a:solidFill>
                  <a:latin typeface="Arial" pitchFamily="34" charset="0"/>
                  <a:cs typeface="Arial" pitchFamily="34" charset="0"/>
                </a:rPr>
                <a:t>Pioneer in Aging Research</a:t>
              </a:r>
              <a:endParaRPr lang="en-US" sz="700" dirty="0">
                <a:solidFill>
                  <a:schemeClr val="tx1">
                    <a:lumMod val="65000"/>
                    <a:lumOff val="35000"/>
                  </a:schemeClr>
                </a:solidFill>
                <a:latin typeface="Arial" pitchFamily="34" charset="0"/>
                <a:cs typeface="Arial" pitchFamily="34" charset="0"/>
              </a:endParaRPr>
            </a:p>
          </p:txBody>
        </p:sp>
        <p:sp>
          <p:nvSpPr>
            <p:cNvPr id="41" name="TextBox 40"/>
            <p:cNvSpPr txBox="1"/>
            <p:nvPr/>
          </p:nvSpPr>
          <p:spPr>
            <a:xfrm>
              <a:off x="5725814" y="4503166"/>
              <a:ext cx="948018" cy="278426"/>
            </a:xfrm>
            <a:prstGeom prst="rect">
              <a:avLst/>
            </a:prstGeom>
            <a:noFill/>
          </p:spPr>
          <p:txBody>
            <a:bodyPr wrap="square" lIns="0" tIns="0" rIns="0" bIns="0" rtlCol="0">
              <a:spAutoFit/>
            </a:bodyPr>
            <a:lstStyle/>
            <a:p>
              <a:pPr algn="ctr"/>
              <a:r>
                <a:rPr lang="en-US" sz="700" b="1" dirty="0" smtClean="0">
                  <a:solidFill>
                    <a:schemeClr val="tx1">
                      <a:lumMod val="65000"/>
                      <a:lumOff val="35000"/>
                    </a:schemeClr>
                  </a:solidFill>
                  <a:latin typeface="Arial" pitchFamily="34" charset="0"/>
                  <a:cs typeface="Arial" pitchFamily="34" charset="0"/>
                </a:rPr>
                <a:t>T. Prolla</a:t>
              </a:r>
            </a:p>
            <a:p>
              <a:pPr algn="ctr"/>
              <a:r>
                <a:rPr lang="en-US" sz="700" dirty="0" smtClean="0">
                  <a:solidFill>
                    <a:schemeClr val="tx1">
                      <a:lumMod val="65000"/>
                      <a:lumOff val="35000"/>
                    </a:schemeClr>
                  </a:solidFill>
                  <a:latin typeface="Arial" pitchFamily="34" charset="0"/>
                  <a:cs typeface="Arial" pitchFamily="34" charset="0"/>
                </a:rPr>
                <a:t>Pioneer in Aging Research</a:t>
              </a:r>
              <a:endParaRPr lang="en-US" sz="700" dirty="0">
                <a:solidFill>
                  <a:schemeClr val="tx1">
                    <a:lumMod val="65000"/>
                    <a:lumOff val="35000"/>
                  </a:schemeClr>
                </a:solidFill>
                <a:latin typeface="Arial" pitchFamily="34" charset="0"/>
                <a:cs typeface="Arial" pitchFamily="34" charset="0"/>
              </a:endParaRPr>
            </a:p>
          </p:txBody>
        </p:sp>
        <p:sp>
          <p:nvSpPr>
            <p:cNvPr id="42" name="TextBox 41"/>
            <p:cNvSpPr txBox="1"/>
            <p:nvPr/>
          </p:nvSpPr>
          <p:spPr>
            <a:xfrm>
              <a:off x="6781407" y="4503166"/>
              <a:ext cx="974913" cy="185618"/>
            </a:xfrm>
            <a:prstGeom prst="rect">
              <a:avLst/>
            </a:prstGeom>
            <a:noFill/>
          </p:spPr>
          <p:txBody>
            <a:bodyPr wrap="square" lIns="0" tIns="0" rIns="0" bIns="0" rtlCol="0">
              <a:spAutoFit/>
            </a:bodyPr>
            <a:lstStyle/>
            <a:p>
              <a:pPr algn="ctr"/>
              <a:r>
                <a:rPr lang="en-US" sz="700" b="1" dirty="0" smtClean="0">
                  <a:solidFill>
                    <a:schemeClr val="tx1">
                      <a:lumMod val="65000"/>
                      <a:lumOff val="35000"/>
                    </a:schemeClr>
                  </a:solidFill>
                  <a:latin typeface="Arial" pitchFamily="34" charset="0"/>
                  <a:cs typeface="Arial" pitchFamily="34" charset="0"/>
                </a:rPr>
                <a:t>Z. </a:t>
              </a:r>
              <a:r>
                <a:rPr lang="en-US" sz="700" b="1" dirty="0" err="1" smtClean="0">
                  <a:solidFill>
                    <a:schemeClr val="tx1">
                      <a:lumMod val="65000"/>
                      <a:lumOff val="35000"/>
                    </a:schemeClr>
                  </a:solidFill>
                  <a:latin typeface="Arial" pitchFamily="34" charset="0"/>
                  <a:cs typeface="Arial" pitchFamily="34" charset="0"/>
                </a:rPr>
                <a:t>Draelos</a:t>
              </a:r>
              <a:endParaRPr lang="en-US" sz="700" b="1" dirty="0" smtClean="0">
                <a:solidFill>
                  <a:schemeClr val="tx1">
                    <a:lumMod val="65000"/>
                    <a:lumOff val="35000"/>
                  </a:schemeClr>
                </a:solidFill>
                <a:latin typeface="Arial" pitchFamily="34" charset="0"/>
                <a:cs typeface="Arial" pitchFamily="34" charset="0"/>
              </a:endParaRPr>
            </a:p>
            <a:p>
              <a:pPr algn="ctr"/>
              <a:r>
                <a:rPr lang="en-US" sz="700" dirty="0" smtClean="0">
                  <a:solidFill>
                    <a:schemeClr val="tx1">
                      <a:lumMod val="65000"/>
                      <a:lumOff val="35000"/>
                    </a:schemeClr>
                  </a:solidFill>
                  <a:latin typeface="Arial" pitchFamily="34" charset="0"/>
                  <a:cs typeface="Arial" pitchFamily="34" charset="0"/>
                </a:rPr>
                <a:t>Duke Dermatologist</a:t>
              </a:r>
              <a:endParaRPr lang="en-US" sz="700" dirty="0">
                <a:solidFill>
                  <a:schemeClr val="tx1">
                    <a:lumMod val="65000"/>
                    <a:lumOff val="35000"/>
                  </a:schemeClr>
                </a:solidFill>
                <a:latin typeface="Arial" pitchFamily="34" charset="0"/>
                <a:cs typeface="Arial" pitchFamily="34" charset="0"/>
              </a:endParaRPr>
            </a:p>
          </p:txBody>
        </p:sp>
      </p:grpSp>
    </p:spTree>
    <p:extLst>
      <p:ext uri="{BB962C8B-B14F-4D97-AF65-F5344CB8AC3E}">
        <p14:creationId xmlns:p14="http://schemas.microsoft.com/office/powerpoint/2010/main" val="157184626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2"/>
          <p:cNvSpPr txBox="1">
            <a:spLocks/>
          </p:cNvSpPr>
          <p:nvPr/>
        </p:nvSpPr>
        <p:spPr>
          <a:xfrm>
            <a:off x="677924" y="2143235"/>
            <a:ext cx="7772400" cy="564456"/>
          </a:xfrm>
          <a:prstGeom prst="rect">
            <a:avLst/>
          </a:prstGeom>
        </p:spPr>
        <p:txBody>
          <a:bodyPr/>
          <a:lstStyle/>
          <a:p>
            <a:pPr marL="342900" marR="0" lvl="0" indent="-342900" algn="ctr" defTabSz="914400" rtl="0" eaLnBrk="0" fontAlgn="base" latinLnBrk="0" hangingPunct="0">
              <a:lnSpc>
                <a:spcPct val="100000"/>
              </a:lnSpc>
              <a:spcBef>
                <a:spcPct val="20000"/>
              </a:spcBef>
              <a:spcAft>
                <a:spcPct val="0"/>
              </a:spcAft>
              <a:buClrTx/>
              <a:buSzTx/>
              <a:tabLst/>
              <a:defRPr/>
            </a:pPr>
            <a:endParaRPr kumimoji="0" lang="en-US" sz="3200" b="0" i="0" u="none" strike="noStrike" kern="0" cap="none" spc="0" normalizeH="0" baseline="0" noProof="0" dirty="0">
              <a:ln>
                <a:noFill/>
              </a:ln>
              <a:solidFill>
                <a:srgbClr val="535757"/>
              </a:solidFill>
              <a:effectLst/>
              <a:uLnTx/>
              <a:uFillTx/>
              <a:latin typeface="+mn-lt"/>
              <a:ea typeface="ＭＳ Ｐゴシック" pitchFamily="-107" charset="-128"/>
              <a:cs typeface="ＭＳ Ｐゴシック" pitchFamily="-107" charset="-128"/>
            </a:endParaRPr>
          </a:p>
        </p:txBody>
      </p:sp>
      <p:sp>
        <p:nvSpPr>
          <p:cNvPr id="14" name="Rectangle 13"/>
          <p:cNvSpPr/>
          <p:nvPr/>
        </p:nvSpPr>
        <p:spPr>
          <a:xfrm>
            <a:off x="0" y="330200"/>
            <a:ext cx="1790700" cy="10223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61938"/>
            <a:ext cx="9144000" cy="1143000"/>
          </a:xfrm>
        </p:spPr>
        <p:txBody>
          <a:bodyPr/>
          <a:lstStyle/>
          <a:p>
            <a:pPr algn="ctr"/>
            <a:r>
              <a:rPr lang="en-US" sz="4000" dirty="0" smtClean="0">
                <a:solidFill>
                  <a:srgbClr val="708BAC"/>
                </a:solidFill>
              </a:rPr>
              <a:t>COMPETITIVE ADVANTAGE</a:t>
            </a:r>
            <a:r>
              <a:rPr lang="en-US" sz="2800" dirty="0" smtClean="0">
                <a:solidFill>
                  <a:srgbClr val="708BAC"/>
                </a:solidFill>
              </a:rPr>
              <a:t/>
            </a:r>
            <a:br>
              <a:rPr lang="en-US" sz="2800" dirty="0" smtClean="0">
                <a:solidFill>
                  <a:srgbClr val="708BAC"/>
                </a:solidFill>
              </a:rPr>
            </a:br>
            <a:r>
              <a:rPr lang="en-US" sz="2800" dirty="0" smtClean="0">
                <a:solidFill>
                  <a:srgbClr val="919195"/>
                </a:solidFill>
              </a:rPr>
              <a:t>TARGETING THE SOURCES OF AGING</a:t>
            </a:r>
            <a:endParaRPr lang="en-US" sz="2800" dirty="0">
              <a:solidFill>
                <a:srgbClr val="919195"/>
              </a:solidFill>
            </a:endParaRPr>
          </a:p>
        </p:txBody>
      </p:sp>
      <p:pic>
        <p:nvPicPr>
          <p:cNvPr id="7" name="Content Placeholder 5"/>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13298" y="1706067"/>
            <a:ext cx="6620360" cy="4633403"/>
          </a:xfrm>
          <a:prstGeom prst="rect">
            <a:avLst/>
          </a:prstGeom>
          <a:noFill/>
          <a:ln w="9525">
            <a:noFill/>
            <a:miter lim="800000"/>
            <a:headEnd/>
            <a:tailEnd/>
          </a:ln>
        </p:spPr>
      </p:pic>
      <p:pic>
        <p:nvPicPr>
          <p:cNvPr id="8" name="Picture 7" descr="C:\Users\andavis\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7129" y="2905196"/>
            <a:ext cx="865580" cy="52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77535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rapezoid 21"/>
          <p:cNvSpPr/>
          <p:nvPr/>
        </p:nvSpPr>
        <p:spPr>
          <a:xfrm rot="16200000">
            <a:off x="5048031" y="2662754"/>
            <a:ext cx="1828799" cy="2142090"/>
          </a:xfrm>
          <a:prstGeom prst="trapezoid">
            <a:avLst>
              <a:gd name="adj" fmla="val 48016"/>
            </a:avLst>
          </a:prstGeom>
          <a:gradFill flip="none" rotWithShape="1">
            <a:gsLst>
              <a:gs pos="0">
                <a:srgbClr val="66FF33">
                  <a:alpha val="64000"/>
                </a:srgbClr>
              </a:gs>
              <a:gs pos="50000">
                <a:srgbClr val="66FF33">
                  <a:alpha val="0"/>
                </a:srgbClr>
              </a:gs>
              <a:gs pos="100000">
                <a:srgbClr val="66FF33">
                  <a:alpha val="4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 Diagonal Corner Rectangle 5"/>
          <p:cNvSpPr/>
          <p:nvPr/>
        </p:nvSpPr>
        <p:spPr>
          <a:xfrm>
            <a:off x="192936" y="2156884"/>
            <a:ext cx="2087562" cy="3323167"/>
          </a:xfrm>
          <a:prstGeom prst="round2DiagRect">
            <a:avLst/>
          </a:prstGeom>
          <a:blipFill>
            <a:blip r:embed="rId3" cstate="email">
              <a:extLst>
                <a:ext uri="{28A0092B-C50C-407E-A947-70E740481C1C}">
                  <a14:useLocalDpi xmlns:a14="http://schemas.microsoft.com/office/drawing/2010/main"/>
                </a:ext>
              </a:extLst>
            </a:blip>
            <a:stretch>
              <a:fillRect/>
            </a:stretch>
          </a:blipFill>
          <a:ln w="47625">
            <a:solidFill>
              <a:schemeClr val="bg1"/>
            </a:solidFill>
          </a:ln>
          <a:effectLst>
            <a:outerShdw blurRad="2413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112838" y="3625851"/>
            <a:ext cx="606425" cy="649816"/>
          </a:xfrm>
          <a:prstGeom prst="rect">
            <a:avLst/>
          </a:prstGeom>
          <a:noFill/>
          <a:ln w="44450">
            <a:solidFill>
              <a:srgbClr val="FA00B9"/>
            </a:solidFill>
          </a:ln>
          <a:effectLst>
            <a:outerShdw blurRad="63500" sx="105000" sy="105000" algn="ctr" rotWithShape="0">
              <a:srgbClr val="FA00B9"/>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5368" name="Group 6"/>
          <p:cNvGrpSpPr>
            <a:grpSpLocks/>
          </p:cNvGrpSpPr>
          <p:nvPr/>
        </p:nvGrpSpPr>
        <p:grpSpPr bwMode="auto">
          <a:xfrm>
            <a:off x="1723286" y="2235200"/>
            <a:ext cx="4849870" cy="4132965"/>
            <a:chOff x="1874520" y="1066800"/>
            <a:chExt cx="4849285" cy="4132243"/>
          </a:xfrm>
        </p:grpSpPr>
        <p:sp>
          <p:nvSpPr>
            <p:cNvPr id="9" name="Trapezoid 8"/>
            <p:cNvSpPr/>
            <p:nvPr/>
          </p:nvSpPr>
          <p:spPr>
            <a:xfrm rot="16200000">
              <a:off x="807720" y="2133600"/>
              <a:ext cx="3215640" cy="1082040"/>
            </a:xfrm>
            <a:prstGeom prst="trapezoid">
              <a:avLst>
                <a:gd name="adj" fmla="val 115533"/>
              </a:avLst>
            </a:prstGeom>
            <a:gradFill flip="none" rotWithShape="1">
              <a:gsLst>
                <a:gs pos="0">
                  <a:srgbClr val="FF9BE5">
                    <a:alpha val="63000"/>
                  </a:srgbClr>
                </a:gs>
                <a:gs pos="50000">
                  <a:srgbClr val="FF9BE5">
                    <a:alpha val="7000"/>
                  </a:srgbClr>
                </a:gs>
                <a:gs pos="100000">
                  <a:srgbClr val="FF9BE5">
                    <a:alpha val="64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919195"/>
                </a:solidFill>
              </a:endParaRPr>
            </a:p>
          </p:txBody>
        </p:sp>
        <p:pic>
          <p:nvPicPr>
            <p:cNvPr id="1537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56562" y="1090077"/>
              <a:ext cx="3516580" cy="3161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8" name="TextBox 10"/>
            <p:cNvSpPr txBox="1">
              <a:spLocks noChangeArrowheads="1"/>
            </p:cNvSpPr>
            <p:nvPr/>
          </p:nvSpPr>
          <p:spPr bwMode="auto">
            <a:xfrm>
              <a:off x="2842443" y="4320579"/>
              <a:ext cx="3881362" cy="46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n-US" sz="2400" dirty="0">
                  <a:solidFill>
                    <a:srgbClr val="919195"/>
                  </a:solidFill>
                  <a:latin typeface="+mn-lt"/>
                </a:rPr>
                <a:t>DNA Microarray Gene Map</a:t>
              </a:r>
            </a:p>
          </p:txBody>
        </p:sp>
        <p:sp>
          <p:nvSpPr>
            <p:cNvPr id="15379" name="TextBox 11"/>
            <p:cNvSpPr txBox="1">
              <a:spLocks noChangeArrowheads="1"/>
            </p:cNvSpPr>
            <p:nvPr/>
          </p:nvSpPr>
          <p:spPr bwMode="auto">
            <a:xfrm>
              <a:off x="2864242" y="4860548"/>
              <a:ext cx="1918883" cy="338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n-US" sz="1600" dirty="0">
                  <a:solidFill>
                    <a:srgbClr val="919195"/>
                  </a:solidFill>
                </a:rPr>
                <a:t>Over 20000 Genes</a:t>
              </a:r>
            </a:p>
          </p:txBody>
        </p:sp>
      </p:grpSp>
      <p:grpSp>
        <p:nvGrpSpPr>
          <p:cNvPr id="15369" name="Group 11"/>
          <p:cNvGrpSpPr>
            <a:grpSpLocks/>
          </p:cNvGrpSpPr>
          <p:nvPr/>
        </p:nvGrpSpPr>
        <p:grpSpPr bwMode="auto">
          <a:xfrm>
            <a:off x="6933972" y="2781307"/>
            <a:ext cx="2355948" cy="3196943"/>
            <a:chOff x="10595159" y="3331253"/>
            <a:chExt cx="3769517" cy="4110311"/>
          </a:xfrm>
        </p:grpSpPr>
        <p:pic>
          <p:nvPicPr>
            <p:cNvPr id="15372" name="Picture 1" descr="C:\Users\Scott Ferguson\Downloads\HeatmapBuilder\15 genes v7 - Standard Green - Red - Bin15.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754360" y="3331253"/>
              <a:ext cx="2997357" cy="240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3" name="TextBox 20"/>
            <p:cNvSpPr txBox="1">
              <a:spLocks noChangeArrowheads="1"/>
            </p:cNvSpPr>
            <p:nvPr/>
          </p:nvSpPr>
          <p:spPr bwMode="auto">
            <a:xfrm>
              <a:off x="10595159" y="5740017"/>
              <a:ext cx="3769517" cy="170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n-US" sz="1600" dirty="0">
                  <a:solidFill>
                    <a:srgbClr val="919195"/>
                  </a:solidFill>
                </a:rPr>
                <a:t>Small set of robust biomarkers for rapid screening of nutrients and phytochemicals</a:t>
              </a:r>
            </a:p>
            <a:p>
              <a:pPr eaLnBrk="1" hangingPunct="1"/>
              <a:endParaRPr lang="en-US" sz="1600" dirty="0">
                <a:solidFill>
                  <a:srgbClr val="919195"/>
                </a:solidFill>
              </a:endParaRPr>
            </a:p>
          </p:txBody>
        </p:sp>
      </p:grpSp>
      <p:sp>
        <p:nvSpPr>
          <p:cNvPr id="23" name="Oval 6"/>
          <p:cNvSpPr/>
          <p:nvPr/>
        </p:nvSpPr>
        <p:spPr>
          <a:xfrm>
            <a:off x="4211637" y="3333751"/>
            <a:ext cx="1112838" cy="1005416"/>
          </a:xfrm>
          <a:prstGeom prst="ellipse">
            <a:avLst/>
          </a:prstGeom>
          <a:noFill/>
          <a:ln w="47625">
            <a:solidFill>
              <a:srgbClr val="66FF33"/>
            </a:solidFill>
          </a:ln>
          <a:effectLst>
            <a:outerShdw blurRad="88900" sx="105000" sy="105000" algn="ctr" rotWithShape="0">
              <a:srgbClr val="66FF33"/>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Title 1"/>
          <p:cNvSpPr>
            <a:spLocks noGrp="1"/>
          </p:cNvSpPr>
          <p:nvPr>
            <p:ph type="title"/>
          </p:nvPr>
        </p:nvSpPr>
        <p:spPr>
          <a:xfrm>
            <a:off x="0" y="261938"/>
            <a:ext cx="9144000" cy="1143000"/>
          </a:xfrm>
        </p:spPr>
        <p:txBody>
          <a:bodyPr/>
          <a:lstStyle/>
          <a:p>
            <a:pPr algn="ctr"/>
            <a:r>
              <a:rPr lang="en-US" sz="4000" dirty="0" smtClean="0">
                <a:solidFill>
                  <a:srgbClr val="708BAC"/>
                </a:solidFill>
              </a:rPr>
              <a:t>GENE CHIP TECHNOLOGY</a:t>
            </a:r>
            <a:endParaRPr lang="en-US" sz="2800" dirty="0">
              <a:solidFill>
                <a:srgbClr val="919195"/>
              </a:solidFill>
            </a:endParaRPr>
          </a:p>
        </p:txBody>
      </p:sp>
    </p:spTree>
    <p:extLst>
      <p:ext uri="{BB962C8B-B14F-4D97-AF65-F5344CB8AC3E}">
        <p14:creationId xmlns:p14="http://schemas.microsoft.com/office/powerpoint/2010/main" val="226702064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2"/>
          <p:cNvSpPr txBox="1">
            <a:spLocks/>
          </p:cNvSpPr>
          <p:nvPr/>
        </p:nvSpPr>
        <p:spPr>
          <a:xfrm>
            <a:off x="677924" y="2143235"/>
            <a:ext cx="7772400" cy="564456"/>
          </a:xfrm>
          <a:prstGeom prst="rect">
            <a:avLst/>
          </a:prstGeom>
        </p:spPr>
        <p:txBody>
          <a:bodyPr/>
          <a:lstStyle/>
          <a:p>
            <a:pPr marL="342900" marR="0" lvl="0" indent="-342900" algn="ctr" defTabSz="914400" rtl="0" eaLnBrk="0" fontAlgn="base" latinLnBrk="0" hangingPunct="0">
              <a:lnSpc>
                <a:spcPct val="100000"/>
              </a:lnSpc>
              <a:spcBef>
                <a:spcPct val="20000"/>
              </a:spcBef>
              <a:spcAft>
                <a:spcPct val="0"/>
              </a:spcAft>
              <a:buClrTx/>
              <a:buSzTx/>
              <a:tabLst/>
              <a:defRPr/>
            </a:pPr>
            <a:endParaRPr kumimoji="0" lang="en-US" sz="3200" b="0" i="0" u="none" strike="noStrike" kern="0" cap="none" spc="0" normalizeH="0" baseline="0" noProof="0" dirty="0">
              <a:ln>
                <a:noFill/>
              </a:ln>
              <a:solidFill>
                <a:srgbClr val="535757"/>
              </a:solidFill>
              <a:effectLst/>
              <a:uLnTx/>
              <a:uFillTx/>
              <a:latin typeface="+mn-lt"/>
              <a:ea typeface="ＭＳ Ｐゴシック" pitchFamily="-107" charset="-128"/>
              <a:cs typeface="ＭＳ Ｐゴシック" pitchFamily="-107" charset="-128"/>
            </a:endParaRPr>
          </a:p>
        </p:txBody>
      </p:sp>
      <p:sp>
        <p:nvSpPr>
          <p:cNvPr id="14" name="Rectangle 13"/>
          <p:cNvSpPr/>
          <p:nvPr/>
        </p:nvSpPr>
        <p:spPr>
          <a:xfrm>
            <a:off x="0" y="330200"/>
            <a:ext cx="1790700" cy="10223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a:xfrm>
            <a:off x="0" y="261938"/>
            <a:ext cx="9144000" cy="1143000"/>
          </a:xfrm>
        </p:spPr>
        <p:txBody>
          <a:bodyPr/>
          <a:lstStyle/>
          <a:p>
            <a:pPr algn="ctr"/>
            <a:r>
              <a:rPr lang="en-US" sz="4000" dirty="0" smtClean="0">
                <a:solidFill>
                  <a:srgbClr val="708BAC"/>
                </a:solidFill>
              </a:rPr>
              <a:t>GENE CHIP TECHNOLOGY</a:t>
            </a:r>
            <a:endParaRPr lang="en-US" sz="2800" dirty="0">
              <a:solidFill>
                <a:srgbClr val="919195"/>
              </a:solidFill>
            </a:endParaRPr>
          </a:p>
        </p:txBody>
      </p:sp>
      <p:pic>
        <p:nvPicPr>
          <p:cNvPr id="1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9300" y="1873047"/>
            <a:ext cx="5010150" cy="4247735"/>
          </a:xfrm>
          <a:prstGeom prst="rect">
            <a:avLst/>
          </a:prstGeom>
          <a:noFill/>
          <a:ln w="9525">
            <a:noFill/>
            <a:miter lim="800000"/>
            <a:headEnd/>
            <a:tailEnd/>
          </a:ln>
        </p:spPr>
      </p:pic>
    </p:spTree>
    <p:extLst>
      <p:ext uri="{BB962C8B-B14F-4D97-AF65-F5344CB8AC3E}">
        <p14:creationId xmlns:p14="http://schemas.microsoft.com/office/powerpoint/2010/main" val="148247256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2"/>
          <p:cNvSpPr txBox="1">
            <a:spLocks/>
          </p:cNvSpPr>
          <p:nvPr/>
        </p:nvSpPr>
        <p:spPr>
          <a:xfrm>
            <a:off x="677924" y="2143235"/>
            <a:ext cx="7772400" cy="564456"/>
          </a:xfrm>
          <a:prstGeom prst="rect">
            <a:avLst/>
          </a:prstGeom>
        </p:spPr>
        <p:txBody>
          <a:bodyPr/>
          <a:lstStyle/>
          <a:p>
            <a:pPr marL="342900" marR="0" lvl="0" indent="-342900" algn="ctr" defTabSz="914400" rtl="0" eaLnBrk="0" fontAlgn="base" latinLnBrk="0" hangingPunct="0">
              <a:lnSpc>
                <a:spcPct val="100000"/>
              </a:lnSpc>
              <a:spcBef>
                <a:spcPct val="20000"/>
              </a:spcBef>
              <a:spcAft>
                <a:spcPct val="0"/>
              </a:spcAft>
              <a:buClrTx/>
              <a:buSzTx/>
              <a:tabLst/>
              <a:defRPr/>
            </a:pPr>
            <a:endParaRPr kumimoji="0" lang="en-US" sz="3200" b="0" i="0" u="none" strike="noStrike" kern="0" cap="none" spc="0" normalizeH="0" baseline="0" noProof="0" dirty="0">
              <a:ln>
                <a:noFill/>
              </a:ln>
              <a:solidFill>
                <a:srgbClr val="535757"/>
              </a:solidFill>
              <a:effectLst/>
              <a:uLnTx/>
              <a:uFillTx/>
              <a:latin typeface="+mn-lt"/>
              <a:ea typeface="ＭＳ Ｐゴシック" pitchFamily="-107" charset="-128"/>
              <a:cs typeface="ＭＳ Ｐゴシック" pitchFamily="-107" charset="-128"/>
            </a:endParaRPr>
          </a:p>
        </p:txBody>
      </p:sp>
      <p:sp>
        <p:nvSpPr>
          <p:cNvPr id="14" name="Rectangle 13"/>
          <p:cNvSpPr/>
          <p:nvPr/>
        </p:nvSpPr>
        <p:spPr>
          <a:xfrm>
            <a:off x="0" y="330200"/>
            <a:ext cx="1790700" cy="10223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61938"/>
            <a:ext cx="9144000" cy="1143000"/>
          </a:xfrm>
        </p:spPr>
        <p:txBody>
          <a:bodyPr/>
          <a:lstStyle/>
          <a:p>
            <a:pPr algn="ctr"/>
            <a:r>
              <a:rPr lang="en-US" dirty="0" smtClean="0">
                <a:solidFill>
                  <a:srgbClr val="708BAC"/>
                </a:solidFill>
              </a:rPr>
              <a:t>ITS ALL ABOUT BALANCE</a:t>
            </a:r>
            <a:endParaRPr lang="en-US" dirty="0">
              <a:solidFill>
                <a:srgbClr val="708BAC"/>
              </a:solidFill>
            </a:endParaRPr>
          </a:p>
        </p:txBody>
      </p:sp>
      <p:grpSp>
        <p:nvGrpSpPr>
          <p:cNvPr id="7" name="Group 14"/>
          <p:cNvGrpSpPr>
            <a:grpSpLocks/>
          </p:cNvGrpSpPr>
          <p:nvPr/>
        </p:nvGrpSpPr>
        <p:grpSpPr bwMode="auto">
          <a:xfrm>
            <a:off x="812071" y="2060881"/>
            <a:ext cx="7504106" cy="3630715"/>
            <a:chOff x="579439" y="1052512"/>
            <a:chExt cx="7539037" cy="3314701"/>
          </a:xfrm>
        </p:grpSpPr>
        <p:sp>
          <p:nvSpPr>
            <p:cNvPr id="8" name="Pentagon 7"/>
            <p:cNvSpPr/>
            <p:nvPr/>
          </p:nvSpPr>
          <p:spPr>
            <a:xfrm rot="5400000">
              <a:off x="1296383" y="2240746"/>
              <a:ext cx="1600201" cy="2424133"/>
            </a:xfrm>
            <a:prstGeom prst="homePlate">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prstClr val="white"/>
                </a:solidFill>
              </a:endParaRPr>
            </a:p>
          </p:txBody>
        </p:sp>
        <p:sp>
          <p:nvSpPr>
            <p:cNvPr id="9" name="Pentagon 8"/>
            <p:cNvSpPr/>
            <p:nvPr/>
          </p:nvSpPr>
          <p:spPr>
            <a:xfrm rot="16200000">
              <a:off x="5777564" y="654729"/>
              <a:ext cx="1628567" cy="2424133"/>
            </a:xfrm>
            <a:prstGeom prst="homePlate">
              <a:avLst/>
            </a:prstGeom>
            <a:solidFill>
              <a:srgbClr val="008AB0">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prstClr val="white"/>
                </a:solidFill>
              </a:endParaRPr>
            </a:p>
          </p:txBody>
        </p:sp>
        <p:sp>
          <p:nvSpPr>
            <p:cNvPr id="10" name="Oval 9"/>
            <p:cNvSpPr/>
            <p:nvPr/>
          </p:nvSpPr>
          <p:spPr>
            <a:xfrm>
              <a:off x="5379780" y="1737478"/>
              <a:ext cx="2424133" cy="1817120"/>
            </a:xfrm>
            <a:prstGeom prst="ellipse">
              <a:avLst/>
            </a:prstGeom>
            <a:solidFill>
              <a:srgbClr val="008A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b="1" dirty="0">
                <a:solidFill>
                  <a:prstClr val="white"/>
                </a:solidFill>
              </a:endParaRPr>
            </a:p>
          </p:txBody>
        </p:sp>
        <p:sp>
          <p:nvSpPr>
            <p:cNvPr id="11" name="Rectangle 10"/>
            <p:cNvSpPr/>
            <p:nvPr/>
          </p:nvSpPr>
          <p:spPr>
            <a:xfrm>
              <a:off x="5684757" y="3337678"/>
              <a:ext cx="1752312" cy="114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prstClr val="white"/>
                </a:solidFill>
              </a:endParaRPr>
            </a:p>
          </p:txBody>
        </p:sp>
        <p:sp>
          <p:nvSpPr>
            <p:cNvPr id="12" name="Oval 11"/>
            <p:cNvSpPr/>
            <p:nvPr/>
          </p:nvSpPr>
          <p:spPr>
            <a:xfrm>
              <a:off x="884416" y="1737478"/>
              <a:ext cx="2424133" cy="181712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b="1" dirty="0">
                <a:solidFill>
                  <a:prstClr val="white"/>
                </a:solidFill>
              </a:endParaRPr>
            </a:p>
          </p:txBody>
        </p:sp>
        <p:sp>
          <p:nvSpPr>
            <p:cNvPr id="15" name="Rectangle 14"/>
            <p:cNvSpPr/>
            <p:nvPr/>
          </p:nvSpPr>
          <p:spPr>
            <a:xfrm>
              <a:off x="884416" y="3337678"/>
              <a:ext cx="2424133" cy="114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prstClr val="white"/>
                </a:solidFill>
              </a:endParaRPr>
            </a:p>
          </p:txBody>
        </p:sp>
        <p:sp>
          <p:nvSpPr>
            <p:cNvPr id="16" name="Rectangle 77"/>
            <p:cNvSpPr>
              <a:spLocks noChangeArrowheads="1"/>
            </p:cNvSpPr>
            <p:nvPr/>
          </p:nvSpPr>
          <p:spPr bwMode="auto">
            <a:xfrm>
              <a:off x="5384979" y="1966401"/>
              <a:ext cx="2424112" cy="109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dirty="0">
                  <a:solidFill>
                    <a:srgbClr val="FFFFFF"/>
                  </a:solidFill>
                  <a:latin typeface="+mn-lt"/>
                </a:rPr>
                <a:t>Factors influencing signs of youth</a:t>
              </a:r>
            </a:p>
          </p:txBody>
        </p:sp>
        <p:sp>
          <p:nvSpPr>
            <p:cNvPr id="17" name="Rectangle 78"/>
            <p:cNvSpPr>
              <a:spLocks noChangeArrowheads="1"/>
            </p:cNvSpPr>
            <p:nvPr/>
          </p:nvSpPr>
          <p:spPr bwMode="auto">
            <a:xfrm>
              <a:off x="906280" y="1965445"/>
              <a:ext cx="2424112" cy="1095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dirty="0">
                  <a:solidFill>
                    <a:srgbClr val="FFFFFF"/>
                  </a:solidFill>
                  <a:latin typeface="+mn-lt"/>
                </a:rPr>
                <a:t>Factors influencing signs of aging</a:t>
              </a:r>
            </a:p>
          </p:txBody>
        </p:sp>
        <p:pic>
          <p:nvPicPr>
            <p:cNvPr id="18" name="Picture 4"/>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79439" y="2812257"/>
              <a:ext cx="7539037" cy="155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18"/>
            <p:cNvSpPr/>
            <p:nvPr/>
          </p:nvSpPr>
          <p:spPr bwMode="auto">
            <a:xfrm>
              <a:off x="3791285" y="2637695"/>
              <a:ext cx="1086590" cy="814284"/>
            </a:xfrm>
            <a:prstGeom prst="ellipse">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b="1" dirty="0">
                <a:solidFill>
                  <a:prstClr val="white"/>
                </a:solidFill>
              </a:endParaRPr>
            </a:p>
          </p:txBody>
        </p:sp>
      </p:grpSp>
      <p:sp>
        <p:nvSpPr>
          <p:cNvPr id="20" name="TextBox 1"/>
          <p:cNvSpPr txBox="1">
            <a:spLocks noChangeArrowheads="1"/>
          </p:cNvSpPr>
          <p:nvPr/>
        </p:nvSpPr>
        <p:spPr bwMode="auto">
          <a:xfrm>
            <a:off x="6881813" y="5270500"/>
            <a:ext cx="19796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spAutoFit/>
          </a:bodyPr>
          <a:lstStyle>
            <a:lvl1pPr eaLnBrk="0" hangingPunct="0">
              <a:defRPr sz="36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36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36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36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36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9pPr>
          </a:lstStyle>
          <a:p>
            <a:pPr eaLnBrk="1" hangingPunct="1"/>
            <a:r>
              <a:rPr lang="en-US" sz="3200" b="1">
                <a:solidFill>
                  <a:schemeClr val="bg1"/>
                </a:solidFill>
                <a:latin typeface="Verlag Light" pitchFamily="50" charset="0"/>
              </a:rPr>
              <a:t>Anti-aging science</a:t>
            </a:r>
          </a:p>
        </p:txBody>
      </p:sp>
      <p:sp>
        <p:nvSpPr>
          <p:cNvPr id="21" name="TextBox 1"/>
          <p:cNvSpPr txBox="1">
            <a:spLocks noChangeArrowheads="1"/>
          </p:cNvSpPr>
          <p:nvPr/>
        </p:nvSpPr>
        <p:spPr bwMode="auto">
          <a:xfrm>
            <a:off x="3964482" y="3969132"/>
            <a:ext cx="1170660" cy="52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9" rIns="91436" bIns="45719">
            <a:spAutoFit/>
          </a:bodyPr>
          <a:lstStyle>
            <a:lvl1pPr eaLnBrk="0" hangingPunct="0">
              <a:defRPr sz="36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36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36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36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36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3600">
                <a:solidFill>
                  <a:srgbClr val="000000"/>
                </a:solidFill>
                <a:latin typeface="Gill Sans" pitchFamily="1" charset="0"/>
                <a:ea typeface="ヒラギノ角ゴ ProN W3" pitchFamily="1" charset="-128"/>
                <a:sym typeface="Gill Sans" pitchFamily="1" charset="0"/>
              </a:defRPr>
            </a:lvl9pPr>
          </a:lstStyle>
          <a:p>
            <a:pPr algn="ctr" eaLnBrk="1" hangingPunct="1"/>
            <a:r>
              <a:rPr lang="en-US" sz="1400" b="1" dirty="0" smtClean="0">
                <a:solidFill>
                  <a:schemeClr val="bg1"/>
                </a:solidFill>
                <a:latin typeface="+mn-lt"/>
              </a:rPr>
              <a:t>Anti-Aging </a:t>
            </a:r>
            <a:r>
              <a:rPr lang="en-US" sz="1400" b="1" dirty="0">
                <a:solidFill>
                  <a:schemeClr val="bg1"/>
                </a:solidFill>
                <a:latin typeface="+mn-lt"/>
              </a:rPr>
              <a:t>S</a:t>
            </a:r>
            <a:r>
              <a:rPr lang="en-US" sz="1400" b="1" dirty="0" smtClean="0">
                <a:solidFill>
                  <a:schemeClr val="bg1"/>
                </a:solidFill>
                <a:latin typeface="+mn-lt"/>
              </a:rPr>
              <a:t>cience</a:t>
            </a:r>
            <a:endParaRPr lang="en-US" sz="1400" b="1" dirty="0">
              <a:solidFill>
                <a:schemeClr val="bg1"/>
              </a:solidFill>
              <a:latin typeface="+mn-lt"/>
            </a:endParaRPr>
          </a:p>
        </p:txBody>
      </p:sp>
    </p:spTree>
    <p:extLst>
      <p:ext uri="{BB962C8B-B14F-4D97-AF65-F5344CB8AC3E}">
        <p14:creationId xmlns:p14="http://schemas.microsoft.com/office/powerpoint/2010/main" val="33111250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NewBrandpptTmp4">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19962</TotalTime>
  <Words>1792</Words>
  <Application>Microsoft Macintosh PowerPoint</Application>
  <PresentationFormat>On-screen Show (4:3)</PresentationFormat>
  <Paragraphs>191</Paragraphs>
  <Slides>26</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NewBrandpptTmp4</vt:lpstr>
      <vt:lpstr>Worksheet</vt:lpstr>
      <vt:lpstr>PowerPoint Presentation</vt:lpstr>
      <vt:lpstr>PowerPoint Presentation</vt:lpstr>
      <vt:lpstr>PowerPoint Presentation</vt:lpstr>
      <vt:lpstr>WORLD CLASS SCIENTISTS  WITH AN ARRAY OF EXPERTISE</vt:lpstr>
      <vt:lpstr>WORLD CLASS SCIENTIFIC ADVISORY BOARD</vt:lpstr>
      <vt:lpstr>COMPETITIVE ADVANTAGE TARGETING THE SOURCES OF AGING</vt:lpstr>
      <vt:lpstr>GENE CHIP TECHNOLOGY</vt:lpstr>
      <vt:lpstr>GENE CHIP TECHNOLOGY</vt:lpstr>
      <vt:lpstr>ITS ALL ABOUT BALANCE</vt:lpstr>
      <vt:lpstr>IDENTICAL TWINS AGE AT DIFFERENT RATES Add Reference</vt:lpstr>
      <vt:lpstr>CHARACTERISTIC FEATURES  OF SKIN AGING</vt:lpstr>
      <vt:lpstr>BREAKDOWN OF PROTEINS</vt:lpstr>
      <vt:lpstr>FIRMING FOCUSED YGC*</vt:lpstr>
      <vt:lpstr>NU SKIN EXCLUSIVE ACQUISITION</vt:lpstr>
      <vt:lpstr>NOX TECHNOLOGIES ACQUISITION</vt:lpstr>
      <vt:lpstr>PATENTS PROTECT OUR INNOVATIONS</vt:lpstr>
      <vt:lpstr>PUBLICATIONS</vt:lpstr>
      <vt:lpstr>EXCLUSIVE &amp; PROTECTED</vt:lpstr>
      <vt:lpstr>AGELOC IS A PROVEN BRAND</vt:lpstr>
      <vt:lpstr>YOUTHFUL SKIN “SNAP BACK” QUALITY</vt:lpstr>
      <vt:lpstr>PowerPoint Presentation</vt:lpstr>
      <vt:lpstr>CLINICAL STUDY improvement over baseline</vt:lpstr>
      <vt:lpstr>CLINICAL RESULTS</vt:lpstr>
      <vt:lpstr>PowerPoint Presentation</vt:lpstr>
      <vt:lpstr>PowerPoint Presentation</vt:lpstr>
      <vt:lpstr>PowerPoint Presentation</vt:lpstr>
    </vt:vector>
  </TitlesOfParts>
  <Company>Nuskin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pct</dc:creator>
  <cp:lastModifiedBy>Anganel Davis</cp:lastModifiedBy>
  <cp:revision>1080</cp:revision>
  <cp:lastPrinted>2010-09-10T22:00:28Z</cp:lastPrinted>
  <dcterms:created xsi:type="dcterms:W3CDTF">2010-09-24T15:55:15Z</dcterms:created>
  <dcterms:modified xsi:type="dcterms:W3CDTF">2014-05-13T20:47:11Z</dcterms:modified>
</cp:coreProperties>
</file>