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7"/>
  </p:notesMasterIdLst>
  <p:handoutMasterIdLst>
    <p:handoutMasterId r:id="rId18"/>
  </p:handoutMasterIdLst>
  <p:sldIdLst>
    <p:sldId id="272" r:id="rId3"/>
    <p:sldId id="273" r:id="rId4"/>
    <p:sldId id="274" r:id="rId5"/>
    <p:sldId id="275" r:id="rId6"/>
    <p:sldId id="298" r:id="rId7"/>
    <p:sldId id="276" r:id="rId8"/>
    <p:sldId id="296" r:id="rId9"/>
    <p:sldId id="291" r:id="rId10"/>
    <p:sldId id="292" r:id="rId11"/>
    <p:sldId id="295" r:id="rId12"/>
    <p:sldId id="293" r:id="rId13"/>
    <p:sldId id="299" r:id="rId14"/>
    <p:sldId id="300" r:id="rId15"/>
    <p:sldId id="28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uadmin" initials="n" lastIdx="21" clrIdx="0"/>
  <p:cmAuthor id="1" name="kc_holley" initials="kc" lastIdx="6" clrIdx="1"/>
  <p:cmAuthor id="2" name="lbookman" initials="lb" lastIdx="15" clrIdx="2"/>
  <p:cmAuthor id="3" name="Landon Garner" initials="lmg" lastIdx="3"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33CC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7" autoAdjust="0"/>
    <p:restoredTop sz="98711" autoAdjust="0"/>
  </p:normalViewPr>
  <p:slideViewPr>
    <p:cSldViewPr>
      <p:cViewPr varScale="1">
        <p:scale>
          <a:sx n="106" d="100"/>
          <a:sy n="106" d="100"/>
        </p:scale>
        <p:origin x="-117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A57B999-DE5D-4A6A-A319-5D71CDAB802F}" type="datetimeFigureOut">
              <a:rPr lang="en-US" smtClean="0">
                <a:latin typeface="Arial"/>
              </a:rPr>
              <a:pPr/>
              <a:t>10/25/2011</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A4E7C9-AD37-456F-9C5F-F4F1E1027635}" type="slidenum">
              <a:rPr lang="en-US" smtClean="0">
                <a:latin typeface="Arial"/>
              </a:rPr>
              <a:pPr/>
              <a:t>‹#›</a:t>
            </a:fld>
            <a:endParaRPr lang="en-US" dirty="0">
              <a:latin typeface="Arial"/>
            </a:endParaRPr>
          </a:p>
        </p:txBody>
      </p:sp>
    </p:spTree>
    <p:extLst>
      <p:ext uri="{BB962C8B-B14F-4D97-AF65-F5344CB8AC3E}">
        <p14:creationId xmlns="" xmlns:p14="http://schemas.microsoft.com/office/powerpoint/2010/main" val="4104570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B75EA789-5DB5-44A9-9B77-751CBFB0E55A}" type="datetimeFigureOut">
              <a:rPr lang="en-US" smtClean="0"/>
              <a:pPr/>
              <a:t>10/25/2011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ADA3006A-66D1-42D4-9077-39F48588C8C9}" type="slidenum">
              <a:rPr lang="en-US" smtClean="0"/>
              <a:pPr/>
              <a:t>‹#›</a:t>
            </a:fld>
            <a:endParaRPr lang="en-US" dirty="0"/>
          </a:p>
        </p:txBody>
      </p:sp>
    </p:spTree>
    <p:extLst>
      <p:ext uri="{BB962C8B-B14F-4D97-AF65-F5344CB8AC3E}">
        <p14:creationId xmlns="" xmlns:p14="http://schemas.microsoft.com/office/powerpoint/2010/main" val="166845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3006A-66D1-42D4-9077-39F48588C8C9}"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3006A-66D1-42D4-9077-39F48588C8C9}"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A3006A-66D1-42D4-9077-39F48588C8C9}"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A3006A-66D1-42D4-9077-39F48588C8C9}"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A365C6-3B95-4FC9-8B75-E861894C4C42}"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solidFill>
                  <a:schemeClr val="accent4"/>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0D2A55B-A07B-4AC7-AE78-81068AF313BD}" type="datetime1">
              <a:rPr lang="en-US"/>
              <a:pPr>
                <a:defRPr/>
              </a:pPr>
              <a:t>10/25/2011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37F04F-BFBD-4F6A-B8BB-B3F1059CE595}" type="slidenum">
              <a:rPr lang="en-US"/>
              <a:pPr>
                <a:defRPr/>
              </a:pPr>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9AE4E5-75D1-E243-ABEE-92A465C46234}"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128989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AE4E5-75D1-E243-ABEE-92A465C46234}"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247595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9AE4E5-75D1-E243-ABEE-92A465C46234}"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2904603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9AE4E5-75D1-E243-ABEE-92A465C46234}" type="datetimeFigureOut">
              <a:rPr lang="en-US" smtClean="0"/>
              <a:pPr/>
              <a:t>10/25/2011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2051496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9AE4E5-75D1-E243-ABEE-92A465C46234}" type="datetimeFigureOut">
              <a:rPr lang="en-US" smtClean="0"/>
              <a:pPr/>
              <a:t>10/25/2011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3856842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9AE4E5-75D1-E243-ABEE-92A465C46234}" type="datetimeFigureOut">
              <a:rPr lang="en-US" smtClean="0"/>
              <a:pPr/>
              <a:t>10/25/2011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528857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9AE4E5-75D1-E243-ABEE-92A465C46234}" type="datetimeFigureOut">
              <a:rPr lang="en-US" smtClean="0"/>
              <a:pPr/>
              <a:t>10/25/2011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3461352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AE4E5-75D1-E243-ABEE-92A465C46234}" type="datetimeFigureOut">
              <a:rPr lang="en-US" smtClean="0"/>
              <a:pPr/>
              <a:t>10/25/2011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711073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9AE4E5-75D1-E243-ABEE-92A465C46234}" type="datetimeFigureOut">
              <a:rPr lang="en-US" smtClean="0"/>
              <a:pPr/>
              <a:t>10/25/2011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1398994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AE4E5-75D1-E243-ABEE-92A465C46234}"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97895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239000" cy="1143000"/>
          </a:xfrm>
        </p:spPr>
        <p:txBody>
          <a:bodyPr>
            <a:noAutofit/>
          </a:bodyPr>
          <a:lstStyle>
            <a:lvl1pPr algn="l">
              <a:defRPr sz="3000" cap="none" baseline="0">
                <a:solidFill>
                  <a:schemeClr val="accent4"/>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7239000" cy="4525963"/>
          </a:xfrm>
        </p:spPr>
        <p:txBody>
          <a:bodyPr>
            <a:normAutofit/>
          </a:bodyPr>
          <a:lstStyle>
            <a:lvl1pPr>
              <a:defRPr sz="2400">
                <a:solidFill>
                  <a:schemeClr val="accent4"/>
                </a:solidFill>
                <a:latin typeface="Arial"/>
                <a:cs typeface="Arial"/>
              </a:defRPr>
            </a:lvl1pPr>
            <a:lvl2pPr>
              <a:defRPr sz="2400">
                <a:solidFill>
                  <a:schemeClr val="accent4"/>
                </a:solidFill>
                <a:latin typeface="Arial"/>
                <a:cs typeface="Arial"/>
              </a:defRPr>
            </a:lvl2pPr>
            <a:lvl3pPr>
              <a:defRPr sz="2000">
                <a:solidFill>
                  <a:schemeClr val="accent4"/>
                </a:solidFill>
                <a:latin typeface="Arial"/>
                <a:cs typeface="Arial"/>
              </a:defRPr>
            </a:lvl3pPr>
            <a:lvl4pPr>
              <a:defRPr sz="1800">
                <a:solidFill>
                  <a:schemeClr val="accent4"/>
                </a:solidFill>
                <a:latin typeface="Arial"/>
                <a:cs typeface="Arial"/>
              </a:defRPr>
            </a:lvl4pPr>
            <a:lvl5pPr>
              <a:defRPr sz="1800">
                <a:solidFill>
                  <a:schemeClr val="accent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AE4E5-75D1-E243-ABEE-92A465C46234}"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91674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solidFill>
                  <a:schemeClr val="accent4"/>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400">
                <a:solidFill>
                  <a:schemeClr val="accent4"/>
                </a:solidFill>
                <a:latin typeface="Arial"/>
                <a:cs typeface="Arial"/>
              </a:defRPr>
            </a:lvl1pPr>
            <a:lvl2pPr>
              <a:defRPr sz="2400">
                <a:solidFill>
                  <a:schemeClr val="accent4"/>
                </a:solidFill>
                <a:latin typeface="Arial"/>
                <a:cs typeface="Arial"/>
              </a:defRPr>
            </a:lvl2pPr>
            <a:lvl3pPr>
              <a:defRPr sz="2000">
                <a:solidFill>
                  <a:schemeClr val="accent4"/>
                </a:solidFill>
                <a:latin typeface="Arial"/>
                <a:cs typeface="Arial"/>
              </a:defRPr>
            </a:lvl3pPr>
            <a:lvl4pPr>
              <a:defRPr sz="1800">
                <a:solidFill>
                  <a:schemeClr val="accent4"/>
                </a:solidFill>
                <a:latin typeface="Arial"/>
                <a:cs typeface="Arial"/>
              </a:defRPr>
            </a:lvl4pPr>
            <a:lvl5pPr>
              <a:defRPr sz="1800">
                <a:solidFill>
                  <a:schemeClr val="accent4"/>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400">
                <a:solidFill>
                  <a:schemeClr val="accent4"/>
                </a:solidFill>
                <a:latin typeface="Arial"/>
                <a:cs typeface="Arial"/>
              </a:defRPr>
            </a:lvl1pPr>
            <a:lvl2pPr>
              <a:defRPr sz="2400">
                <a:solidFill>
                  <a:schemeClr val="accent4"/>
                </a:solidFill>
                <a:latin typeface="Arial"/>
                <a:cs typeface="Arial"/>
              </a:defRPr>
            </a:lvl2pPr>
            <a:lvl3pPr>
              <a:defRPr sz="2000">
                <a:solidFill>
                  <a:schemeClr val="accent4"/>
                </a:solidFill>
                <a:latin typeface="Arial"/>
                <a:cs typeface="Arial"/>
              </a:defRPr>
            </a:lvl3pPr>
            <a:lvl4pPr>
              <a:defRPr sz="1800">
                <a:solidFill>
                  <a:schemeClr val="accent4"/>
                </a:solidFill>
                <a:latin typeface="Arial"/>
                <a:cs typeface="Arial"/>
              </a:defRPr>
            </a:lvl4pPr>
            <a:lvl5pPr>
              <a:defRPr sz="1800">
                <a:solidFill>
                  <a:schemeClr val="accent4"/>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364AED18-A628-40F2-A8C6-E04627FE2085}" type="datetime1">
              <a:rPr lang="en-US"/>
              <a:pPr>
                <a:defRPr/>
              </a:pPr>
              <a:t>10/25/2011</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70DD3818-404C-4B20-A856-A6FB7F03A661}"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solidFill>
                  <a:schemeClr val="accent4"/>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solidFill>
                  <a:schemeClr val="accent4"/>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accent4"/>
                </a:solidFill>
                <a:latin typeface="Arial"/>
                <a:cs typeface="Arial"/>
              </a:defRPr>
            </a:lvl1pPr>
            <a:lvl2pPr>
              <a:defRPr sz="2000">
                <a:solidFill>
                  <a:schemeClr val="accent4"/>
                </a:solidFill>
                <a:latin typeface="Arial"/>
                <a:cs typeface="Arial"/>
              </a:defRPr>
            </a:lvl2pPr>
            <a:lvl3pPr>
              <a:defRPr sz="1800">
                <a:solidFill>
                  <a:schemeClr val="accent4"/>
                </a:solidFill>
                <a:latin typeface="Arial"/>
                <a:cs typeface="Arial"/>
              </a:defRPr>
            </a:lvl3pPr>
            <a:lvl4pPr>
              <a:defRPr sz="1600">
                <a:solidFill>
                  <a:schemeClr val="accent4"/>
                </a:solidFill>
                <a:latin typeface="Arial"/>
                <a:cs typeface="Arial"/>
              </a:defRPr>
            </a:lvl4pPr>
            <a:lvl5pPr>
              <a:defRPr sz="1600">
                <a:solidFill>
                  <a:schemeClr val="accent4"/>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solidFill>
                  <a:schemeClr val="accent4"/>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solidFill>
                  <a:schemeClr val="accent4"/>
                </a:solidFill>
                <a:latin typeface="Arial"/>
                <a:cs typeface="Arial"/>
              </a:defRPr>
            </a:lvl1pPr>
            <a:lvl2pPr>
              <a:defRPr sz="2000">
                <a:solidFill>
                  <a:schemeClr val="accent4"/>
                </a:solidFill>
                <a:latin typeface="Arial"/>
                <a:cs typeface="Arial"/>
              </a:defRPr>
            </a:lvl2pPr>
            <a:lvl3pPr>
              <a:defRPr sz="1800">
                <a:solidFill>
                  <a:schemeClr val="accent4"/>
                </a:solidFill>
                <a:latin typeface="Arial"/>
                <a:cs typeface="Arial"/>
              </a:defRPr>
            </a:lvl3pPr>
            <a:lvl4pPr>
              <a:defRPr sz="1600">
                <a:solidFill>
                  <a:schemeClr val="accent4"/>
                </a:solidFill>
                <a:latin typeface="Arial"/>
                <a:cs typeface="Arial"/>
              </a:defRPr>
            </a:lvl4pPr>
            <a:lvl5pPr>
              <a:defRPr sz="1600">
                <a:solidFill>
                  <a:schemeClr val="accent4"/>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B25B66-9408-43F4-AD66-E7438532502E}" type="datetime1">
              <a:rPr lang="en-US"/>
              <a:pPr>
                <a:defRPr/>
              </a:pPr>
              <a:t>10/25/2011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47EA778-EC68-4FA9-8E87-7A9A10DE5704}"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0274B3D-275F-458E-A07C-F25AF8C927F1}" type="datetime1">
              <a:rPr lang="en-US"/>
              <a:pPr>
                <a:defRPr/>
              </a:pPr>
              <a:t>10/25/2011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907779-E572-470D-B6F8-8AC28634DE1B}"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BF3F7E-A394-4F14-9722-F5AA6FC24B7C}" type="datetime1">
              <a:rPr lang="en-US"/>
              <a:pPr>
                <a:defRPr/>
              </a:pPr>
              <a:t>10/25/2011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BBBC327-D3EF-457D-809A-F7E645FAD129}"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94A868-6121-4B26-9242-EE1DDCF2E415}" type="datetime1">
              <a:rPr lang="en-US"/>
              <a:pPr>
                <a:defRPr/>
              </a:pPr>
              <a:t>10/25/2011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7D0DC41-D7EA-4E9E-B458-6A9BD7F0466F}"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93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938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8" name="Date Placeholder 2"/>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7" charset="0"/>
              </a:defRPr>
            </a:lvl1pPr>
          </a:lstStyle>
          <a:p>
            <a:pPr>
              <a:defRPr/>
            </a:pPr>
            <a:fld id="{1FA85D79-5B1F-E744-9DBD-E4B8E8FBCF3F}" type="slidenum">
              <a:rPr lang="en-US" smtClean="0"/>
              <a:pPr>
                <a:defRPr/>
              </a:pPr>
              <a:t>‹#›</a:t>
            </a:fld>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1"/>
          </p:nvPr>
        </p:nvSpPr>
        <p:spPr>
          <a:xfrm>
            <a:off x="6553200" y="6248400"/>
            <a:ext cx="2133600" cy="476250"/>
          </a:xfrm>
          <a:prstGeom prst="rect">
            <a:avLst/>
          </a:prstGeom>
        </p:spPr>
        <p:txBody>
          <a:bodyPr/>
          <a:lstStyle>
            <a:lvl1pPr>
              <a:defRPr/>
            </a:lvl1pPr>
          </a:lstStyle>
          <a:p>
            <a:fld id="{26D98C12-8593-4BD7-AA7F-BAD18DBBF1E1}"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a:prstGeom prst="rect">
            <a:avLst/>
          </a:prstGeom>
        </p:spPr>
        <p:txBody>
          <a:bodyPr/>
          <a:lstStyle>
            <a:lvl1pPr>
              <a:defRPr/>
            </a:lvl1pPr>
          </a:lstStyle>
          <a:p>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w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geloc logo revised R horiz.eps"/>
          <p:cNvPicPr>
            <a:picLocks noChangeAspect="1"/>
          </p:cNvPicPr>
          <p:nvPr userDrawn="1"/>
        </p:nvPicPr>
        <p:blipFill>
          <a:blip r:embed="rId11" cstate="print">
            <a:extLst>
              <a:ext uri="{28A0092B-C50C-407E-A947-70E740481C1C}">
                <a14:useLocalDpi xmlns="" xmlns:a14="http://schemas.microsoft.com/office/drawing/2010/main" val="0"/>
              </a:ext>
            </a:extLst>
          </a:blip>
          <a:stretch>
            <a:fillRect/>
          </a:stretch>
        </p:blipFill>
        <p:spPr>
          <a:xfrm>
            <a:off x="6792116" y="6187259"/>
            <a:ext cx="1978143" cy="376573"/>
          </a:xfrm>
          <a:prstGeom prst="rect">
            <a:avLst/>
          </a:prstGeom>
        </p:spPr>
      </p:pic>
      <p:pic>
        <p:nvPicPr>
          <p:cNvPr id="9" name="Picture 8" descr="ageloc rings2.wmf"/>
          <p:cNvPicPr>
            <a:picLocks noChangeAspect="1"/>
          </p:cNvPicPr>
          <p:nvPr userDrawn="1"/>
        </p:nvPicPr>
        <p:blipFill>
          <a:blip r:embed="rId12" cstate="print"/>
          <a:stretch>
            <a:fillRect/>
          </a:stretch>
        </p:blipFill>
        <p:spPr>
          <a:xfrm>
            <a:off x="0" y="369845"/>
            <a:ext cx="1593850" cy="859938"/>
          </a:xfrm>
          <a:prstGeom prst="rect">
            <a:avLst/>
          </a:prstGeom>
        </p:spPr>
      </p:pic>
      <p:sp>
        <p:nvSpPr>
          <p:cNvPr id="10" name="Rectangle 9"/>
          <p:cNvSpPr/>
          <p:nvPr userDrawn="1"/>
        </p:nvSpPr>
        <p:spPr>
          <a:xfrm>
            <a:off x="0" y="6686550"/>
            <a:ext cx="9144000" cy="171450"/>
          </a:xfrm>
          <a:prstGeom prst="rect">
            <a:avLst/>
          </a:prstGeom>
          <a:gradFill flip="none" rotWithShape="1">
            <a:gsLst>
              <a:gs pos="85000">
                <a:schemeClr val="bg1">
                  <a:lumMod val="50000"/>
                </a:schemeClr>
              </a:gs>
              <a:gs pos="23000">
                <a:schemeClr val="bg1">
                  <a:lumMod val="8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ea typeface="ＭＳ Ｐゴシック"/>
                <a:cs typeface="ＭＳ Ｐゴシック"/>
              </a:defRPr>
            </a:lvl1pPr>
          </a:lstStyle>
          <a:p>
            <a:pPr>
              <a:defRPr/>
            </a:pPr>
            <a:fld id="{3B3DFE25-B308-4D65-AB57-179D7DF0E87C}" type="datetime1">
              <a:rPr lang="en-US"/>
              <a:pPr>
                <a:defRPr/>
              </a:pPr>
              <a:t>10/25/2011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latin typeface="Arial" pitchFamily="34" charset="0"/>
                <a:ea typeface="ＭＳ Ｐゴシック"/>
                <a:cs typeface="ＭＳ Ｐゴシック"/>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ea typeface="ＭＳ Ｐゴシック"/>
                <a:cs typeface="ＭＳ Ｐゴシック"/>
              </a:defRPr>
            </a:lvl1pPr>
          </a:lstStyle>
          <a:p>
            <a:pPr>
              <a:defRPr/>
            </a:pPr>
            <a:fld id="{4AA4CED8-FF73-4E50-B60D-CA9360BA3F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timing>
    <p:tnLst>
      <p:par>
        <p:cTn id="1" dur="indefinite" restart="never" nodeType="tmRoot"/>
      </p:par>
    </p:tnLst>
  </p:timing>
  <p:hf sldNum="0" hdr="0" ftr="0" dt="0"/>
  <p:txStyles>
    <p:titleStyle>
      <a:lvl1pPr algn="ctr" rtl="0" fontAlgn="base">
        <a:spcBef>
          <a:spcPct val="0"/>
        </a:spcBef>
        <a:spcAft>
          <a:spcPct val="0"/>
        </a:spcAft>
        <a:defRPr sz="4400" kern="1200">
          <a:solidFill>
            <a:srgbClr val="4D4D4D"/>
          </a:solidFill>
          <a:latin typeface="+mj-lt"/>
          <a:ea typeface="ＭＳ Ｐゴシック" charset="-128"/>
          <a:cs typeface="ＭＳ Ｐゴシック" charset="-128"/>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Font typeface="Arial" charset="0"/>
        <a:buChar char="•"/>
        <a:defRPr sz="3200" kern="1200">
          <a:solidFill>
            <a:srgbClr val="4D4D4D"/>
          </a:solidFill>
          <a:latin typeface="+mn-lt"/>
          <a:ea typeface="ＭＳ Ｐゴシック" charset="-128"/>
          <a:cs typeface="ＭＳ Ｐゴシック" charset="-128"/>
        </a:defRPr>
      </a:lvl1pPr>
      <a:lvl2pPr marL="742950" indent="-285750" algn="l" rtl="0" fontAlgn="base">
        <a:spcBef>
          <a:spcPct val="20000"/>
        </a:spcBef>
        <a:spcAft>
          <a:spcPct val="0"/>
        </a:spcAft>
        <a:buFont typeface="Arial" charset="0"/>
        <a:buChar char="–"/>
        <a:defRPr sz="2800" kern="1200">
          <a:solidFill>
            <a:srgbClr val="4D4D4D"/>
          </a:solidFill>
          <a:latin typeface="+mn-lt"/>
          <a:ea typeface="ＭＳ Ｐゴシック" charset="-128"/>
          <a:cs typeface="+mn-cs"/>
        </a:defRPr>
      </a:lvl2pPr>
      <a:lvl3pPr marL="1143000" indent="-228600" algn="l" rtl="0" fontAlgn="base">
        <a:spcBef>
          <a:spcPct val="20000"/>
        </a:spcBef>
        <a:spcAft>
          <a:spcPct val="0"/>
        </a:spcAft>
        <a:buFont typeface="Arial" charset="0"/>
        <a:buChar char="•"/>
        <a:defRPr sz="2400" kern="1200">
          <a:solidFill>
            <a:srgbClr val="4D4D4D"/>
          </a:solidFill>
          <a:latin typeface="+mn-lt"/>
          <a:ea typeface="ＭＳ Ｐゴシック" charset="-128"/>
          <a:cs typeface="+mn-cs"/>
        </a:defRPr>
      </a:lvl3pPr>
      <a:lvl4pPr marL="1600200" indent="-228600" algn="l" rtl="0" fontAlgn="base">
        <a:spcBef>
          <a:spcPct val="20000"/>
        </a:spcBef>
        <a:spcAft>
          <a:spcPct val="0"/>
        </a:spcAft>
        <a:buFont typeface="Arial" charset="0"/>
        <a:buChar char="–"/>
        <a:defRPr sz="2000" kern="1200">
          <a:solidFill>
            <a:srgbClr val="4D4D4D"/>
          </a:solidFill>
          <a:latin typeface="+mn-lt"/>
          <a:ea typeface="ＭＳ Ｐゴシック" charset="-128"/>
          <a:cs typeface="+mn-cs"/>
        </a:defRPr>
      </a:lvl4pPr>
      <a:lvl5pPr marL="2057400" indent="-228600" algn="l" rtl="0" fontAlgn="base">
        <a:spcBef>
          <a:spcPct val="20000"/>
        </a:spcBef>
        <a:spcAft>
          <a:spcPct val="0"/>
        </a:spcAft>
        <a:buFont typeface="Arial" charset="0"/>
        <a:buChar char="»"/>
        <a:defRPr sz="2000" kern="1200">
          <a:solidFill>
            <a:srgbClr val="4D4D4D"/>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geloc rings2.wmf"/>
          <p:cNvPicPr>
            <a:picLocks noChangeAspect="1"/>
          </p:cNvPicPr>
          <p:nvPr userDrawn="1"/>
        </p:nvPicPr>
        <p:blipFill>
          <a:blip r:embed="rId13" cstate="print"/>
          <a:stretch>
            <a:fillRect/>
          </a:stretch>
        </p:blipFill>
        <p:spPr>
          <a:xfrm>
            <a:off x="0" y="369845"/>
            <a:ext cx="1593850" cy="859938"/>
          </a:xfrm>
          <a:prstGeom prst="rect">
            <a:avLst/>
          </a:prstGeom>
        </p:spPr>
      </p:pic>
      <p:sp>
        <p:nvSpPr>
          <p:cNvPr id="8" name="Rectangle 7"/>
          <p:cNvSpPr/>
          <p:nvPr userDrawn="1"/>
        </p:nvSpPr>
        <p:spPr>
          <a:xfrm>
            <a:off x="0" y="6686550"/>
            <a:ext cx="9144000" cy="171450"/>
          </a:xfrm>
          <a:prstGeom prst="rect">
            <a:avLst/>
          </a:prstGeom>
          <a:gradFill flip="none" rotWithShape="1">
            <a:gsLst>
              <a:gs pos="85000">
                <a:schemeClr val="bg1">
                  <a:lumMod val="50000"/>
                </a:schemeClr>
              </a:gs>
              <a:gs pos="23000">
                <a:schemeClr val="bg1">
                  <a:lumMod val="85000"/>
                </a:schemeClr>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AE4E5-75D1-E243-ABEE-92A465C46234}" type="datetimeFigureOut">
              <a:rPr lang="en-US" smtClean="0"/>
              <a:pPr/>
              <a:t>10/25/2011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2E0EF-326F-B641-B1DB-7A677CCC2767}" type="slidenum">
              <a:rPr lang="en-US" smtClean="0"/>
              <a:pPr/>
              <a:t>‹#›</a:t>
            </a:fld>
            <a:endParaRPr lang="en-US" dirty="0"/>
          </a:p>
        </p:txBody>
      </p:sp>
    </p:spTree>
    <p:extLst>
      <p:ext uri="{BB962C8B-B14F-4D97-AF65-F5344CB8AC3E}">
        <p14:creationId xmlns="" xmlns:p14="http://schemas.microsoft.com/office/powerpoint/2010/main" val="35206169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file://localhost/Volumes/gbm/Marketing/Works%20in%20Progress/RE-DESIGN/BRAND%20BOOK/Master%20DVD%20for%20Brand%20Bible/Logos/Corporate%20Logos%20%C2%AE/Fountain%20icon/Fountain%20%C2%AE%20633%20logo.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localhost/Volumes/gbm/Marketing/Works%20in%20Progress/AGELOC/Launch%20art/Pulsating%20Current.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file://localhost/Volumes/gbm/Marketing/Works%20in%20Progress/AGELOC/Launch%20art/Fluid%20Vibration.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981200" y="5334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pPr algn="r"/>
            <a:r>
              <a:rPr lang="en-US" sz="4400" dirty="0" smtClean="0">
                <a:latin typeface="Arial" pitchFamily="34" charset="0"/>
                <a:cs typeface="Arial" pitchFamily="34" charset="0"/>
              </a:rPr>
              <a:t>ageLOC</a:t>
            </a:r>
            <a:r>
              <a:rPr lang="en-US" sz="4400" baseline="30000" dirty="0" smtClean="0">
                <a:latin typeface="Arial" pitchFamily="34" charset="0"/>
                <a:cs typeface="Arial" pitchFamily="34" charset="0"/>
              </a:rPr>
              <a:t>®</a:t>
            </a:r>
            <a:r>
              <a:rPr lang="en-US" sz="4400" dirty="0" smtClean="0">
                <a:latin typeface="Arial" pitchFamily="34" charset="0"/>
                <a:cs typeface="Arial" pitchFamily="34" charset="0"/>
              </a:rPr>
              <a:t> </a:t>
            </a:r>
          </a:p>
          <a:p>
            <a:pPr algn="r"/>
            <a:r>
              <a:rPr lang="en-US" sz="4400" dirty="0" smtClean="0">
                <a:latin typeface="Arial" pitchFamily="34" charset="0"/>
                <a:cs typeface="Arial" pitchFamily="34" charset="0"/>
              </a:rPr>
              <a:t>Galvanic Body Spa</a:t>
            </a:r>
            <a:endParaRPr lang="en-US" sz="4400" dirty="0">
              <a:latin typeface="Arial" pitchFamily="34" charset="0"/>
              <a:cs typeface="Arial" pitchFamily="34" charset="0"/>
            </a:endParaRPr>
          </a:p>
        </p:txBody>
      </p:sp>
      <p:pic>
        <p:nvPicPr>
          <p:cNvPr id="1026" name="Picture 2" descr="C:\Users\andavis\Desktop\IMG1100234.fade.jpg"/>
          <p:cNvPicPr>
            <a:picLocks noChangeAspect="1" noChangeArrowheads="1"/>
          </p:cNvPicPr>
          <p:nvPr/>
        </p:nvPicPr>
        <p:blipFill>
          <a:blip r:embed="rId4" cstate="print"/>
          <a:srcRect l="30000" t="11667" r="13332"/>
          <a:stretch>
            <a:fillRect/>
          </a:stretch>
        </p:blipFill>
        <p:spPr bwMode="auto">
          <a:xfrm>
            <a:off x="533400" y="1828800"/>
            <a:ext cx="4343400" cy="4513729"/>
          </a:xfrm>
          <a:prstGeom prst="rect">
            <a:avLst/>
          </a:prstGeom>
          <a:noFill/>
        </p:spPr>
      </p:pic>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600201"/>
            <a:ext cx="4191000" cy="4525963"/>
          </a:xfrm>
        </p:spPr>
        <p:txBody>
          <a:bodyPr>
            <a:normAutofit/>
          </a:bodyPr>
          <a:lstStyle/>
          <a:p>
            <a:pPr>
              <a:buNone/>
            </a:pPr>
            <a:r>
              <a:rPr lang="en-US" sz="2200" dirty="0" smtClean="0"/>
              <a:t>	</a:t>
            </a:r>
            <a:r>
              <a:rPr lang="en-US" sz="2200" dirty="0" smtClean="0"/>
              <a:t>Carefully </a:t>
            </a:r>
            <a:r>
              <a:rPr lang="en-US" sz="2200" dirty="0" smtClean="0"/>
              <a:t>controlled </a:t>
            </a:r>
            <a:r>
              <a:rPr lang="en-US" sz="2200" dirty="0" smtClean="0"/>
              <a:t>research </a:t>
            </a:r>
            <a:r>
              <a:rPr lang="en-US" sz="2200" dirty="0" smtClean="0"/>
              <a:t>reveals that galvanic treatments enhance the delivery of key ingredients for up to 24 hours following galvanic treatment, including active ingredients contained in subsequently applied advanced anti-aging products.</a:t>
            </a:r>
            <a:endParaRPr lang="en-US" sz="2200" dirty="0"/>
          </a:p>
        </p:txBody>
      </p:sp>
      <p:sp>
        <p:nvSpPr>
          <p:cNvPr id="5"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a:cs typeface="Arial"/>
              </a:rPr>
              <a:t>Lasting Benefits</a:t>
            </a:r>
            <a:endParaRPr lang="en-US" sz="3600" dirty="0">
              <a:latin typeface="Arial"/>
              <a:cs typeface="Arial"/>
            </a:endParaRPr>
          </a:p>
        </p:txBody>
      </p:sp>
      <p:pic>
        <p:nvPicPr>
          <p:cNvPr id="4" name="Picture 5"/>
          <p:cNvPicPr>
            <a:picLocks noChangeAspect="1" noChangeArrowheads="1"/>
          </p:cNvPicPr>
          <p:nvPr/>
        </p:nvPicPr>
        <p:blipFill>
          <a:blip r:embed="rId2" cstate="print"/>
          <a:srcRect l="5865" r="7822" b="27184"/>
          <a:stretch>
            <a:fillRect/>
          </a:stretch>
        </p:blipFill>
        <p:spPr bwMode="auto">
          <a:xfrm>
            <a:off x="482599" y="1397000"/>
            <a:ext cx="3708401" cy="4546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981201"/>
            <a:ext cx="4724400" cy="4800599"/>
          </a:xfrm>
        </p:spPr>
        <p:txBody>
          <a:bodyPr>
            <a:normAutofit/>
          </a:bodyPr>
          <a:lstStyle/>
          <a:p>
            <a:pPr>
              <a:buNone/>
            </a:pPr>
            <a:r>
              <a:rPr lang="en-US" sz="2200" dirty="0" smtClean="0"/>
              <a:t>	ageLOC Body Shaping Gel is formulated to work with the ageLOC Galvanic Body Spa. It is an intensive spa quality product that minimizes and smooths the appearance of fat and cellulite, improves the appearance of skin’s firmness, and helps improve the overall appearance of the skin. </a:t>
            </a:r>
          </a:p>
          <a:p>
            <a:endParaRPr lang="en-US" dirty="0"/>
          </a:p>
        </p:txBody>
      </p:sp>
      <p:sp>
        <p:nvSpPr>
          <p:cNvPr id="4" name="Rectangle 2"/>
          <p:cNvSpPr txBox="1">
            <a:spLocks noChangeArrowheads="1"/>
          </p:cNvSpPr>
          <p:nvPr/>
        </p:nvSpPr>
        <p:spPr bwMode="auto">
          <a:xfrm>
            <a:off x="1981200" y="2286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a:cs typeface="Arial"/>
              </a:rPr>
              <a:t>ageLOC Body Shaping Gel</a:t>
            </a:r>
            <a:endParaRPr lang="en-US" sz="3600" dirty="0">
              <a:latin typeface="Arial"/>
              <a:cs typeface="Arial"/>
            </a:endParaRPr>
          </a:p>
        </p:txBody>
      </p:sp>
      <p:pic>
        <p:nvPicPr>
          <p:cNvPr id="6146" name="Picture 2" descr="C:\Users\andavis\Desktop\RM11300170.fade.jpg"/>
          <p:cNvPicPr>
            <a:picLocks noChangeAspect="1" noChangeArrowheads="1"/>
          </p:cNvPicPr>
          <p:nvPr/>
        </p:nvPicPr>
        <p:blipFill>
          <a:blip r:embed="rId2" cstate="print"/>
          <a:srcRect l="48961" t="12195" b="9214"/>
          <a:stretch>
            <a:fillRect/>
          </a:stretch>
        </p:blipFill>
        <p:spPr bwMode="auto">
          <a:xfrm>
            <a:off x="1219200" y="1755648"/>
            <a:ext cx="1668088" cy="4419600"/>
          </a:xfrm>
          <a:prstGeom prst="rect">
            <a:avLst/>
          </a:prstGeom>
          <a:noFill/>
        </p:spPr>
      </p:pic>
      <p:sp>
        <p:nvSpPr>
          <p:cNvPr id="5" name="Rectangle 4"/>
          <p:cNvSpPr/>
          <p:nvPr/>
        </p:nvSpPr>
        <p:spPr>
          <a:xfrm>
            <a:off x="2022869" y="990600"/>
            <a:ext cx="4835131" cy="430887"/>
          </a:xfrm>
          <a:prstGeom prst="rect">
            <a:avLst/>
          </a:prstGeom>
        </p:spPr>
        <p:txBody>
          <a:bodyPr wrap="square">
            <a:spAutoFit/>
          </a:bodyPr>
          <a:lstStyle/>
          <a:p>
            <a:pPr>
              <a:buNone/>
            </a:pPr>
            <a:r>
              <a:rPr lang="en-US" sz="2200" i="1" dirty="0" smtClean="0">
                <a:solidFill>
                  <a:schemeClr val="accent4"/>
                </a:solidFill>
                <a:latin typeface="Arial"/>
                <a:ea typeface="ＭＳ Ｐゴシック" charset="-128"/>
                <a:cs typeface="Arial"/>
              </a:rPr>
              <a:t>For a slimmer, firmer, smoother you</a:t>
            </a:r>
            <a:r>
              <a:rPr lang="en-US" i="1" dirty="0" smtClean="0"/>
              <a:t>. </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71800" y="1752601"/>
            <a:ext cx="5257800" cy="4343399"/>
          </a:xfrm>
        </p:spPr>
        <p:txBody>
          <a:bodyPr/>
          <a:lstStyle/>
          <a:p>
            <a:pPr marL="0" indent="0">
              <a:spcBef>
                <a:spcPts val="1800"/>
              </a:spcBef>
              <a:buNone/>
            </a:pPr>
            <a:r>
              <a:rPr lang="en-US" sz="2200" dirty="0" smtClean="0">
                <a:latin typeface="Arial"/>
                <a:cs typeface="Arial"/>
              </a:rPr>
              <a:t>After using </a:t>
            </a:r>
            <a:r>
              <a:rPr lang="en-US" sz="2200" dirty="0" smtClean="0"/>
              <a:t>ageLOC Body Shaping Gel and Body Spa, complete the regimen by smoothing on ageLOC Dermatic Effects. (ageLOC Dermatic Effects should not be used with the Body Spa.) </a:t>
            </a:r>
          </a:p>
          <a:p>
            <a:pPr marL="0" indent="0">
              <a:spcBef>
                <a:spcPts val="1800"/>
              </a:spcBef>
              <a:buNone/>
            </a:pPr>
            <a:r>
              <a:rPr lang="en-US" sz="2200" dirty="0" smtClean="0">
                <a:latin typeface="Arial"/>
                <a:cs typeface="Arial"/>
              </a:rPr>
              <a:t>This daily moisturizer compliments the Body Spa regimen and helps provide additional benefits of smoothing the appearance of fat and cellulite and improving the appearance of skin firmness. </a:t>
            </a:r>
          </a:p>
          <a:p>
            <a:endParaRPr lang="en-US" dirty="0"/>
          </a:p>
        </p:txBody>
      </p:sp>
      <p:sp>
        <p:nvSpPr>
          <p:cNvPr id="4" name="Rectangle 2"/>
          <p:cNvSpPr txBox="1">
            <a:spLocks noChangeArrowheads="1"/>
          </p:cNvSpPr>
          <p:nvPr/>
        </p:nvSpPr>
        <p:spPr bwMode="auto">
          <a:xfrm>
            <a:off x="1981200" y="1524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Arial"/>
                <a:ea typeface="ＭＳ Ｐゴシック" charset="-128"/>
                <a:cs typeface="Arial"/>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err="1" smtClean="0"/>
              <a:t>ageLOC</a:t>
            </a:r>
            <a:r>
              <a:rPr lang="en-US" sz="3600" dirty="0" smtClean="0"/>
              <a:t> </a:t>
            </a:r>
            <a:r>
              <a:rPr lang="en-US" sz="3600" dirty="0" err="1" smtClean="0"/>
              <a:t>Dermatic</a:t>
            </a:r>
            <a:r>
              <a:rPr lang="en-US" sz="3600" dirty="0" smtClean="0"/>
              <a:t> Effects</a:t>
            </a:r>
            <a:endParaRPr lang="en-US" sz="3600" dirty="0"/>
          </a:p>
        </p:txBody>
      </p:sp>
      <p:pic>
        <p:nvPicPr>
          <p:cNvPr id="5" name="Picture 2" descr="C:\Users\andavis\Desktop\RM11300170.fade.jpg"/>
          <p:cNvPicPr>
            <a:picLocks noChangeAspect="1" noChangeArrowheads="1"/>
          </p:cNvPicPr>
          <p:nvPr/>
        </p:nvPicPr>
        <p:blipFill>
          <a:blip r:embed="rId2" cstate="print"/>
          <a:srcRect t="12195" r="50696" b="9214"/>
          <a:stretch>
            <a:fillRect/>
          </a:stretch>
        </p:blipFill>
        <p:spPr bwMode="auto">
          <a:xfrm>
            <a:off x="381000" y="1520810"/>
            <a:ext cx="1752600" cy="4806838"/>
          </a:xfrm>
          <a:prstGeom prst="rect">
            <a:avLst/>
          </a:prstGeom>
          <a:noFill/>
        </p:spPr>
      </p:pic>
      <p:sp>
        <p:nvSpPr>
          <p:cNvPr id="6" name="Rectangle 5"/>
          <p:cNvSpPr/>
          <p:nvPr/>
        </p:nvSpPr>
        <p:spPr>
          <a:xfrm>
            <a:off x="2022869" y="914400"/>
            <a:ext cx="6816331" cy="430887"/>
          </a:xfrm>
          <a:prstGeom prst="rect">
            <a:avLst/>
          </a:prstGeom>
        </p:spPr>
        <p:txBody>
          <a:bodyPr wrap="square">
            <a:spAutoFit/>
          </a:bodyPr>
          <a:lstStyle/>
          <a:p>
            <a:pPr>
              <a:buNone/>
            </a:pPr>
            <a:r>
              <a:rPr lang="en-US" sz="2200" i="1" dirty="0" smtClean="0">
                <a:solidFill>
                  <a:schemeClr val="accent4"/>
                </a:solidFill>
                <a:latin typeface="Arial"/>
                <a:ea typeface="ＭＳ Ｐゴシック" charset="-128"/>
                <a:cs typeface="Arial"/>
              </a:rPr>
              <a:t>For a more contoured, smoother looking you</a:t>
            </a:r>
            <a:endParaRPr lang="en-US" i="1" dirty="0" smtClean="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600200"/>
            <a:ext cx="4267200" cy="4525963"/>
          </a:xfrm>
        </p:spPr>
        <p:txBody>
          <a:bodyPr>
            <a:normAutofit/>
          </a:bodyPr>
          <a:lstStyle/>
          <a:p>
            <a:r>
              <a:rPr lang="en-US" sz="2200" dirty="0" smtClean="0"/>
              <a:t>For optimal results, use your ageLOC Galvanic Body Spa with ageLOC Body Shaping Gel three days per week on thighs, arms, buttocks and/or abdomen. </a:t>
            </a:r>
          </a:p>
          <a:p>
            <a:r>
              <a:rPr lang="en-US" sz="2200" dirty="0" smtClean="0"/>
              <a:t>After completing your ageLOC Body Spa regimen, apply ageLOC Dermatic Effects twice daily, morning and night.  </a:t>
            </a:r>
          </a:p>
          <a:p>
            <a:pPr>
              <a:buNone/>
            </a:pPr>
            <a:endParaRPr lang="en-US" dirty="0" smtClean="0"/>
          </a:p>
          <a:p>
            <a:endParaRPr lang="en-US" dirty="0"/>
          </a:p>
        </p:txBody>
      </p:sp>
      <p:sp>
        <p:nvSpPr>
          <p:cNvPr id="4" name="Rectangle 2"/>
          <p:cNvSpPr txBox="1">
            <a:spLocks noChangeArrowheads="1"/>
          </p:cNvSpPr>
          <p:nvPr/>
        </p:nvSpPr>
        <p:spPr bwMode="auto">
          <a:xfrm>
            <a:off x="1981200" y="381000"/>
            <a:ext cx="7162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a:cs typeface="Arial"/>
              </a:rPr>
              <a:t>Usage</a:t>
            </a:r>
            <a:endParaRPr lang="en-US" sz="3600" dirty="0">
              <a:latin typeface="Arial"/>
              <a:cs typeface="Arial"/>
            </a:endParaRPr>
          </a:p>
        </p:txBody>
      </p:sp>
      <p:pic>
        <p:nvPicPr>
          <p:cNvPr id="6" name="Picture 3" descr="C:\Users\andavis\Desktop\RM11300162.fade.jpg"/>
          <p:cNvPicPr>
            <a:picLocks noChangeAspect="1" noChangeArrowheads="1"/>
          </p:cNvPicPr>
          <p:nvPr/>
        </p:nvPicPr>
        <p:blipFill>
          <a:blip r:embed="rId2" cstate="print"/>
          <a:srcRect t="14098" b="10714"/>
          <a:stretch>
            <a:fillRect/>
          </a:stretch>
        </p:blipFill>
        <p:spPr bwMode="auto">
          <a:xfrm>
            <a:off x="533162" y="1755648"/>
            <a:ext cx="3505438" cy="4114800"/>
          </a:xfrm>
          <a:prstGeom prst="rect">
            <a:avLst/>
          </a:prstGeom>
          <a:noFill/>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Fountain ® 633 logo.jpg" descr="/Volumes/gbm/Marketing/Works in Progress/RE-DESIGN/BRAND BOOK/Master DVD for Brand Bible/Logos/Corporate Logos ®/Fountain icon/Fountain ® 633 logo.jpg"/>
          <p:cNvPicPr>
            <a:picLocks noChangeAspect="1"/>
          </p:cNvPicPr>
          <p:nvPr/>
        </p:nvPicPr>
        <p:blipFill rotWithShape="1">
          <a:blip r:embed="rId3" r:link="rId4" cstate="print">
            <a:extLst>
              <a:ext uri="{28A0092B-C50C-407E-A947-70E740481C1C}">
                <a14:useLocalDpi xmlns="" xmlns:a14="http://schemas.microsoft.com/office/drawing/2010/main" val="0"/>
              </a:ext>
            </a:extLst>
          </a:blip>
          <a:srcRect l="4226" t="4193" r="4929" b="3221"/>
          <a:stretch/>
        </p:blipFill>
        <p:spPr>
          <a:xfrm>
            <a:off x="2895600" y="1587500"/>
            <a:ext cx="3276600" cy="3365500"/>
          </a:xfrm>
          <a:prstGeom prst="rect">
            <a:avLst/>
          </a:prstGeom>
        </p:spPr>
      </p:pic>
    </p:spTree>
    <p:extLst>
      <p:ext uri="{BB962C8B-B14F-4D97-AF65-F5344CB8AC3E}">
        <p14:creationId xmlns="" xmlns:p14="http://schemas.microsoft.com/office/powerpoint/2010/main" val="38995302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idx="1"/>
          </p:nvPr>
        </p:nvSpPr>
        <p:spPr>
          <a:xfrm>
            <a:off x="3352800" y="1752600"/>
            <a:ext cx="4648200" cy="2260600"/>
          </a:xfrm>
        </p:spPr>
        <p:txBody>
          <a:bodyPr>
            <a:normAutofit/>
          </a:bodyPr>
          <a:lstStyle/>
          <a:p>
            <a:pPr marL="0" indent="0">
              <a:spcBef>
                <a:spcPct val="0"/>
              </a:spcBef>
              <a:spcAft>
                <a:spcPts val="800"/>
              </a:spcAft>
              <a:buFont typeface="Wingdings" pitchFamily="2" charset="2"/>
              <a:buNone/>
            </a:pPr>
            <a:r>
              <a:rPr lang="en-GB" sz="2200" dirty="0"/>
              <a:t>The “galvanic </a:t>
            </a:r>
            <a:r>
              <a:rPr lang="en-GB" sz="2200" dirty="0" smtClean="0"/>
              <a:t>current” </a:t>
            </a:r>
            <a:r>
              <a:rPr lang="en-GB" sz="2200" dirty="0"/>
              <a:t>used today for cosmetic </a:t>
            </a:r>
            <a:r>
              <a:rPr lang="en-GB" sz="2200" dirty="0" smtClean="0"/>
              <a:t>benefits </a:t>
            </a:r>
            <a:r>
              <a:rPr lang="en-GB" sz="2200" dirty="0"/>
              <a:t>is named after the Italian scientist, Luigi Galvani who, in 1791, discovered that the body conducts electric currents. </a:t>
            </a:r>
          </a:p>
        </p:txBody>
      </p:sp>
      <p:pic>
        <p:nvPicPr>
          <p:cNvPr id="5" name="Picture 5"/>
          <p:cNvPicPr>
            <a:picLocks noChangeAspect="1" noChangeArrowheads="1"/>
          </p:cNvPicPr>
          <p:nvPr/>
        </p:nvPicPr>
        <p:blipFill>
          <a:blip r:embed="rId2" cstate="print"/>
          <a:srcRect/>
          <a:stretch>
            <a:fillRect/>
          </a:stretch>
        </p:blipFill>
        <p:spPr bwMode="auto">
          <a:xfrm>
            <a:off x="123825" y="1752600"/>
            <a:ext cx="3000375" cy="3608388"/>
          </a:xfrm>
          <a:prstGeom prst="rect">
            <a:avLst/>
          </a:prstGeom>
          <a:ln>
            <a:noFill/>
          </a:ln>
          <a:effectLst>
            <a:softEdge rad="112500"/>
          </a:effectLst>
        </p:spPr>
      </p:pic>
      <p:sp>
        <p:nvSpPr>
          <p:cNvPr id="6"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GB" sz="3600" dirty="0">
                <a:latin typeface="Arial" pitchFamily="34" charset="0"/>
                <a:cs typeface="Arial" pitchFamily="34" charset="0"/>
              </a:rPr>
              <a:t>The History of Galvanic Current</a:t>
            </a:r>
            <a:endParaRPr lang="en-US" sz="3600" dirty="0">
              <a:latin typeface="Arial" pitchFamily="34" charset="0"/>
              <a:cs typeface="Arial" pitchFamily="34" charset="0"/>
            </a:endParaRP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idx="1"/>
          </p:nvPr>
        </p:nvSpPr>
        <p:spPr>
          <a:xfrm>
            <a:off x="3124200" y="1752600"/>
            <a:ext cx="4876800" cy="3786187"/>
          </a:xfrm>
        </p:spPr>
        <p:txBody>
          <a:bodyPr>
            <a:normAutofit fontScale="92500"/>
          </a:bodyPr>
          <a:lstStyle/>
          <a:p>
            <a:pPr>
              <a:lnSpc>
                <a:spcPct val="110000"/>
              </a:lnSpc>
              <a:spcBef>
                <a:spcPct val="0"/>
              </a:spcBef>
              <a:spcAft>
                <a:spcPts val="800"/>
              </a:spcAft>
              <a:buFont typeface="Wingdings" pitchFamily="2" charset="2"/>
              <a:buNone/>
            </a:pPr>
            <a:r>
              <a:rPr lang="en-US" sz="2200" dirty="0">
                <a:solidFill>
                  <a:schemeClr val="bg2"/>
                </a:solidFill>
                <a:latin typeface="Arial Narrow"/>
                <a:cs typeface="Arial Narrow"/>
              </a:rPr>
              <a:t>	</a:t>
            </a:r>
            <a:r>
              <a:rPr lang="en-US" sz="2200" dirty="0"/>
              <a:t>For </a:t>
            </a:r>
            <a:r>
              <a:rPr lang="en-US" sz="2200" dirty="0" smtClean="0"/>
              <a:t>several decades, </a:t>
            </a:r>
            <a:r>
              <a:rPr lang="en-US" sz="2200" dirty="0"/>
              <a:t>spa and salon professionals have used gentle galvanic currents in customized treatments to refresh and energize the skin. These treatments require a trained esthetician who uses a large machine with a roller that provides a gentle massaging action to help focus cellular energy and enhance circulation to improve skin clarity and complexion.</a:t>
            </a:r>
            <a:endParaRPr lang="en-GB" sz="2200" dirty="0"/>
          </a:p>
        </p:txBody>
      </p:sp>
      <p:pic>
        <p:nvPicPr>
          <p:cNvPr id="5" name="Picture 5"/>
          <p:cNvPicPr>
            <a:picLocks noChangeAspect="1" noChangeArrowheads="1"/>
          </p:cNvPicPr>
          <p:nvPr/>
        </p:nvPicPr>
        <p:blipFill>
          <a:blip r:embed="rId2" cstate="print"/>
          <a:srcRect/>
          <a:stretch>
            <a:fillRect/>
          </a:stretch>
        </p:blipFill>
        <p:spPr bwMode="auto">
          <a:xfrm>
            <a:off x="174625" y="1909762"/>
            <a:ext cx="3101975" cy="3500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a:cs typeface="Arial"/>
              </a:rPr>
              <a:t>What Is a Galvanic Treatment?</a:t>
            </a:r>
            <a:endParaRPr lang="en-US" sz="3600" dirty="0">
              <a:latin typeface="Arial"/>
              <a:cs typeface="Arial"/>
            </a:endParaRPr>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idx="1"/>
          </p:nvPr>
        </p:nvSpPr>
        <p:spPr>
          <a:xfrm>
            <a:off x="4038600" y="1523999"/>
            <a:ext cx="4724400" cy="4648201"/>
          </a:xfrm>
        </p:spPr>
        <p:txBody>
          <a:bodyPr>
            <a:normAutofit fontScale="92500" lnSpcReduction="10000"/>
          </a:bodyPr>
          <a:lstStyle/>
          <a:p>
            <a:pPr marL="0" indent="0">
              <a:spcBef>
                <a:spcPct val="0"/>
              </a:spcBef>
              <a:spcAft>
                <a:spcPts val="800"/>
              </a:spcAft>
              <a:buFont typeface="Wingdings" pitchFamily="2" charset="2"/>
              <a:buNone/>
            </a:pPr>
            <a:r>
              <a:rPr lang="en-US" sz="2200" dirty="0" smtClean="0"/>
              <a:t>Galvanic </a:t>
            </a:r>
            <a:r>
              <a:rPr lang="en-US" sz="2200" dirty="0"/>
              <a:t>treatments use the basic principles that like charges repel each other and opposites </a:t>
            </a:r>
            <a:r>
              <a:rPr lang="en-US" sz="2200" dirty="0" smtClean="0"/>
              <a:t>attract—similar </a:t>
            </a:r>
            <a:r>
              <a:rPr lang="en-US" sz="2200" dirty="0"/>
              <a:t>to magnetic poles. </a:t>
            </a:r>
          </a:p>
          <a:p>
            <a:pPr marL="0" indent="0">
              <a:spcBef>
                <a:spcPct val="0"/>
              </a:spcBef>
              <a:spcAft>
                <a:spcPts val="800"/>
              </a:spcAft>
              <a:buFont typeface="Wingdings" pitchFamily="2" charset="2"/>
              <a:buNone/>
            </a:pPr>
            <a:r>
              <a:rPr lang="en-US" sz="2200" dirty="0" smtClean="0"/>
              <a:t>Products </a:t>
            </a:r>
            <a:r>
              <a:rPr lang="en-US" sz="2200" dirty="0"/>
              <a:t>are formulated to contain key ingredients which carry a positive or negative charge. The instrument is also set to have the same charge as </a:t>
            </a:r>
            <a:r>
              <a:rPr lang="en-US" sz="2200" dirty="0" smtClean="0"/>
              <a:t>key ingredients in the </a:t>
            </a:r>
            <a:r>
              <a:rPr lang="en-US" sz="2200" dirty="0"/>
              <a:t>product. The repelling of like charges “pushes” </a:t>
            </a:r>
            <a:r>
              <a:rPr lang="en-US" sz="2200" dirty="0" smtClean="0"/>
              <a:t>or facilitates </a:t>
            </a:r>
            <a:r>
              <a:rPr lang="en-US" sz="2200" dirty="0"/>
              <a:t>the delivery of key </a:t>
            </a:r>
            <a:r>
              <a:rPr lang="en-US" sz="2200" dirty="0" smtClean="0"/>
              <a:t>ingredients to the skin. </a:t>
            </a:r>
          </a:p>
          <a:p>
            <a:pPr marL="0" indent="0">
              <a:spcBef>
                <a:spcPct val="0"/>
              </a:spcBef>
              <a:spcAft>
                <a:spcPts val="800"/>
              </a:spcAft>
              <a:buFont typeface="Wingdings" pitchFamily="2" charset="2"/>
              <a:buNone/>
            </a:pPr>
            <a:r>
              <a:rPr lang="en-US" sz="2200" dirty="0" smtClean="0"/>
              <a:t>The negative charge of the ageLOC Galvanic Body Spa pushes the key ingredients in the ageLOC Body Shaping Gel to the skin.</a:t>
            </a:r>
            <a:endParaRPr lang="en-US" sz="2200" dirty="0"/>
          </a:p>
        </p:txBody>
      </p:sp>
      <p:pic>
        <p:nvPicPr>
          <p:cNvPr id="18438" name="Picture 6" descr="skin"/>
          <p:cNvPicPr>
            <a:picLocks noChangeAspect="1" noChangeArrowheads="1"/>
          </p:cNvPicPr>
          <p:nvPr/>
        </p:nvPicPr>
        <p:blipFill>
          <a:blip r:embed="rId2" cstate="print"/>
          <a:srcRect t="4958" b="38760"/>
          <a:stretch>
            <a:fillRect/>
          </a:stretch>
        </p:blipFill>
        <p:spPr bwMode="auto">
          <a:xfrm>
            <a:off x="171450" y="1371600"/>
            <a:ext cx="2266950" cy="2330450"/>
          </a:xfrm>
          <a:prstGeom prst="rect">
            <a:avLst/>
          </a:prstGeom>
          <a:noFill/>
          <a:ln w="9525">
            <a:noFill/>
            <a:miter lim="800000"/>
            <a:headEnd/>
            <a:tailEnd/>
          </a:ln>
        </p:spPr>
      </p:pic>
      <p:grpSp>
        <p:nvGrpSpPr>
          <p:cNvPr id="2" name="Group 17"/>
          <p:cNvGrpSpPr>
            <a:grpSpLocks/>
          </p:cNvGrpSpPr>
          <p:nvPr/>
        </p:nvGrpSpPr>
        <p:grpSpPr bwMode="auto">
          <a:xfrm>
            <a:off x="369856" y="1503346"/>
            <a:ext cx="838200" cy="609600"/>
            <a:chOff x="864" y="1296"/>
            <a:chExt cx="528" cy="384"/>
          </a:xfrm>
        </p:grpSpPr>
        <p:sp>
          <p:nvSpPr>
            <p:cNvPr id="18439" name="Oval 7"/>
            <p:cNvSpPr>
              <a:spLocks noChangeArrowheads="1"/>
            </p:cNvSpPr>
            <p:nvPr/>
          </p:nvSpPr>
          <p:spPr bwMode="auto">
            <a:xfrm>
              <a:off x="864" y="1488"/>
              <a:ext cx="144" cy="144"/>
            </a:xfrm>
            <a:prstGeom prst="ellipse">
              <a:avLst/>
            </a:prstGeom>
            <a:solidFill>
              <a:srgbClr val="FF9999"/>
            </a:solidFill>
            <a:ln w="9525">
              <a:solidFill>
                <a:schemeClr val="bg1"/>
              </a:solidFill>
              <a:round/>
              <a:headEnd/>
              <a:tailEnd/>
            </a:ln>
            <a:effectLst/>
          </p:spPr>
          <p:txBody>
            <a:bodyPr wrap="none" anchor="ctr"/>
            <a:lstStyle/>
            <a:p>
              <a:r>
                <a:rPr lang="en-GB" sz="2400" dirty="0">
                  <a:solidFill>
                    <a:schemeClr val="bg1"/>
                  </a:solidFill>
                  <a:latin typeface="Times New Roman" pitchFamily="18" charset="0"/>
                </a:rPr>
                <a:t>-</a:t>
              </a:r>
            </a:p>
          </p:txBody>
        </p:sp>
        <p:sp>
          <p:nvSpPr>
            <p:cNvPr id="18440" name="Oval 8"/>
            <p:cNvSpPr>
              <a:spLocks noChangeArrowheads="1"/>
            </p:cNvSpPr>
            <p:nvPr/>
          </p:nvSpPr>
          <p:spPr bwMode="auto">
            <a:xfrm>
              <a:off x="1008" y="1296"/>
              <a:ext cx="144" cy="144"/>
            </a:xfrm>
            <a:prstGeom prst="ellipse">
              <a:avLst/>
            </a:prstGeom>
            <a:solidFill>
              <a:srgbClr val="FF9999"/>
            </a:solidFill>
            <a:ln w="9525">
              <a:solidFill>
                <a:schemeClr val="bg1"/>
              </a:solidFill>
              <a:round/>
              <a:headEnd/>
              <a:tailEnd/>
            </a:ln>
            <a:effectLst/>
          </p:spPr>
          <p:txBody>
            <a:bodyPr wrap="none" anchor="ctr"/>
            <a:lstStyle/>
            <a:p>
              <a:r>
                <a:rPr lang="en-GB" sz="2400" dirty="0">
                  <a:solidFill>
                    <a:schemeClr val="bg1"/>
                  </a:solidFill>
                  <a:latin typeface="Times New Roman" pitchFamily="18" charset="0"/>
                </a:rPr>
                <a:t>-</a:t>
              </a:r>
            </a:p>
          </p:txBody>
        </p:sp>
        <p:sp>
          <p:nvSpPr>
            <p:cNvPr id="18441" name="Oval 9"/>
            <p:cNvSpPr>
              <a:spLocks noChangeArrowheads="1"/>
            </p:cNvSpPr>
            <p:nvPr/>
          </p:nvSpPr>
          <p:spPr bwMode="auto">
            <a:xfrm>
              <a:off x="1104" y="1536"/>
              <a:ext cx="144" cy="144"/>
            </a:xfrm>
            <a:prstGeom prst="ellipse">
              <a:avLst/>
            </a:prstGeom>
            <a:solidFill>
              <a:srgbClr val="FF9999"/>
            </a:solidFill>
            <a:ln w="9525">
              <a:solidFill>
                <a:schemeClr val="bg1"/>
              </a:solidFill>
              <a:round/>
              <a:headEnd/>
              <a:tailEnd/>
            </a:ln>
            <a:effectLst/>
          </p:spPr>
          <p:txBody>
            <a:bodyPr wrap="none" anchor="ctr"/>
            <a:lstStyle/>
            <a:p>
              <a:r>
                <a:rPr lang="en-GB" sz="2400" dirty="0">
                  <a:solidFill>
                    <a:schemeClr val="bg1"/>
                  </a:solidFill>
                  <a:latin typeface="Times New Roman" pitchFamily="18" charset="0"/>
                </a:rPr>
                <a:t>-</a:t>
              </a:r>
            </a:p>
          </p:txBody>
        </p:sp>
        <p:sp>
          <p:nvSpPr>
            <p:cNvPr id="18442" name="Oval 10"/>
            <p:cNvSpPr>
              <a:spLocks noChangeArrowheads="1"/>
            </p:cNvSpPr>
            <p:nvPr/>
          </p:nvSpPr>
          <p:spPr bwMode="auto">
            <a:xfrm>
              <a:off x="1248" y="1392"/>
              <a:ext cx="144" cy="144"/>
            </a:xfrm>
            <a:prstGeom prst="ellipse">
              <a:avLst/>
            </a:prstGeom>
            <a:solidFill>
              <a:srgbClr val="FF9999"/>
            </a:solidFill>
            <a:ln w="9525">
              <a:solidFill>
                <a:schemeClr val="bg1"/>
              </a:solidFill>
              <a:round/>
              <a:headEnd/>
              <a:tailEnd/>
            </a:ln>
            <a:effectLst/>
          </p:spPr>
          <p:txBody>
            <a:bodyPr wrap="none" anchor="ctr"/>
            <a:lstStyle/>
            <a:p>
              <a:r>
                <a:rPr lang="en-GB" sz="2400" dirty="0">
                  <a:solidFill>
                    <a:schemeClr val="bg1"/>
                  </a:solidFill>
                  <a:latin typeface="Times New Roman" pitchFamily="18" charset="0"/>
                </a:rPr>
                <a:t>-</a:t>
              </a:r>
            </a:p>
          </p:txBody>
        </p:sp>
      </p:grpSp>
      <p:pic>
        <p:nvPicPr>
          <p:cNvPr id="18450" name="Picture 18" descr="skin"/>
          <p:cNvPicPr>
            <a:picLocks noChangeAspect="1" noChangeArrowheads="1"/>
          </p:cNvPicPr>
          <p:nvPr/>
        </p:nvPicPr>
        <p:blipFill>
          <a:blip r:embed="rId2" cstate="print"/>
          <a:srcRect t="4958" b="38760"/>
          <a:stretch>
            <a:fillRect/>
          </a:stretch>
        </p:blipFill>
        <p:spPr bwMode="auto">
          <a:xfrm>
            <a:off x="1295400" y="3962400"/>
            <a:ext cx="2266950" cy="2328863"/>
          </a:xfrm>
          <a:prstGeom prst="rect">
            <a:avLst/>
          </a:prstGeom>
          <a:noFill/>
          <a:ln w="9525">
            <a:noFill/>
            <a:miter lim="800000"/>
            <a:headEnd/>
            <a:tailEnd/>
          </a:ln>
        </p:spPr>
      </p:pic>
      <p:grpSp>
        <p:nvGrpSpPr>
          <p:cNvPr id="3" name="Group 19"/>
          <p:cNvGrpSpPr>
            <a:grpSpLocks/>
          </p:cNvGrpSpPr>
          <p:nvPr/>
        </p:nvGrpSpPr>
        <p:grpSpPr bwMode="auto">
          <a:xfrm>
            <a:off x="1846260" y="4019548"/>
            <a:ext cx="914400" cy="609600"/>
            <a:chOff x="816" y="1296"/>
            <a:chExt cx="576" cy="384"/>
          </a:xfrm>
        </p:grpSpPr>
        <p:sp>
          <p:nvSpPr>
            <p:cNvPr id="18452" name="Oval 20"/>
            <p:cNvSpPr>
              <a:spLocks noChangeArrowheads="1"/>
            </p:cNvSpPr>
            <p:nvPr/>
          </p:nvSpPr>
          <p:spPr bwMode="auto">
            <a:xfrm>
              <a:off x="1008" y="1296"/>
              <a:ext cx="144" cy="144"/>
            </a:xfrm>
            <a:prstGeom prst="ellipse">
              <a:avLst/>
            </a:prstGeom>
            <a:solidFill>
              <a:srgbClr val="9CB9D2"/>
            </a:solidFill>
            <a:ln w="9525">
              <a:solidFill>
                <a:schemeClr val="bg1"/>
              </a:solidFill>
              <a:round/>
              <a:headEnd/>
              <a:tailEnd/>
            </a:ln>
            <a:effectLst/>
          </p:spPr>
          <p:txBody>
            <a:bodyPr wrap="none" anchor="ctr"/>
            <a:lstStyle/>
            <a:p>
              <a:r>
                <a:rPr lang="en-GB" sz="1600" b="1" dirty="0">
                  <a:solidFill>
                    <a:schemeClr val="bg1"/>
                  </a:solidFill>
                  <a:latin typeface="Times New Roman" pitchFamily="18" charset="0"/>
                </a:rPr>
                <a:t>+</a:t>
              </a:r>
            </a:p>
          </p:txBody>
        </p:sp>
        <p:sp>
          <p:nvSpPr>
            <p:cNvPr id="18453" name="Oval 21"/>
            <p:cNvSpPr>
              <a:spLocks noChangeArrowheads="1"/>
            </p:cNvSpPr>
            <p:nvPr/>
          </p:nvSpPr>
          <p:spPr bwMode="auto">
            <a:xfrm>
              <a:off x="1248" y="1392"/>
              <a:ext cx="144" cy="144"/>
            </a:xfrm>
            <a:prstGeom prst="ellipse">
              <a:avLst/>
            </a:prstGeom>
            <a:solidFill>
              <a:srgbClr val="9CB9D2"/>
            </a:solidFill>
            <a:ln w="9525">
              <a:solidFill>
                <a:schemeClr val="bg1"/>
              </a:solidFill>
              <a:round/>
              <a:headEnd/>
              <a:tailEnd/>
            </a:ln>
            <a:effectLst/>
          </p:spPr>
          <p:txBody>
            <a:bodyPr wrap="none" anchor="ctr"/>
            <a:lstStyle/>
            <a:p>
              <a:r>
                <a:rPr lang="en-GB" sz="1600" b="1" dirty="0">
                  <a:solidFill>
                    <a:schemeClr val="bg1"/>
                  </a:solidFill>
                  <a:latin typeface="Times New Roman" pitchFamily="18" charset="0"/>
                </a:rPr>
                <a:t>+</a:t>
              </a:r>
            </a:p>
          </p:txBody>
        </p:sp>
        <p:sp>
          <p:nvSpPr>
            <p:cNvPr id="18454" name="Oval 22"/>
            <p:cNvSpPr>
              <a:spLocks noChangeArrowheads="1"/>
            </p:cNvSpPr>
            <p:nvPr/>
          </p:nvSpPr>
          <p:spPr bwMode="auto">
            <a:xfrm>
              <a:off x="816" y="1536"/>
              <a:ext cx="144" cy="144"/>
            </a:xfrm>
            <a:prstGeom prst="ellipse">
              <a:avLst/>
            </a:prstGeom>
            <a:solidFill>
              <a:srgbClr val="9CB9D2"/>
            </a:solidFill>
            <a:ln w="9525">
              <a:solidFill>
                <a:schemeClr val="bg1"/>
              </a:solidFill>
              <a:round/>
              <a:headEnd/>
              <a:tailEnd/>
            </a:ln>
            <a:effectLst/>
          </p:spPr>
          <p:txBody>
            <a:bodyPr wrap="none" anchor="ctr"/>
            <a:lstStyle/>
            <a:p>
              <a:r>
                <a:rPr lang="en-GB" sz="1600" b="1" dirty="0">
                  <a:solidFill>
                    <a:schemeClr val="bg1"/>
                  </a:solidFill>
                  <a:latin typeface="Times New Roman" pitchFamily="18" charset="0"/>
                </a:rPr>
                <a:t>+</a:t>
              </a:r>
            </a:p>
          </p:txBody>
        </p:sp>
        <p:sp>
          <p:nvSpPr>
            <p:cNvPr id="18455" name="Oval 23"/>
            <p:cNvSpPr>
              <a:spLocks noChangeArrowheads="1"/>
            </p:cNvSpPr>
            <p:nvPr/>
          </p:nvSpPr>
          <p:spPr bwMode="auto">
            <a:xfrm>
              <a:off x="1056" y="1536"/>
              <a:ext cx="144" cy="144"/>
            </a:xfrm>
            <a:prstGeom prst="ellipse">
              <a:avLst/>
            </a:prstGeom>
            <a:solidFill>
              <a:srgbClr val="9CB9D2"/>
            </a:solidFill>
            <a:ln w="9525">
              <a:solidFill>
                <a:schemeClr val="bg1"/>
              </a:solidFill>
              <a:round/>
              <a:headEnd/>
              <a:tailEnd/>
            </a:ln>
            <a:effectLst/>
          </p:spPr>
          <p:txBody>
            <a:bodyPr wrap="none" anchor="ctr"/>
            <a:lstStyle/>
            <a:p>
              <a:r>
                <a:rPr lang="en-GB" sz="1600" b="1" dirty="0">
                  <a:solidFill>
                    <a:schemeClr val="bg1"/>
                  </a:solidFill>
                  <a:latin typeface="Times New Roman" pitchFamily="18" charset="0"/>
                </a:rPr>
                <a:t>+</a:t>
              </a:r>
            </a:p>
          </p:txBody>
        </p:sp>
      </p:grpSp>
      <p:sp>
        <p:nvSpPr>
          <p:cNvPr id="16"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dirty="0" smtClean="0">
                <a:latin typeface="Arial"/>
                <a:cs typeface="Arial"/>
              </a:rPr>
              <a:t>How Does a Galvanic Treatment Work? </a:t>
            </a:r>
            <a:endParaRPr lang="en-US" dirty="0">
              <a:latin typeface="Arial"/>
              <a:cs typeface="Arial"/>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a:cs typeface="Arial"/>
              </a:rPr>
              <a:t>Pulsating Galvanic Currents</a:t>
            </a:r>
            <a:endParaRPr lang="en-US" sz="3600" dirty="0">
              <a:latin typeface="Arial"/>
              <a:cs typeface="Arial"/>
            </a:endParaRPr>
          </a:p>
        </p:txBody>
      </p:sp>
      <p:pic>
        <p:nvPicPr>
          <p:cNvPr id="1026" name="Picture 2" descr="C:\Users\andavis\Desktop\RM11300159.fade.jpg"/>
          <p:cNvPicPr>
            <a:picLocks noChangeAspect="1" noChangeArrowheads="1"/>
          </p:cNvPicPr>
          <p:nvPr/>
        </p:nvPicPr>
        <p:blipFill>
          <a:blip r:embed="rId3" cstate="print"/>
          <a:srcRect t="27132" b="6008"/>
          <a:stretch>
            <a:fillRect/>
          </a:stretch>
        </p:blipFill>
        <p:spPr bwMode="auto">
          <a:xfrm>
            <a:off x="304800" y="1600200"/>
            <a:ext cx="3928901" cy="4199079"/>
          </a:xfrm>
          <a:prstGeom prst="rect">
            <a:avLst/>
          </a:prstGeom>
          <a:noFill/>
        </p:spPr>
      </p:pic>
      <p:sp>
        <p:nvSpPr>
          <p:cNvPr id="3" name="Content Placeholder 2"/>
          <p:cNvSpPr>
            <a:spLocks noGrp="1"/>
          </p:cNvSpPr>
          <p:nvPr>
            <p:ph idx="1"/>
          </p:nvPr>
        </p:nvSpPr>
        <p:spPr>
          <a:xfrm>
            <a:off x="3886200" y="1828800"/>
            <a:ext cx="4724400" cy="4190999"/>
          </a:xfrm>
        </p:spPr>
        <p:txBody>
          <a:bodyPr>
            <a:normAutofit lnSpcReduction="10000"/>
          </a:bodyPr>
          <a:lstStyle/>
          <a:p>
            <a:pPr lvl="0">
              <a:buNone/>
            </a:pPr>
            <a:r>
              <a:rPr lang="en-US" sz="2200" dirty="0" smtClean="0"/>
              <a:t>	Pulsating direct currents, as delivered by the ageLOC Body Spa, are more appropriate for treating the thicker layers of skin on the body that are affected with the appearance of cellulite and lack of firmness.  </a:t>
            </a:r>
          </a:p>
          <a:p>
            <a:pPr lvl="0">
              <a:buNone/>
            </a:pPr>
            <a:r>
              <a:rPr lang="en-US" sz="2200" dirty="0" smtClean="0"/>
              <a:t>	Constant direct currents, as delivered by the ageLOC Face Spa, are best suited to treat the thinner more sensitive layers of skin on the face, where cellulite is not prevalent.</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524001"/>
            <a:ext cx="8229600" cy="1676400"/>
          </a:xfrm>
        </p:spPr>
        <p:txBody>
          <a:bodyPr>
            <a:normAutofit/>
          </a:bodyPr>
          <a:lstStyle/>
          <a:p>
            <a:pPr marL="0" indent="0">
              <a:buNone/>
            </a:pPr>
            <a:r>
              <a:rPr lang="en-US" sz="2200" dirty="0" smtClean="0"/>
              <a:t>While a constant galvanic current is one that has a steady flow—it does not waver or vary in amplitude*—a pulsating galvanic current is one type of direct current (DC) that varies between two different, pre-established levels. </a:t>
            </a:r>
          </a:p>
          <a:p>
            <a:pPr marL="0" indent="0">
              <a:buNone/>
            </a:pPr>
            <a:endParaRPr lang="en-US" dirty="0" smtClean="0"/>
          </a:p>
        </p:txBody>
      </p:sp>
      <p:sp>
        <p:nvSpPr>
          <p:cNvPr id="6"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a:cs typeface="Arial"/>
              </a:rPr>
              <a:t>Pulsating Galvanic Currents</a:t>
            </a:r>
            <a:endParaRPr lang="en-US" sz="3600" dirty="0">
              <a:latin typeface="Arial"/>
              <a:cs typeface="Arial"/>
            </a:endParaRPr>
          </a:p>
        </p:txBody>
      </p:sp>
      <p:pic>
        <p:nvPicPr>
          <p:cNvPr id="4" name="Pulsating Current.jpg" descr="/Volumes/gbm/Marketing/Works in Progress/AGELOC/Launch art/Pulsating Current.jpg"/>
          <p:cNvPicPr>
            <a:picLocks noChangeAspect="1"/>
          </p:cNvPicPr>
          <p:nvPr/>
        </p:nvPicPr>
        <p:blipFill rotWithShape="1">
          <a:blip r:embed="rId3" r:link="rId4" cstate="print">
            <a:extLst>
              <a:ext uri="{28A0092B-C50C-407E-A947-70E740481C1C}">
                <a14:useLocalDpi xmlns="" xmlns:a14="http://schemas.microsoft.com/office/drawing/2010/main" val="0"/>
              </a:ext>
            </a:extLst>
          </a:blip>
          <a:srcRect l="8936" t="25665" r="6105" b="21254"/>
          <a:stretch/>
        </p:blipFill>
        <p:spPr>
          <a:xfrm>
            <a:off x="381000" y="3352800"/>
            <a:ext cx="6155589" cy="2971800"/>
          </a:xfrm>
          <a:prstGeom prst="rect">
            <a:avLst/>
          </a:prstGeom>
        </p:spPr>
      </p:pic>
      <p:sp>
        <p:nvSpPr>
          <p:cNvPr id="3" name="Rectangle 2"/>
          <p:cNvSpPr/>
          <p:nvPr/>
        </p:nvSpPr>
        <p:spPr>
          <a:xfrm>
            <a:off x="6629400" y="4648200"/>
            <a:ext cx="2362200" cy="923330"/>
          </a:xfrm>
          <a:prstGeom prst="rect">
            <a:avLst/>
          </a:prstGeom>
        </p:spPr>
        <p:txBody>
          <a:bodyPr wrap="square">
            <a:spAutoFit/>
          </a:bodyPr>
          <a:lstStyle/>
          <a:p>
            <a:r>
              <a:rPr lang="en-US" sz="900" cap="all" dirty="0">
                <a:solidFill>
                  <a:schemeClr val="accent3">
                    <a:lumMod val="75000"/>
                  </a:schemeClr>
                </a:solidFill>
                <a:latin typeface="Arial"/>
                <a:cs typeface="Arial"/>
              </a:rPr>
              <a:t>* A pulsating galvanic current is NOT an alternating current (AC). Within alternating currents, the polarity fluctuates between positive and negative poles. </a:t>
            </a:r>
          </a:p>
          <a:p>
            <a:endParaRPr lang="en-US" sz="900" dirty="0">
              <a:solidFill>
                <a:schemeClr val="accent3">
                  <a:lumMod val="75000"/>
                </a:schemeClr>
              </a:solidFill>
              <a:latin typeface="Arial"/>
              <a:cs typeface="Arial"/>
            </a:endParaRPr>
          </a:p>
        </p:txBody>
      </p:sp>
      <p:sp>
        <p:nvSpPr>
          <p:cNvPr id="7" name="Rectangle 6"/>
          <p:cNvSpPr/>
          <p:nvPr/>
        </p:nvSpPr>
        <p:spPr>
          <a:xfrm>
            <a:off x="5562600" y="4716959"/>
            <a:ext cx="1066800" cy="769441"/>
          </a:xfrm>
          <a:prstGeom prst="rect">
            <a:avLst/>
          </a:prstGeom>
          <a:solidFill>
            <a:schemeClr val="bg1"/>
          </a:solidFill>
        </p:spPr>
        <p:txBody>
          <a:bodyPr wrap="square">
            <a:spAutoFit/>
          </a:bodyPr>
          <a:lstStyle/>
          <a:p>
            <a:r>
              <a:rPr lang="en-US" sz="1100" cap="all" dirty="0" smtClean="0">
                <a:solidFill>
                  <a:schemeClr val="accent3">
                    <a:lumMod val="75000"/>
                  </a:schemeClr>
                </a:solidFill>
                <a:latin typeface="Arial"/>
                <a:cs typeface="Arial"/>
              </a:rPr>
              <a:t>Constant</a:t>
            </a:r>
          </a:p>
          <a:p>
            <a:r>
              <a:rPr lang="en-US" sz="1100" cap="all" dirty="0" smtClean="0">
                <a:solidFill>
                  <a:schemeClr val="accent3">
                    <a:lumMod val="75000"/>
                  </a:schemeClr>
                </a:solidFill>
                <a:latin typeface="Arial"/>
                <a:cs typeface="Arial"/>
              </a:rPr>
              <a:t>Direct</a:t>
            </a:r>
          </a:p>
          <a:p>
            <a:r>
              <a:rPr lang="en-US" sz="1100" cap="all" dirty="0" smtClean="0">
                <a:solidFill>
                  <a:schemeClr val="accent3">
                    <a:lumMod val="75000"/>
                  </a:schemeClr>
                </a:solidFill>
                <a:latin typeface="Arial"/>
                <a:cs typeface="Arial"/>
              </a:rPr>
              <a:t>current</a:t>
            </a:r>
            <a:endParaRPr lang="en-US" sz="1100" cap="all" dirty="0">
              <a:solidFill>
                <a:schemeClr val="accent3">
                  <a:lumMod val="75000"/>
                </a:schemeClr>
              </a:solidFill>
              <a:latin typeface="Arial"/>
              <a:cs typeface="Arial"/>
            </a:endParaRPr>
          </a:p>
          <a:p>
            <a:endParaRPr lang="en-US" sz="1100" dirty="0">
              <a:solidFill>
                <a:schemeClr val="accent3">
                  <a:lumMod val="75000"/>
                </a:schemeClr>
              </a:solidFill>
              <a:latin typeface="Arial"/>
              <a:cs typeface="Aria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905000"/>
            <a:ext cx="4724400" cy="3810000"/>
          </a:xfrm>
        </p:spPr>
        <p:txBody>
          <a:bodyPr>
            <a:normAutofit/>
          </a:bodyPr>
          <a:lstStyle/>
          <a:p>
            <a:pPr lvl="0">
              <a:buNone/>
            </a:pPr>
            <a:r>
              <a:rPr lang="en-US" sz="2200" dirty="0" smtClean="0"/>
              <a:t>	Pulsating direct currents can cause physical stimulus which results in improved blood flow and movement of fluids. Enhanced blood flow more efficiently removes waste and allows more nutrients to be delivered to skin cells, resulting in a youthful, radiant</a:t>
            </a:r>
            <a:r>
              <a:rPr lang="en-US" sz="2200" dirty="0" smtClean="0">
                <a:solidFill>
                  <a:srgbClr val="FF0000"/>
                </a:solidFill>
              </a:rPr>
              <a:t> </a:t>
            </a:r>
            <a:r>
              <a:rPr lang="en-US" sz="2200" dirty="0" smtClean="0"/>
              <a:t>appearance. </a:t>
            </a:r>
          </a:p>
          <a:p>
            <a:endParaRPr lang="en-US" dirty="0"/>
          </a:p>
        </p:txBody>
      </p:sp>
      <p:sp>
        <p:nvSpPr>
          <p:cNvPr id="13"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a:cs typeface="Arial"/>
              </a:rPr>
              <a:t>Pulsating Galvanic Currents</a:t>
            </a:r>
            <a:endParaRPr lang="en-US" sz="3600" dirty="0">
              <a:latin typeface="Arial"/>
              <a:cs typeface="Arial"/>
            </a:endParaRPr>
          </a:p>
        </p:txBody>
      </p:sp>
      <p:pic>
        <p:nvPicPr>
          <p:cNvPr id="2" name="Fluid Vibration.jpg" descr="/Volumes/gbm/Marketing/Works in Progress/AGELOC/Launch art/Fluid Vibration.jpg"/>
          <p:cNvPicPr>
            <a:picLocks noChangeAspect="1"/>
          </p:cNvPicPr>
          <p:nvPr/>
        </p:nvPicPr>
        <p:blipFill rotWithShape="1">
          <a:blip r:embed="rId3" r:link="rId4" cstate="print">
            <a:extLst>
              <a:ext uri="{28A0092B-C50C-407E-A947-70E740481C1C}">
                <a14:useLocalDpi xmlns="" xmlns:a14="http://schemas.microsoft.com/office/drawing/2010/main" val="0"/>
              </a:ext>
            </a:extLst>
          </a:blip>
          <a:srcRect l="9635" t="4742" r="8765" b="5353"/>
          <a:stretch/>
        </p:blipFill>
        <p:spPr>
          <a:xfrm>
            <a:off x="762000" y="1676400"/>
            <a:ext cx="2889232" cy="386577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80" y="1755648"/>
            <a:ext cx="3886200" cy="4678364"/>
          </a:xfrm>
        </p:spPr>
        <p:txBody>
          <a:bodyPr>
            <a:normAutofit/>
          </a:bodyPr>
          <a:lstStyle/>
          <a:p>
            <a:pPr marL="0" indent="0">
              <a:buNone/>
            </a:pPr>
            <a:r>
              <a:rPr lang="en-US" sz="2200" i="1" dirty="0" smtClean="0"/>
              <a:t>Your body optimized.</a:t>
            </a:r>
            <a:r>
              <a:rPr lang="en-US" sz="2200" dirty="0" smtClean="0"/>
              <a:t> </a:t>
            </a:r>
          </a:p>
          <a:p>
            <a:pPr marL="0" indent="0">
              <a:buNone/>
            </a:pPr>
            <a:endParaRPr lang="en-US" sz="2200" dirty="0" smtClean="0"/>
          </a:p>
          <a:p>
            <a:pPr marL="0" indent="0">
              <a:buNone/>
            </a:pPr>
            <a:r>
              <a:rPr lang="en-US" sz="2200" dirty="0" smtClean="0"/>
              <a:t>Newly developed, patent-pending galvanic pulsating technology is optimized to maximize anti-aging effects on the arms, abdomen, buttocks, and thighs. </a:t>
            </a:r>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a:cs typeface="Arial"/>
              </a:rPr>
              <a:t>ageLOC Galvanic Body Spa</a:t>
            </a:r>
            <a:endParaRPr lang="en-US" sz="3600" dirty="0">
              <a:latin typeface="Arial"/>
              <a:cs typeface="Arial"/>
            </a:endParaRPr>
          </a:p>
        </p:txBody>
      </p:sp>
      <p:pic>
        <p:nvPicPr>
          <p:cNvPr id="5" name="Picture 2" descr="C:\Users\andavis\Desktop\RM11201534.white.jpg"/>
          <p:cNvPicPr>
            <a:picLocks noChangeAspect="1" noChangeArrowheads="1"/>
          </p:cNvPicPr>
          <p:nvPr/>
        </p:nvPicPr>
        <p:blipFill>
          <a:blip r:embed="rId3" cstate="print"/>
          <a:srcRect l="18643" t="8389" r="13310"/>
          <a:stretch>
            <a:fillRect/>
          </a:stretch>
        </p:blipFill>
        <p:spPr bwMode="auto">
          <a:xfrm>
            <a:off x="0" y="1755648"/>
            <a:ext cx="4419600" cy="3966742"/>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1755648"/>
            <a:ext cx="4191000" cy="4525963"/>
          </a:xfrm>
        </p:spPr>
        <p:txBody>
          <a:bodyPr>
            <a:normAutofit/>
          </a:bodyPr>
          <a:lstStyle/>
          <a:p>
            <a:pPr lvl="0">
              <a:buNone/>
            </a:pPr>
            <a:r>
              <a:rPr lang="en-US" sz="2200" dirty="0" smtClean="0"/>
              <a:t>	The ageLOC Body Spa features a larger proprietary ageLOC conductive surface, which is able to maintain 10 times more product between the skin and the instrument surface, delivering more key ageLOC ingredients to the skin (when compared to the body conductor attachment).</a:t>
            </a:r>
          </a:p>
          <a:p>
            <a:endParaRPr lang="en-US" dirty="0"/>
          </a:p>
        </p:txBody>
      </p:sp>
      <p:sp>
        <p:nvSpPr>
          <p:cNvPr id="4" name="Rectangle 2"/>
          <p:cNvSpPr txBox="1">
            <a:spLocks noChangeArrowheads="1"/>
          </p:cNvSpPr>
          <p:nvPr/>
        </p:nvSpPr>
        <p:spPr bwMode="auto">
          <a:xfrm>
            <a:off x="1981200" y="3810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3000" kern="1200" cap="none" baseline="0">
                <a:solidFill>
                  <a:schemeClr val="accent4"/>
                </a:solidFill>
                <a:latin typeface="Calibri" pitchFamily="34" charset="0"/>
                <a:ea typeface="ＭＳ Ｐゴシック" charset="-128"/>
                <a:cs typeface="Calibri" pitchFamily="34" charset="0"/>
              </a:defRPr>
            </a:lvl1pPr>
            <a:lvl2pPr algn="ctr" rtl="0" fontAlgn="base">
              <a:spcBef>
                <a:spcPct val="0"/>
              </a:spcBef>
              <a:spcAft>
                <a:spcPct val="0"/>
              </a:spcAft>
              <a:defRPr sz="4400">
                <a:solidFill>
                  <a:srgbClr val="4D4D4D"/>
                </a:solidFill>
                <a:latin typeface="Arial" charset="0"/>
                <a:ea typeface="ＭＳ Ｐゴシック" charset="-128"/>
                <a:cs typeface="ＭＳ Ｐゴシック" charset="-128"/>
              </a:defRPr>
            </a:lvl2pPr>
            <a:lvl3pPr algn="ctr" rtl="0" fontAlgn="base">
              <a:spcBef>
                <a:spcPct val="0"/>
              </a:spcBef>
              <a:spcAft>
                <a:spcPct val="0"/>
              </a:spcAft>
              <a:defRPr sz="4400">
                <a:solidFill>
                  <a:srgbClr val="4D4D4D"/>
                </a:solidFill>
                <a:latin typeface="Arial" charset="0"/>
                <a:ea typeface="ＭＳ Ｐゴシック" charset="-128"/>
                <a:cs typeface="ＭＳ Ｐゴシック" charset="-128"/>
              </a:defRPr>
            </a:lvl3pPr>
            <a:lvl4pPr algn="ctr" rtl="0" fontAlgn="base">
              <a:spcBef>
                <a:spcPct val="0"/>
              </a:spcBef>
              <a:spcAft>
                <a:spcPct val="0"/>
              </a:spcAft>
              <a:defRPr sz="4400">
                <a:solidFill>
                  <a:srgbClr val="4D4D4D"/>
                </a:solidFill>
                <a:latin typeface="Arial" charset="0"/>
                <a:ea typeface="ＭＳ Ｐゴシック" charset="-128"/>
                <a:cs typeface="ＭＳ Ｐゴシック" charset="-128"/>
              </a:defRPr>
            </a:lvl4pPr>
            <a:lvl5pPr algn="ctr" rtl="0" fontAlgn="base">
              <a:spcBef>
                <a:spcPct val="0"/>
              </a:spcBef>
              <a:spcAft>
                <a:spcPct val="0"/>
              </a:spcAft>
              <a:defRPr sz="4400">
                <a:solidFill>
                  <a:srgbClr val="4D4D4D"/>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4D4D4D"/>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rgbClr val="4D4D4D"/>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rgbClr val="4D4D4D"/>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rgbClr val="4D4D4D"/>
                </a:solidFill>
                <a:latin typeface="Arial" charset="0"/>
                <a:ea typeface="ＭＳ Ｐゴシック" charset="-128"/>
                <a:cs typeface="ＭＳ Ｐゴシック" charset="-128"/>
              </a:defRPr>
            </a:lvl9pPr>
          </a:lstStyle>
          <a:p>
            <a:r>
              <a:rPr lang="en-US" sz="3600" dirty="0" smtClean="0">
                <a:latin typeface="Arial"/>
                <a:cs typeface="Arial"/>
              </a:rPr>
              <a:t>Enhanced Features</a:t>
            </a:r>
            <a:endParaRPr lang="en-US" sz="3600" dirty="0">
              <a:latin typeface="Arial"/>
              <a:cs typeface="Arial"/>
            </a:endParaRPr>
          </a:p>
        </p:txBody>
      </p:sp>
      <p:pic>
        <p:nvPicPr>
          <p:cNvPr id="5122" name="Picture 2" descr="C:\Users\andavis\Desktop\RM11300179.fade.jpg"/>
          <p:cNvPicPr>
            <a:picLocks noChangeAspect="1" noChangeArrowheads="1"/>
          </p:cNvPicPr>
          <p:nvPr/>
        </p:nvPicPr>
        <p:blipFill>
          <a:blip r:embed="rId2" cstate="print"/>
          <a:srcRect t="30456" b="8108"/>
          <a:stretch>
            <a:fillRect/>
          </a:stretch>
        </p:blipFill>
        <p:spPr bwMode="auto">
          <a:xfrm>
            <a:off x="458309" y="1755648"/>
            <a:ext cx="4037491" cy="4405264"/>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TPSLTOPIC_" val="2-4-432"/>
  <p:tag name="_TPSLREQ_" val="true"/>
  <p:tag name="_TPSLAUTO_" val="0"/>
</p:tagLst>
</file>

<file path=ppt/theme/theme1.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1267</TotalTime>
  <Words>397</Words>
  <Application>Microsoft Office PowerPoint</Application>
  <PresentationFormat>On-screen Show (4:3)</PresentationFormat>
  <Paragraphs>53</Paragraphs>
  <Slides>14</Slides>
  <Notes>6</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Nu Skin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kc_holley</dc:creator>
  <cp:lastModifiedBy>Anganel Davis</cp:lastModifiedBy>
  <cp:revision>153</cp:revision>
  <cp:lastPrinted>2011-08-08T20:56:27Z</cp:lastPrinted>
  <dcterms:created xsi:type="dcterms:W3CDTF">2011-07-13T14:33:08Z</dcterms:created>
  <dcterms:modified xsi:type="dcterms:W3CDTF">2011-10-25T22:42:13Z</dcterms:modified>
</cp:coreProperties>
</file>