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5"/>
  </p:notesMasterIdLst>
  <p:sldIdLst>
    <p:sldId id="297" r:id="rId3"/>
    <p:sldId id="276" r:id="rId4"/>
    <p:sldId id="279" r:id="rId5"/>
    <p:sldId id="280" r:id="rId6"/>
    <p:sldId id="298" r:id="rId7"/>
    <p:sldId id="304" r:id="rId8"/>
    <p:sldId id="303" r:id="rId9"/>
    <p:sldId id="302" r:id="rId10"/>
    <p:sldId id="263" r:id="rId11"/>
    <p:sldId id="291" r:id="rId12"/>
    <p:sldId id="274" r:id="rId13"/>
    <p:sldId id="29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c_holley" initials="kc" lastIdx="2" clrIdx="0"/>
  <p:cmAuthor id="1" name="nuadmin" initials="n" lastIdx="7" clrIdx="1"/>
  <p:cmAuthor id="2" name="jan lephart" initials="JL" lastIdx="1" clrIdx="2"/>
  <p:cmAuthor id="3" name="lbookman" initials="lb" lastIdx="16"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89" autoAdjust="0"/>
  </p:normalViewPr>
  <p:slideViewPr>
    <p:cSldViewPr>
      <p:cViewPr varScale="1">
        <p:scale>
          <a:sx n="101" d="100"/>
          <a:sy n="101" d="100"/>
        </p:scale>
        <p:origin x="-12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559EB-F6BE-4FFB-B416-61C3A993F2E3}"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A7C3EA97-A91F-4A91-8555-389D53A76189}" type="pres">
      <dgm:prSet presAssocID="{546559EB-F6BE-4FFB-B416-61C3A993F2E3}" presName="Name0" presStyleCnt="0">
        <dgm:presLayoutVars>
          <dgm:chMax val="1"/>
          <dgm:dir/>
          <dgm:animLvl val="ctr"/>
          <dgm:resizeHandles val="exact"/>
        </dgm:presLayoutVars>
      </dgm:prSet>
      <dgm:spPr/>
      <dgm:t>
        <a:bodyPr/>
        <a:lstStyle/>
        <a:p>
          <a:endParaRPr lang="en-US"/>
        </a:p>
      </dgm:t>
    </dgm:pt>
  </dgm:ptLst>
  <dgm:cxnLst>
    <dgm:cxn modelId="{A1D8DAF3-F061-4DF1-AFBC-1CADAE6A6D74}" type="presOf" srcId="{546559EB-F6BE-4FFB-B416-61C3A993F2E3}" destId="{A7C3EA97-A91F-4A91-8555-389D53A76189}" srcOrd="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61BA2-40F0-4FE3-B135-63A0B60849C8}" type="datetimeFigureOut">
              <a:rPr lang="en-US" smtClean="0"/>
              <a:pPr/>
              <a:t>10/25/2011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7D0F1-4A7B-4EDB-9C76-AD929BCDFEAD}" type="slidenum">
              <a:rPr lang="en-US" smtClean="0"/>
              <a:pPr/>
              <a:t>‹#›</a:t>
            </a:fld>
            <a:endParaRPr lang="en-US" dirty="0"/>
          </a:p>
        </p:txBody>
      </p:sp>
    </p:spTree>
    <p:extLst>
      <p:ext uri="{BB962C8B-B14F-4D97-AF65-F5344CB8AC3E}">
        <p14:creationId xmlns="" xmlns:p14="http://schemas.microsoft.com/office/powerpoint/2010/main" val="106414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CEEA8-12FD-49C2-94BE-4B37691F6C2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ts val="2200"/>
              </a:lnSpc>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5E47D0F1-4A7B-4EDB-9C76-AD929BCDFEAD}"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0D2A55B-A07B-4AC7-AE78-81068AF313BD}"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37F04F-BFBD-4F6A-B8BB-B3F1059CE595}" type="slidenum">
              <a:rPr lang="en-US"/>
              <a:pPr>
                <a:defRPr/>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246619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4209944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288472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130156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1538579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424483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251005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2466329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182952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45805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39000" cy="1143000"/>
          </a:xfrm>
        </p:spPr>
        <p:txBody>
          <a:bodyPr>
            <a:noAutofit/>
          </a:bodyPr>
          <a:lstStyle>
            <a:lvl1pPr algn="l">
              <a:defRPr sz="3000" cap="none" baseline="0">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7239000" cy="4525963"/>
          </a:xfrm>
        </p:spPr>
        <p:txBody>
          <a:bodyPr>
            <a:normAutofit/>
          </a:bodyPr>
          <a:lstStyle>
            <a:lvl1pPr>
              <a:defRPr sz="2400">
                <a:solidFill>
                  <a:schemeClr val="accent4"/>
                </a:solidFill>
                <a:latin typeface="Calibri" pitchFamily="34" charset="0"/>
                <a:cs typeface="Calibri" pitchFamily="34" charset="0"/>
              </a:defRPr>
            </a:lvl1pPr>
            <a:lvl2pPr>
              <a:defRPr sz="2400">
                <a:solidFill>
                  <a:schemeClr val="accent4"/>
                </a:solidFill>
                <a:latin typeface="Calibri" pitchFamily="34" charset="0"/>
                <a:cs typeface="Calibri" pitchFamily="34" charset="0"/>
              </a:defRPr>
            </a:lvl2pPr>
            <a:lvl3pPr>
              <a:defRPr sz="2000">
                <a:solidFill>
                  <a:schemeClr val="accent4"/>
                </a:solidFill>
                <a:latin typeface="Calibri" pitchFamily="34" charset="0"/>
                <a:cs typeface="Calibri" pitchFamily="34" charset="0"/>
              </a:defRPr>
            </a:lvl3pPr>
            <a:lvl4pPr>
              <a:defRPr sz="1800">
                <a:solidFill>
                  <a:schemeClr val="accent4"/>
                </a:solidFill>
                <a:latin typeface="Calibri" pitchFamily="34" charset="0"/>
                <a:cs typeface="Calibri" pitchFamily="34" charset="0"/>
              </a:defRPr>
            </a:lvl4pPr>
            <a:lvl5pPr>
              <a:defRPr sz="1800">
                <a:solidFill>
                  <a:schemeClr val="accent4"/>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45521-AB00-AE4B-BE7E-494D5153E350}" type="datetimeFigureOut">
              <a:rPr lang="en-US" smtClean="0"/>
              <a:pPr/>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1E255-B5B7-124C-BF06-B5EA597E1945}" type="slidenum">
              <a:rPr lang="en-US" smtClean="0"/>
              <a:pPr/>
              <a:t>‹#›</a:t>
            </a:fld>
            <a:endParaRPr lang="en-US"/>
          </a:p>
        </p:txBody>
      </p:sp>
    </p:spTree>
    <p:extLst>
      <p:ext uri="{BB962C8B-B14F-4D97-AF65-F5344CB8AC3E}">
        <p14:creationId xmlns="" xmlns:p14="http://schemas.microsoft.com/office/powerpoint/2010/main" val="128137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solidFill>
                  <a:schemeClr val="accent4"/>
                </a:solidFill>
                <a:latin typeface="Calibri" pitchFamily="34" charset="0"/>
                <a:cs typeface="Calibri" pitchFamily="34" charset="0"/>
              </a:defRPr>
            </a:lvl1pPr>
            <a:lvl2pPr>
              <a:defRPr sz="2400">
                <a:solidFill>
                  <a:schemeClr val="accent4"/>
                </a:solidFill>
                <a:latin typeface="Calibri" pitchFamily="34" charset="0"/>
                <a:cs typeface="Calibri" pitchFamily="34" charset="0"/>
              </a:defRPr>
            </a:lvl2pPr>
            <a:lvl3pPr>
              <a:defRPr sz="2000">
                <a:solidFill>
                  <a:schemeClr val="accent4"/>
                </a:solidFill>
                <a:latin typeface="Calibri" pitchFamily="34" charset="0"/>
                <a:cs typeface="Calibri" pitchFamily="34" charset="0"/>
              </a:defRPr>
            </a:lvl3pPr>
            <a:lvl4pPr>
              <a:defRPr sz="1800">
                <a:solidFill>
                  <a:schemeClr val="accent4"/>
                </a:solidFill>
                <a:latin typeface="Calibri" pitchFamily="34" charset="0"/>
                <a:cs typeface="Calibri" pitchFamily="34" charset="0"/>
              </a:defRPr>
            </a:lvl4pPr>
            <a:lvl5pPr>
              <a:defRPr sz="1800">
                <a:solidFill>
                  <a:schemeClr val="accent4"/>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solidFill>
                  <a:schemeClr val="accent4"/>
                </a:solidFill>
                <a:latin typeface="Calibri" pitchFamily="34" charset="0"/>
                <a:cs typeface="Calibri" pitchFamily="34" charset="0"/>
              </a:defRPr>
            </a:lvl1pPr>
            <a:lvl2pPr>
              <a:defRPr sz="2400">
                <a:solidFill>
                  <a:schemeClr val="accent4"/>
                </a:solidFill>
                <a:latin typeface="Calibri" pitchFamily="34" charset="0"/>
                <a:cs typeface="Calibri" pitchFamily="34" charset="0"/>
              </a:defRPr>
            </a:lvl2pPr>
            <a:lvl3pPr>
              <a:defRPr sz="2000">
                <a:solidFill>
                  <a:schemeClr val="accent4"/>
                </a:solidFill>
                <a:latin typeface="Calibri" pitchFamily="34" charset="0"/>
                <a:cs typeface="Calibri" pitchFamily="34" charset="0"/>
              </a:defRPr>
            </a:lvl3pPr>
            <a:lvl4pPr>
              <a:defRPr sz="1800">
                <a:solidFill>
                  <a:schemeClr val="accent4"/>
                </a:solidFill>
                <a:latin typeface="Calibri" pitchFamily="34" charset="0"/>
                <a:cs typeface="Calibri" pitchFamily="34" charset="0"/>
              </a:defRPr>
            </a:lvl4pPr>
            <a:lvl5pPr>
              <a:defRPr sz="1800">
                <a:solidFill>
                  <a:schemeClr val="accent4"/>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64AED18-A628-40F2-A8C6-E04627FE2085}" type="datetime1">
              <a:rPr lang="en-US"/>
              <a:pPr>
                <a:defRPr/>
              </a:pPr>
              <a:t>10/25/2011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0DD3818-404C-4B20-A856-A6FB7F03A66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accent4"/>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4"/>
                </a:solidFill>
                <a:latin typeface="Calibri" pitchFamily="34" charset="0"/>
                <a:cs typeface="Calibri" pitchFamily="34" charset="0"/>
              </a:defRPr>
            </a:lvl1pPr>
            <a:lvl2pPr>
              <a:defRPr sz="2000">
                <a:solidFill>
                  <a:schemeClr val="accent4"/>
                </a:solidFill>
                <a:latin typeface="Calibri" pitchFamily="34" charset="0"/>
                <a:cs typeface="Calibri" pitchFamily="34" charset="0"/>
              </a:defRPr>
            </a:lvl2pPr>
            <a:lvl3pPr>
              <a:defRPr sz="1800">
                <a:solidFill>
                  <a:schemeClr val="accent4"/>
                </a:solidFill>
                <a:latin typeface="Calibri" pitchFamily="34" charset="0"/>
                <a:cs typeface="Calibri" pitchFamily="34" charset="0"/>
              </a:defRPr>
            </a:lvl3pPr>
            <a:lvl4pPr>
              <a:defRPr sz="1600">
                <a:solidFill>
                  <a:schemeClr val="accent4"/>
                </a:solidFill>
                <a:latin typeface="Calibri" pitchFamily="34" charset="0"/>
                <a:cs typeface="Calibri" pitchFamily="34" charset="0"/>
              </a:defRPr>
            </a:lvl4pPr>
            <a:lvl5pPr>
              <a:defRPr sz="1600">
                <a:solidFill>
                  <a:schemeClr val="accent4"/>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solidFill>
                  <a:schemeClr val="accent4"/>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chemeClr val="accent4"/>
                </a:solidFill>
                <a:latin typeface="Calibri" pitchFamily="34" charset="0"/>
                <a:cs typeface="Calibri" pitchFamily="34" charset="0"/>
              </a:defRPr>
            </a:lvl1pPr>
            <a:lvl2pPr>
              <a:defRPr sz="2000">
                <a:solidFill>
                  <a:schemeClr val="accent4"/>
                </a:solidFill>
                <a:latin typeface="Calibri" pitchFamily="34" charset="0"/>
                <a:cs typeface="Calibri" pitchFamily="34" charset="0"/>
              </a:defRPr>
            </a:lvl2pPr>
            <a:lvl3pPr>
              <a:defRPr sz="1800">
                <a:solidFill>
                  <a:schemeClr val="accent4"/>
                </a:solidFill>
                <a:latin typeface="Calibri" pitchFamily="34" charset="0"/>
                <a:cs typeface="Calibri" pitchFamily="34" charset="0"/>
              </a:defRPr>
            </a:lvl3pPr>
            <a:lvl4pPr>
              <a:defRPr sz="1600">
                <a:solidFill>
                  <a:schemeClr val="accent4"/>
                </a:solidFill>
                <a:latin typeface="Calibri" pitchFamily="34" charset="0"/>
                <a:cs typeface="Calibri" pitchFamily="34" charset="0"/>
              </a:defRPr>
            </a:lvl4pPr>
            <a:lvl5pPr>
              <a:defRPr sz="1600">
                <a:solidFill>
                  <a:schemeClr val="accent4"/>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25B66-9408-43F4-AD66-E7438532502E}" type="datetime1">
              <a:rPr lang="en-US"/>
              <a:pPr>
                <a:defRPr/>
              </a:pPr>
              <a:t>10/25/2011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7EA778-EC68-4FA9-8E87-7A9A10DE5704}"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274B3D-275F-458E-A07C-F25AF8C927F1}" type="datetime1">
              <a:rPr lang="en-US"/>
              <a:pPr>
                <a:defRPr/>
              </a:pPr>
              <a:t>10/25/2011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907779-E572-470D-B6F8-8AC28634DE1B}"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F3F7E-A394-4F14-9722-F5AA6FC24B7C}" type="datetime1">
              <a:rPr lang="en-US"/>
              <a:pPr>
                <a:defRPr/>
              </a:pPr>
              <a:t>10/25/2011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BBC327-D3EF-457D-809A-F7E645FAD129}"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4A868-6121-4B26-9242-EE1DDCF2E415}"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D0DC41-D7EA-4E9E-B458-6A9BD7F0466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8" name="Date Placeholder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7" charset="0"/>
              </a:defRPr>
            </a:lvl1pPr>
          </a:lstStyle>
          <a:p>
            <a:pPr>
              <a:defRPr/>
            </a:pPr>
            <a:fld id="{1FA85D79-5B1F-E744-9DBD-E4B8E8FBCF3F}" type="slidenum">
              <a:rPr lang="en-US" smtClean="0"/>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fld id="{26D98C12-8593-4BD7-AA7F-BAD18DBBF1E1}"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geloc logo revised R horiz.eps"/>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6792116" y="6187259"/>
            <a:ext cx="1978143" cy="376573"/>
          </a:xfrm>
          <a:prstGeom prst="rect">
            <a:avLst/>
          </a:prstGeom>
        </p:spPr>
      </p:pic>
      <p:pic>
        <p:nvPicPr>
          <p:cNvPr id="9" name="Picture 8" descr="ageloc rings2.wmf"/>
          <p:cNvPicPr>
            <a:picLocks noChangeAspect="1"/>
          </p:cNvPicPr>
          <p:nvPr userDrawn="1"/>
        </p:nvPicPr>
        <p:blipFill>
          <a:blip r:embed="rId12" cstate="print"/>
          <a:stretch>
            <a:fillRect/>
          </a:stretch>
        </p:blipFill>
        <p:spPr>
          <a:xfrm>
            <a:off x="0" y="369845"/>
            <a:ext cx="1593850" cy="859938"/>
          </a:xfrm>
          <a:prstGeom prst="rect">
            <a:avLst/>
          </a:prstGeom>
        </p:spPr>
      </p:pic>
      <p:sp>
        <p:nvSpPr>
          <p:cNvPr id="10" name="Rectangle 9"/>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ＭＳ Ｐゴシック"/>
                <a:cs typeface="ＭＳ Ｐゴシック"/>
              </a:defRPr>
            </a:lvl1pPr>
          </a:lstStyle>
          <a:p>
            <a:pPr>
              <a:defRPr/>
            </a:pPr>
            <a:fld id="{3B3DFE25-B308-4D65-AB57-179D7DF0E87C}" type="datetime1">
              <a:rPr lang="en-US"/>
              <a:pPr>
                <a:defRPr/>
              </a:pPr>
              <a:t>10/25/2011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latin typeface="Arial" pitchFamily="34" charset="0"/>
                <a:ea typeface="ＭＳ Ｐゴシック"/>
                <a:cs typeface="ＭＳ Ｐゴシック"/>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ＭＳ Ｐゴシック"/>
                <a:cs typeface="ＭＳ Ｐゴシック"/>
              </a:defRPr>
            </a:lvl1pPr>
          </a:lstStyle>
          <a:p>
            <a:pPr>
              <a:defRPr/>
            </a:pPr>
            <a:fld id="{4AA4CED8-FF73-4E50-B60D-CA9360BA3F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iming>
    <p:tnLst>
      <p:par>
        <p:cTn id="1" dur="indefinite" restart="never" nodeType="tmRoot"/>
      </p:par>
    </p:tnLst>
  </p:timing>
  <p:hf sldNum="0" hdr="0" ftr="0" dt="0"/>
  <p:txStyles>
    <p:titleStyle>
      <a:lvl1pPr algn="ctr" rtl="0" fontAlgn="base">
        <a:spcBef>
          <a:spcPct val="0"/>
        </a:spcBef>
        <a:spcAft>
          <a:spcPct val="0"/>
        </a:spcAft>
        <a:defRPr sz="4400" kern="1200">
          <a:solidFill>
            <a:srgbClr val="4D4D4D"/>
          </a:solidFill>
          <a:latin typeface="+mj-lt"/>
          <a:ea typeface="ＭＳ Ｐゴシック" charset="-128"/>
          <a:cs typeface="ＭＳ Ｐゴシック" charset="-128"/>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rgbClr val="4D4D4D"/>
          </a:solidFill>
          <a:latin typeface="+mn-lt"/>
          <a:ea typeface="ＭＳ Ｐゴシック" charset="-128"/>
          <a:cs typeface="ＭＳ Ｐゴシック" charset="-128"/>
        </a:defRPr>
      </a:lvl1pPr>
      <a:lvl2pPr marL="742950" indent="-285750" algn="l" rtl="0" fontAlgn="base">
        <a:spcBef>
          <a:spcPct val="20000"/>
        </a:spcBef>
        <a:spcAft>
          <a:spcPct val="0"/>
        </a:spcAft>
        <a:buFont typeface="Arial" charset="0"/>
        <a:buChar char="–"/>
        <a:defRPr sz="2800" kern="1200">
          <a:solidFill>
            <a:srgbClr val="4D4D4D"/>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rgbClr val="4D4D4D"/>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5521-AB00-AE4B-BE7E-494D5153E350}" type="datetimeFigureOut">
              <a:rPr lang="en-US" smtClean="0"/>
              <a:pPr/>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1E255-B5B7-124C-BF06-B5EA597E1945}" type="slidenum">
              <a:rPr lang="en-US" smtClean="0"/>
              <a:pPr/>
              <a:t>‹#›</a:t>
            </a:fld>
            <a:endParaRPr lang="en-US"/>
          </a:p>
        </p:txBody>
      </p:sp>
      <p:pic>
        <p:nvPicPr>
          <p:cNvPr id="7" name="Picture 6" descr="ageloc rings2.wmf"/>
          <p:cNvPicPr>
            <a:picLocks noChangeAspect="1"/>
          </p:cNvPicPr>
          <p:nvPr userDrawn="1"/>
        </p:nvPicPr>
        <p:blipFill>
          <a:blip r:embed="rId13" cstate="print"/>
          <a:stretch>
            <a:fillRect/>
          </a:stretch>
        </p:blipFill>
        <p:spPr>
          <a:xfrm>
            <a:off x="0" y="369845"/>
            <a:ext cx="1593850" cy="859938"/>
          </a:xfrm>
          <a:prstGeom prst="rect">
            <a:avLst/>
          </a:prstGeom>
        </p:spPr>
      </p:pic>
      <p:sp>
        <p:nvSpPr>
          <p:cNvPr id="8" name="Rectangle 7"/>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 xmlns:p14="http://schemas.microsoft.com/office/powerpoint/2010/main" val="1855857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localhost/Volumes/gbm/Marketing/Works%20in%20Progress/AGELOC%20SCIENCE/Light%20diffused.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file://localhost/Volumes/gbm/Marketing/Works%20in%20Progress/RE-DESIGN/BRAND%20BOOK/Master%20DVD%20for%20Brand%20Bible/Logos/Corporate%20Logos%20%C2%AE/Fountain%20icon/Fountain%20%C2%AE%20633%20logo.jp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orp\USdata\SHARED\NS%20Formula%20Dossier\GeneMark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davis\Desktop\RM11300162.fade.jpg"/>
          <p:cNvPicPr>
            <a:picLocks noChangeAspect="1" noChangeArrowheads="1"/>
          </p:cNvPicPr>
          <p:nvPr/>
        </p:nvPicPr>
        <p:blipFill>
          <a:blip r:embed="rId4" cstate="print"/>
          <a:srcRect/>
          <a:stretch>
            <a:fillRect/>
          </a:stretch>
        </p:blipFill>
        <p:spPr bwMode="auto">
          <a:xfrm>
            <a:off x="31089600" y="2743200"/>
            <a:ext cx="884413" cy="1380744"/>
          </a:xfrm>
          <a:prstGeom prst="rect">
            <a:avLst/>
          </a:prstGeom>
          <a:noFill/>
        </p:spPr>
      </p:pic>
      <p:sp>
        <p:nvSpPr>
          <p:cNvPr id="4" name="Rectangle 2"/>
          <p:cNvSpPr txBox="1">
            <a:spLocks noChangeArrowheads="1"/>
          </p:cNvSpPr>
          <p:nvPr/>
        </p:nvSpPr>
        <p:spPr bwMode="auto">
          <a:xfrm>
            <a:off x="1981200" y="533400"/>
            <a:ext cx="6705600" cy="205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pPr algn="r"/>
            <a:r>
              <a:rPr lang="en-US" sz="4400" dirty="0" err="1" smtClean="0">
                <a:latin typeface="Arial" pitchFamily="34" charset="0"/>
                <a:cs typeface="Arial" pitchFamily="34" charset="0"/>
              </a:rPr>
              <a:t>ageLOC</a:t>
            </a:r>
            <a:r>
              <a:rPr lang="en-US" sz="4400" baseline="30000" dirty="0" smtClean="0">
                <a:latin typeface="Arial" pitchFamily="34" charset="0"/>
                <a:cs typeface="Arial" pitchFamily="34" charset="0"/>
              </a:rPr>
              <a:t>®</a:t>
            </a:r>
            <a:r>
              <a:rPr lang="en-US" sz="4400" dirty="0" smtClean="0">
                <a:latin typeface="Arial" pitchFamily="34" charset="0"/>
                <a:cs typeface="Arial" pitchFamily="34" charset="0"/>
              </a:rPr>
              <a:t> </a:t>
            </a:r>
          </a:p>
          <a:p>
            <a:pPr algn="r"/>
            <a:r>
              <a:rPr lang="en-US" sz="4400" dirty="0" err="1" smtClean="0">
                <a:latin typeface="Arial" pitchFamily="34" charset="0"/>
                <a:cs typeface="Arial" pitchFamily="34" charset="0"/>
              </a:rPr>
              <a:t>Dermatic</a:t>
            </a:r>
            <a:r>
              <a:rPr lang="en-US" sz="4400" dirty="0" smtClean="0">
                <a:latin typeface="Arial" pitchFamily="34" charset="0"/>
                <a:cs typeface="Arial" pitchFamily="34" charset="0"/>
              </a:rPr>
              <a:t> Effects</a:t>
            </a:r>
          </a:p>
          <a:p>
            <a:pPr algn="r"/>
            <a:r>
              <a:rPr lang="en-US" sz="3200" dirty="0" smtClean="0">
                <a:latin typeface="Arial" pitchFamily="34" charset="0"/>
                <a:cs typeface="Arial" pitchFamily="34" charset="0"/>
              </a:rPr>
              <a:t>Body </a:t>
            </a:r>
            <a:r>
              <a:rPr lang="en-US" sz="3200" dirty="0" err="1" smtClean="0">
                <a:latin typeface="Arial" pitchFamily="34" charset="0"/>
                <a:cs typeface="Arial" pitchFamily="34" charset="0"/>
              </a:rPr>
              <a:t>Countouring</a:t>
            </a:r>
            <a:r>
              <a:rPr lang="en-US" sz="3200" dirty="0" smtClean="0">
                <a:latin typeface="Arial" pitchFamily="34" charset="0"/>
                <a:cs typeface="Arial" pitchFamily="34" charset="0"/>
              </a:rPr>
              <a:t> Lotion</a:t>
            </a:r>
            <a:endParaRPr lang="en-US" sz="3200" dirty="0">
              <a:latin typeface="Arial" pitchFamily="34" charset="0"/>
              <a:cs typeface="Arial" pitchFamily="34" charset="0"/>
            </a:endParaRPr>
          </a:p>
        </p:txBody>
      </p:sp>
      <p:pic>
        <p:nvPicPr>
          <p:cNvPr id="5" name="Picture 2" descr="C:\Users\andavis\Desktop\RM11300170.fade.jpg"/>
          <p:cNvPicPr>
            <a:picLocks noChangeAspect="1" noChangeArrowheads="1"/>
          </p:cNvPicPr>
          <p:nvPr/>
        </p:nvPicPr>
        <p:blipFill>
          <a:blip r:embed="rId5" cstate="print"/>
          <a:srcRect t="12195" r="50696" b="9214"/>
          <a:stretch>
            <a:fillRect/>
          </a:stretch>
        </p:blipFill>
        <p:spPr bwMode="auto">
          <a:xfrm>
            <a:off x="1371600" y="1593962"/>
            <a:ext cx="1752600" cy="4806838"/>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82000" cy="4525963"/>
          </a:xfrm>
        </p:spPr>
        <p:txBody>
          <a:bodyPr>
            <a:normAutofit/>
          </a:bodyPr>
          <a:lstStyle/>
          <a:p>
            <a:pPr marL="0" lvl="0" indent="0">
              <a:buNone/>
            </a:pPr>
            <a:r>
              <a:rPr lang="en-US" sz="1800" b="1" dirty="0" smtClean="0">
                <a:latin typeface="Arial"/>
                <a:cs typeface="Arial"/>
              </a:rPr>
              <a:t>Leading edge optical technology diffuses light instantly to help skin look smoother and improve the appearance of the skin’s surface.</a:t>
            </a:r>
          </a:p>
          <a:p>
            <a:pPr lvl="0"/>
            <a:r>
              <a:rPr lang="en-US" sz="1800" dirty="0" smtClean="0">
                <a:latin typeface="Arial"/>
                <a:cs typeface="Arial"/>
              </a:rPr>
              <a:t>When the skin’s surface is uneven, light is not reflected uniformly and shadows are cast allowing the eye to see the varying topography. By utilizing anti-shine ingredients that flatten and diffuse light in multiple directions, the skin instantly appears smoother. This optical treatment visually improves the appearance of the skin’s surface. </a:t>
            </a:r>
          </a:p>
          <a:p>
            <a:endParaRPr lang="en-US" sz="1800" dirty="0">
              <a:latin typeface="Arial"/>
              <a:cs typeface="Arial"/>
            </a:endParaRPr>
          </a:p>
        </p:txBody>
      </p:sp>
      <p:sp>
        <p:nvSpPr>
          <p:cNvPr id="10" name="Rectangle 2"/>
          <p:cNvSpPr txBox="1">
            <a:spLocks noChangeArrowheads="1"/>
          </p:cNvSpPr>
          <p:nvPr/>
        </p:nvSpPr>
        <p:spPr bwMode="auto">
          <a:xfrm>
            <a:off x="1752600" y="381000"/>
            <a:ext cx="739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Ingredients of ageLOC Dermatic Effects</a:t>
            </a:r>
            <a:endParaRPr lang="en-US" dirty="0"/>
          </a:p>
        </p:txBody>
      </p:sp>
      <p:pic>
        <p:nvPicPr>
          <p:cNvPr id="12" name="Light diffused.jpg" descr="/Volumes/gbm/Marketing/Works in Progress/AGELOC SCIENCE/Light diffused.jpg"/>
          <p:cNvPicPr>
            <a:picLocks noChangeAspect="1"/>
          </p:cNvPicPr>
          <p:nvPr/>
        </p:nvPicPr>
        <p:blipFill rotWithShape="1">
          <a:blip r:embed="rId3" r:link="rId4" cstate="print">
            <a:extLst>
              <a:ext uri="{28A0092B-C50C-407E-A947-70E740481C1C}">
                <a14:useLocalDpi xmlns="" xmlns:a14="http://schemas.microsoft.com/office/drawing/2010/main" val="0"/>
              </a:ext>
            </a:extLst>
          </a:blip>
          <a:srcRect l="26498" t="35928" r="22804" b="29266"/>
          <a:stretch/>
        </p:blipFill>
        <p:spPr>
          <a:xfrm>
            <a:off x="1066800" y="3962400"/>
            <a:ext cx="6518415" cy="2193587"/>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828800"/>
            <a:ext cx="3505200" cy="4419600"/>
          </a:xfrm>
        </p:spPr>
        <p:txBody>
          <a:bodyPr/>
          <a:lstStyle/>
          <a:p>
            <a:pPr marL="0" indent="0">
              <a:buNone/>
            </a:pPr>
            <a:r>
              <a:rPr lang="en-US" sz="2200" dirty="0" smtClean="0">
                <a:latin typeface="Arial"/>
                <a:cs typeface="Arial"/>
              </a:rPr>
              <a:t>Apply twice daily, morning and night to arms, thighs, buttocks, and/or abdomen. For best results combine with your ageLOC Body Shaping Gel regimen.</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t>Usage</a:t>
            </a:r>
            <a:endParaRPr lang="en-US" sz="3600" dirty="0"/>
          </a:p>
        </p:txBody>
      </p:sp>
      <p:pic>
        <p:nvPicPr>
          <p:cNvPr id="5" name="Picture 4" descr="RM11201534.jpg"/>
          <p:cNvPicPr>
            <a:picLocks noChangeAspect="1"/>
          </p:cNvPicPr>
          <p:nvPr/>
        </p:nvPicPr>
        <p:blipFill rotWithShape="1">
          <a:blip r:embed="rId2" cstate="print">
            <a:extLst>
              <a:ext uri="{28A0092B-C50C-407E-A947-70E740481C1C}">
                <a14:useLocalDpi xmlns="" xmlns:a14="http://schemas.microsoft.com/office/drawing/2010/main" val="0"/>
              </a:ext>
            </a:extLst>
          </a:blip>
          <a:srcRect l="19776" r="12641"/>
          <a:stretch/>
        </p:blipFill>
        <p:spPr>
          <a:xfrm>
            <a:off x="5334000" y="1676400"/>
            <a:ext cx="3810000" cy="375834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ountain ® 633 logo.jpg" descr="/Volumes/gbm/Marketing/Works in Progress/RE-DESIGN/BRAND BOOK/Master DVD for Brand Bible/Logos/Corporate Logos ®/Fountain icon/Fountain ® 633 logo.jpg"/>
          <p:cNvPicPr>
            <a:picLocks noChangeAspect="1"/>
          </p:cNvPicPr>
          <p:nvPr/>
        </p:nvPicPr>
        <p:blipFill rotWithShape="1">
          <a:blip r:embed="rId3" r:link="rId4" cstate="print">
            <a:extLst>
              <a:ext uri="{28A0092B-C50C-407E-A947-70E740481C1C}">
                <a14:useLocalDpi xmlns="" xmlns:a14="http://schemas.microsoft.com/office/drawing/2010/main" val="0"/>
              </a:ext>
            </a:extLst>
          </a:blip>
          <a:srcRect l="4226" t="4193" r="4929" b="3221"/>
          <a:stretch/>
        </p:blipFill>
        <p:spPr>
          <a:xfrm>
            <a:off x="2895600" y="1587500"/>
            <a:ext cx="3276600" cy="3365500"/>
          </a:xfrm>
          <a:prstGeom prst="rect">
            <a:avLst/>
          </a:prstGeom>
        </p:spPr>
      </p:pic>
    </p:spTree>
    <p:extLst>
      <p:ext uri="{BB962C8B-B14F-4D97-AF65-F5344CB8AC3E}">
        <p14:creationId xmlns="" xmlns:p14="http://schemas.microsoft.com/office/powerpoint/2010/main" val="24088442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4343400" y="2286000"/>
            <a:ext cx="4191000" cy="3733800"/>
          </a:xfrm>
        </p:spPr>
        <p:txBody>
          <a:bodyPr>
            <a:normAutofit/>
          </a:bodyPr>
          <a:lstStyle/>
          <a:p>
            <a:pPr marL="0" indent="0">
              <a:buNone/>
            </a:pPr>
            <a:r>
              <a:rPr lang="en-US" sz="2200" dirty="0" smtClean="0">
                <a:latin typeface="Arial"/>
                <a:cs typeface="Arial"/>
              </a:rPr>
              <a:t>Like </a:t>
            </a:r>
            <a:r>
              <a:rPr lang="en-US" sz="2200" dirty="0">
                <a:latin typeface="Arial"/>
                <a:cs typeface="Arial"/>
              </a:rPr>
              <a:t>other organs of the body, the physiological functions and structures within the skin continuously decline with </a:t>
            </a:r>
            <a:r>
              <a:rPr lang="en-US" sz="2200" dirty="0" smtClean="0">
                <a:solidFill>
                  <a:schemeClr val="tx1">
                    <a:lumMod val="50000"/>
                    <a:lumOff val="50000"/>
                  </a:schemeClr>
                </a:solidFill>
                <a:latin typeface="Arial"/>
                <a:cs typeface="Arial"/>
              </a:rPr>
              <a:t>aging.</a:t>
            </a:r>
            <a:r>
              <a:rPr lang="en-US" sz="2200" dirty="0" smtClean="0">
                <a:latin typeface="Arial"/>
                <a:cs typeface="Arial"/>
              </a:rPr>
              <a:t> </a:t>
            </a:r>
          </a:p>
          <a:p>
            <a:pPr marL="0" indent="0">
              <a:buNone/>
            </a:pPr>
            <a:endParaRPr lang="en-US" sz="2200" dirty="0" smtClean="0">
              <a:latin typeface="Arial"/>
              <a:cs typeface="Arial"/>
            </a:endParaRPr>
          </a:p>
          <a:p>
            <a:pPr marL="0" indent="0">
              <a:buNone/>
            </a:pPr>
            <a:r>
              <a:rPr lang="en-US" sz="2200" dirty="0" smtClean="0">
                <a:latin typeface="Arial"/>
                <a:cs typeface="Arial"/>
              </a:rPr>
              <a:t>Most individuals focus on the appearance of their facial skin, but the skin on the body also shows signs of aging. </a:t>
            </a:r>
          </a:p>
          <a:p>
            <a:pPr marL="0" indent="0">
              <a:buNone/>
            </a:pPr>
            <a:endParaRPr lang="en-US" sz="2200" dirty="0" smtClean="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pitchFamily="34" charset="0"/>
                <a:cs typeface="Arial" pitchFamily="34" charset="0"/>
              </a:rPr>
              <a:t>Introduction</a:t>
            </a:r>
            <a:endParaRPr lang="en-US" sz="3600" dirty="0">
              <a:latin typeface="Arial" pitchFamily="34" charset="0"/>
              <a:cs typeface="Arial" pitchFamily="34" charset="0"/>
            </a:endParaRPr>
          </a:p>
        </p:txBody>
      </p:sp>
      <p:pic>
        <p:nvPicPr>
          <p:cNvPr id="3" name="Picture 2" descr="RM11202068.jpg"/>
          <p:cNvPicPr>
            <a:picLocks noChangeAspect="1"/>
          </p:cNvPicPr>
          <p:nvPr/>
        </p:nvPicPr>
        <p:blipFill rotWithShape="1">
          <a:blip r:embed="rId4" cstate="print">
            <a:extLst>
              <a:ext uri="{28A0092B-C50C-407E-A947-70E740481C1C}">
                <a14:useLocalDpi xmlns="" xmlns:a14="http://schemas.microsoft.com/office/drawing/2010/main" val="0"/>
              </a:ext>
            </a:extLst>
          </a:blip>
          <a:srcRect r="12376"/>
          <a:stretch/>
        </p:blipFill>
        <p:spPr>
          <a:xfrm>
            <a:off x="0" y="2362200"/>
            <a:ext cx="4106333" cy="31242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676400"/>
            <a:ext cx="4267200" cy="4191000"/>
          </a:xfrm>
        </p:spPr>
        <p:txBody>
          <a:bodyPr>
            <a:noAutofit/>
          </a:bodyPr>
          <a:lstStyle/>
          <a:p>
            <a:pPr marL="0" indent="0" fontAlgn="auto">
              <a:spcBef>
                <a:spcPts val="0"/>
              </a:spcBef>
              <a:spcAft>
                <a:spcPts val="0"/>
              </a:spcAft>
              <a:buNone/>
              <a:defRPr/>
            </a:pPr>
            <a:r>
              <a:rPr lang="en-US" sz="2200" dirty="0" smtClean="0">
                <a:latin typeface="Arial"/>
                <a:cs typeface="Arial"/>
              </a:rPr>
              <a:t>Aging can ultimately be linked back to genes. The expression of our genes is a contributing factor to aging. A person’s genetic makeup and gene expression profiles, combined with many other aging factors, including environmental exposure, determines the way he or she will age—both internally at the cell level and externally by skin appearance. </a:t>
            </a:r>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pitchFamily="34" charset="0"/>
                <a:cs typeface="Arial" pitchFamily="34" charset="0"/>
              </a:rPr>
              <a:t>Ultimate Sources of Aging</a:t>
            </a:r>
            <a:endParaRPr lang="en-US" sz="3600" dirty="0">
              <a:latin typeface="Arial" pitchFamily="34" charset="0"/>
              <a:cs typeface="Arial" pitchFamily="34" charset="0"/>
            </a:endParaRPr>
          </a:p>
        </p:txBody>
      </p:sp>
      <p:pic>
        <p:nvPicPr>
          <p:cNvPr id="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 y="2514600"/>
            <a:ext cx="3483429" cy="2438400"/>
          </a:xfrm>
          <a:prstGeom prst="rect">
            <a:avLst/>
          </a:prstGeom>
          <a:noFill/>
          <a:ln w="9525">
            <a:noFill/>
            <a:miter lim="800000"/>
            <a:headEnd/>
            <a:tailEnd/>
          </a:ln>
          <a:effec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828800"/>
            <a:ext cx="4038600" cy="4191000"/>
          </a:xfrm>
        </p:spPr>
        <p:txBody>
          <a:bodyPr>
            <a:noAutofit/>
          </a:bodyPr>
          <a:lstStyle/>
          <a:p>
            <a:pPr marL="0" indent="0">
              <a:buNone/>
            </a:pPr>
            <a:r>
              <a:rPr lang="en-US" sz="2200" dirty="0" smtClean="0">
                <a:latin typeface="Arial"/>
                <a:cs typeface="Arial"/>
              </a:rPr>
              <a:t>Based on an understanding of the human genome, Nu Skin scientists have been able to identify through proprietary ageLOC science, key Youth Gene Clusters (YGCs) that affect aging.</a:t>
            </a:r>
          </a:p>
          <a:p>
            <a:pPr marL="0" indent="0">
              <a:buNone/>
            </a:pPr>
            <a:r>
              <a:rPr lang="en-US" sz="2200" dirty="0" smtClean="0">
                <a:latin typeface="Arial"/>
                <a:cs typeface="Arial"/>
              </a:rPr>
              <a:t>YGCs are functional groups of genes whose expression can be regulated to provide a youthful gene expression profile of a specific attribute. </a:t>
            </a:r>
          </a:p>
        </p:txBody>
      </p:sp>
      <p:pic>
        <p:nvPicPr>
          <p:cNvPr id="4" name="Picture 2" descr="http://www.technologyreview.com/files/11129/affymetrix_genechip_x220.jpg">
            <a:hlinkClick r:id="rId3" action="ppaction://hlinkfile"/>
          </p:cNvPr>
          <p:cNvPicPr>
            <a:picLocks noChangeAspect="1" noChangeArrowheads="1"/>
          </p:cNvPicPr>
          <p:nvPr/>
        </p:nvPicPr>
        <p:blipFill>
          <a:blip r:embed="rId4" cstate="print"/>
          <a:srcRect/>
          <a:stretch>
            <a:fillRect/>
          </a:stretch>
        </p:blipFill>
        <p:spPr bwMode="auto">
          <a:xfrm>
            <a:off x="457200" y="1676400"/>
            <a:ext cx="1828800" cy="2194560"/>
          </a:xfrm>
          <a:prstGeom prst="rect">
            <a:avLst/>
          </a:prstGeom>
          <a:noFill/>
          <a:ln w="9525">
            <a:noFill/>
            <a:miter lim="800000"/>
            <a:headEnd/>
            <a:tailEnd/>
          </a:ln>
        </p:spPr>
      </p:pic>
      <p:cxnSp>
        <p:nvCxnSpPr>
          <p:cNvPr id="5" name="Straight Connector 4"/>
          <p:cNvCxnSpPr/>
          <p:nvPr/>
        </p:nvCxnSpPr>
        <p:spPr>
          <a:xfrm rot="16200000" flipH="1">
            <a:off x="1219200" y="2895600"/>
            <a:ext cx="762000" cy="457200"/>
          </a:xfrm>
          <a:prstGeom prst="line">
            <a:avLst/>
          </a:prstGeom>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a:xfrm>
            <a:off x="1752600" y="2743200"/>
            <a:ext cx="2133600" cy="685800"/>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rot="16200000" flipH="1">
            <a:off x="152400" y="4267200"/>
            <a:ext cx="2819400" cy="381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rot="16200000" flipH="1">
            <a:off x="1409700" y="3390900"/>
            <a:ext cx="2743200" cy="2057400"/>
          </a:xfrm>
          <a:prstGeom prst="line">
            <a:avLst/>
          </a:prstGeom>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5" cstate="print"/>
          <a:srcRect l="33012" t="29860" r="34135" b="34669"/>
          <a:stretch>
            <a:fillRect/>
          </a:stretch>
        </p:blipFill>
        <p:spPr bwMode="auto">
          <a:xfrm>
            <a:off x="1752600" y="3429000"/>
            <a:ext cx="2157046" cy="2438400"/>
          </a:xfrm>
          <a:prstGeom prst="rect">
            <a:avLst/>
          </a:prstGeom>
          <a:noFill/>
          <a:ln w="9525">
            <a:noFill/>
            <a:miter lim="800000"/>
            <a:headEnd/>
            <a:tailEnd/>
          </a:ln>
        </p:spPr>
      </p:pic>
      <p:sp>
        <p:nvSpPr>
          <p:cNvPr id="10"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Youth </a:t>
            </a:r>
            <a:r>
              <a:rPr lang="en-US" sz="3600" dirty="0">
                <a:latin typeface="Arial"/>
                <a:cs typeface="Arial"/>
              </a:rPr>
              <a:t>Gene Clusters</a:t>
            </a:r>
            <a:endParaRPr lang="en-US" sz="36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nvGraphicFramePr>
        <p:xfrm>
          <a:off x="5486400" y="2590800"/>
          <a:ext cx="2249680" cy="2434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t>Body Youth Gene Cluster</a:t>
            </a:r>
            <a:endParaRPr lang="en-US" sz="3600" dirty="0"/>
          </a:p>
        </p:txBody>
      </p:sp>
      <p:pic>
        <p:nvPicPr>
          <p:cNvPr id="5" name="Picture 4" descr="YGC and YBA.jpg"/>
          <p:cNvPicPr>
            <a:picLocks noChangeAspect="1"/>
          </p:cNvPicPr>
          <p:nvPr/>
        </p:nvPicPr>
        <p:blipFill>
          <a:blip r:embed="rId8" cstate="print">
            <a:extLst>
              <a:ext uri="{28A0092B-C50C-407E-A947-70E740481C1C}">
                <a14:useLocalDpi xmlns:a14="http://schemas.microsoft.com/office/drawing/2010/main" xmlns="" val="0"/>
              </a:ext>
            </a:extLst>
          </a:blip>
          <a:srcRect t="20735"/>
          <a:stretch>
            <a:fillRect/>
          </a:stretch>
        </p:blipFill>
        <p:spPr>
          <a:xfrm>
            <a:off x="457200" y="2864694"/>
            <a:ext cx="8266285" cy="2621706"/>
          </a:xfrm>
          <a:prstGeom prst="rect">
            <a:avLst/>
          </a:prstGeom>
        </p:spPr>
      </p:pic>
      <p:sp>
        <p:nvSpPr>
          <p:cNvPr id="3" name="Content Placeholder 2"/>
          <p:cNvSpPr>
            <a:spLocks noGrp="1"/>
          </p:cNvSpPr>
          <p:nvPr>
            <p:ph idx="1"/>
          </p:nvPr>
        </p:nvSpPr>
        <p:spPr>
          <a:xfrm>
            <a:off x="914400" y="1600200"/>
            <a:ext cx="7391400" cy="990600"/>
          </a:xfrm>
        </p:spPr>
        <p:txBody>
          <a:bodyPr>
            <a:normAutofit/>
          </a:bodyPr>
          <a:lstStyle/>
          <a:p>
            <a:pPr marL="0" indent="0">
              <a:buNone/>
            </a:pPr>
            <a:r>
              <a:rPr lang="en-US" sz="2200" dirty="0" smtClean="0"/>
              <a:t>Through continuing innovation, Nu Skin scientists have now identified a Body YGC for the skin. </a:t>
            </a:r>
            <a:endParaRPr lang="en-US" dirty="0" smtClean="0"/>
          </a:p>
          <a:p>
            <a:endParaRPr lang="en-US" dirty="0" smtClean="0"/>
          </a:p>
          <a:p>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a:xfrm>
            <a:off x="685800" y="2133600"/>
            <a:ext cx="3276600" cy="3810000"/>
          </a:xfrm>
        </p:spPr>
        <p:txBody>
          <a:bodyPr>
            <a:normAutofit/>
          </a:bodyPr>
          <a:lstStyle/>
          <a:p>
            <a:pPr marL="0" lvl="1" indent="0" fontAlgn="auto">
              <a:spcBef>
                <a:spcPts val="0"/>
              </a:spcBef>
              <a:spcAft>
                <a:spcPts val="0"/>
              </a:spcAft>
              <a:buNone/>
              <a:defRPr/>
            </a:pPr>
            <a:r>
              <a:rPr lang="en-US" dirty="0" smtClean="0"/>
              <a:t>Cellulite is a protrusion of fat into the dermis that is visible topically and results in a dimpled appearance. </a:t>
            </a:r>
            <a:endParaRPr lang="en-US" dirty="0"/>
          </a:p>
          <a:p>
            <a:endParaRPr lang="en-US" dirty="0"/>
          </a:p>
        </p:txBody>
      </p:sp>
      <p:sp>
        <p:nvSpPr>
          <p:cNvPr id="7"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Science of Cellulite</a:t>
            </a:r>
            <a:endParaRPr lang="en-US" dirty="0"/>
          </a:p>
        </p:txBody>
      </p:sp>
      <p:pic>
        <p:nvPicPr>
          <p:cNvPr id="4" name="Picture 2"/>
          <p:cNvPicPr>
            <a:picLocks noChangeAspect="1" noChangeArrowheads="1"/>
          </p:cNvPicPr>
          <p:nvPr/>
        </p:nvPicPr>
        <p:blipFill>
          <a:blip r:embed="rId4" cstate="print"/>
          <a:srcRect l="4527" t="11640" r="58845" b="17460"/>
          <a:stretch>
            <a:fillRect/>
          </a:stretch>
        </p:blipFill>
        <p:spPr bwMode="auto">
          <a:xfrm>
            <a:off x="4495800" y="2514589"/>
            <a:ext cx="3441659" cy="2590811"/>
          </a:xfrm>
          <a:prstGeom prst="rect">
            <a:avLst/>
          </a:prstGeom>
          <a:noFill/>
          <a:ln w="9525">
            <a:noFill/>
            <a:miter lim="800000"/>
            <a:headEnd/>
            <a:tailEnd/>
          </a:ln>
        </p:spPr>
      </p:pic>
      <p:sp>
        <p:nvSpPr>
          <p:cNvPr id="5" name="TextBox 4"/>
          <p:cNvSpPr txBox="1"/>
          <p:nvPr/>
        </p:nvSpPr>
        <p:spPr>
          <a:xfrm>
            <a:off x="5334000" y="2057389"/>
            <a:ext cx="1981200" cy="369332"/>
          </a:xfrm>
          <a:prstGeom prst="rect">
            <a:avLst/>
          </a:prstGeom>
          <a:noFill/>
        </p:spPr>
        <p:txBody>
          <a:bodyPr wrap="square" rtlCol="0">
            <a:spAutoFit/>
          </a:bodyPr>
          <a:lstStyle/>
          <a:p>
            <a:r>
              <a:rPr lang="en-US" dirty="0" smtClean="0">
                <a:solidFill>
                  <a:schemeClr val="tx1">
                    <a:lumMod val="50000"/>
                    <a:lumOff val="50000"/>
                  </a:schemeClr>
                </a:solidFill>
                <a:latin typeface="Arial"/>
                <a:cs typeface="Arial"/>
              </a:rPr>
              <a:t>Cellulitic Skin </a:t>
            </a:r>
          </a:p>
        </p:txBody>
      </p:sp>
      <p:sp>
        <p:nvSpPr>
          <p:cNvPr id="6" name="Right Bracket 5"/>
          <p:cNvSpPr/>
          <p:nvPr/>
        </p:nvSpPr>
        <p:spPr>
          <a:xfrm>
            <a:off x="7772400" y="2514589"/>
            <a:ext cx="304800" cy="1295400"/>
          </a:xfrm>
          <a:prstGeom prst="rightBracket">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ket 7"/>
          <p:cNvSpPr/>
          <p:nvPr/>
        </p:nvSpPr>
        <p:spPr>
          <a:xfrm>
            <a:off x="7848600" y="3809989"/>
            <a:ext cx="228600" cy="1295400"/>
          </a:xfrm>
          <a:prstGeom prst="rightBracket">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8077200" y="3047989"/>
            <a:ext cx="838200" cy="381000"/>
          </a:xfrm>
          <a:prstGeom prst="rect">
            <a:avLst/>
          </a:prstGeom>
          <a:noFill/>
        </p:spPr>
        <p:txBody>
          <a:bodyPr wrap="square" rtlCol="0">
            <a:spAutoFit/>
          </a:bodyPr>
          <a:lstStyle/>
          <a:p>
            <a:r>
              <a:rPr lang="en-US" dirty="0" smtClean="0">
                <a:solidFill>
                  <a:srgbClr val="7F7F7F"/>
                </a:solidFill>
                <a:latin typeface="Arial"/>
                <a:cs typeface="Arial"/>
              </a:rPr>
              <a:t>Thin</a:t>
            </a:r>
            <a:endParaRPr lang="en-US" dirty="0">
              <a:solidFill>
                <a:srgbClr val="7F7F7F"/>
              </a:solidFill>
              <a:latin typeface="Arial"/>
              <a:cs typeface="Arial"/>
            </a:endParaRPr>
          </a:p>
        </p:txBody>
      </p:sp>
      <p:sp>
        <p:nvSpPr>
          <p:cNvPr id="10" name="TextBox 9"/>
          <p:cNvSpPr txBox="1"/>
          <p:nvPr/>
        </p:nvSpPr>
        <p:spPr>
          <a:xfrm>
            <a:off x="8077200" y="4267189"/>
            <a:ext cx="838200" cy="381000"/>
          </a:xfrm>
          <a:prstGeom prst="rect">
            <a:avLst/>
          </a:prstGeom>
          <a:noFill/>
        </p:spPr>
        <p:txBody>
          <a:bodyPr wrap="square" rtlCol="0">
            <a:spAutoFit/>
          </a:bodyPr>
          <a:lstStyle/>
          <a:p>
            <a:r>
              <a:rPr lang="en-US" dirty="0" smtClean="0">
                <a:solidFill>
                  <a:srgbClr val="7F7F7F"/>
                </a:solidFill>
                <a:latin typeface="Arial"/>
                <a:cs typeface="Arial"/>
              </a:rPr>
              <a:t>Thick</a:t>
            </a:r>
            <a:endParaRPr lang="en-US" dirty="0">
              <a:solidFill>
                <a:srgbClr val="7F7F7F"/>
              </a:solidFill>
              <a:latin typeface="Arial"/>
              <a:cs typeface="Arial"/>
            </a:endParaRPr>
          </a:p>
        </p:txBody>
      </p:sp>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71800" y="2209801"/>
            <a:ext cx="5257800" cy="2362199"/>
          </a:xfrm>
        </p:spPr>
        <p:txBody>
          <a:bodyPr/>
          <a:lstStyle/>
          <a:p>
            <a:pPr marL="0" indent="0">
              <a:spcBef>
                <a:spcPts val="1800"/>
              </a:spcBef>
              <a:buNone/>
            </a:pPr>
            <a:r>
              <a:rPr lang="en-US" sz="2200" dirty="0" smtClean="0">
                <a:latin typeface="Arial"/>
                <a:cs typeface="Arial"/>
              </a:rPr>
              <a:t>Scientifically formulated to bring </a:t>
            </a:r>
            <a:r>
              <a:rPr lang="en-US" sz="2200" dirty="0" err="1" smtClean="0">
                <a:latin typeface="Arial"/>
                <a:cs typeface="Arial"/>
              </a:rPr>
              <a:t>ageLOC</a:t>
            </a:r>
            <a:r>
              <a:rPr lang="en-US" sz="2200" dirty="0" smtClean="0">
                <a:latin typeface="Arial"/>
                <a:cs typeface="Arial"/>
              </a:rPr>
              <a:t> anti-aging benefits to the body every day, ageLOC Dermatic Effects helps smooth the appearance of fat and cellulite and improve the appearance of skin firmness. </a:t>
            </a:r>
          </a:p>
          <a:p>
            <a:endParaRPr lang="en-US" dirty="0"/>
          </a:p>
        </p:txBody>
      </p:sp>
      <p:sp>
        <p:nvSpPr>
          <p:cNvPr id="4" name="Rectangle 2"/>
          <p:cNvSpPr txBox="1">
            <a:spLocks noChangeArrowheads="1"/>
          </p:cNvSpPr>
          <p:nvPr/>
        </p:nvSpPr>
        <p:spPr bwMode="auto">
          <a:xfrm>
            <a:off x="1981200" y="2286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t>ageLOC Dermatic Effects</a:t>
            </a:r>
            <a:endParaRPr lang="en-US" sz="3600" dirty="0"/>
          </a:p>
        </p:txBody>
      </p:sp>
      <p:pic>
        <p:nvPicPr>
          <p:cNvPr id="5" name="Picture 2" descr="C:\Users\andavis\Desktop\RM11300170.fade.jpg"/>
          <p:cNvPicPr>
            <a:picLocks noChangeAspect="1" noChangeArrowheads="1"/>
          </p:cNvPicPr>
          <p:nvPr/>
        </p:nvPicPr>
        <p:blipFill>
          <a:blip r:embed="rId2" cstate="print"/>
          <a:srcRect t="12195" r="50696" b="9214"/>
          <a:stretch>
            <a:fillRect/>
          </a:stretch>
        </p:blipFill>
        <p:spPr bwMode="auto">
          <a:xfrm>
            <a:off x="381000" y="1520810"/>
            <a:ext cx="1752600" cy="4806838"/>
          </a:xfrm>
          <a:prstGeom prst="rect">
            <a:avLst/>
          </a:prstGeom>
          <a:noFill/>
        </p:spPr>
      </p:pic>
      <p:sp>
        <p:nvSpPr>
          <p:cNvPr id="6" name="Rectangle 5"/>
          <p:cNvSpPr/>
          <p:nvPr/>
        </p:nvSpPr>
        <p:spPr>
          <a:xfrm>
            <a:off x="1981200" y="914400"/>
            <a:ext cx="6816331" cy="430887"/>
          </a:xfrm>
          <a:prstGeom prst="rect">
            <a:avLst/>
          </a:prstGeom>
        </p:spPr>
        <p:txBody>
          <a:bodyPr wrap="square">
            <a:spAutoFit/>
          </a:bodyPr>
          <a:lstStyle/>
          <a:p>
            <a:pPr>
              <a:buNone/>
            </a:pPr>
            <a:r>
              <a:rPr lang="en-US" sz="2200" i="1" dirty="0" smtClean="0">
                <a:solidFill>
                  <a:schemeClr val="accent4"/>
                </a:solidFill>
                <a:latin typeface="Arial"/>
                <a:ea typeface="ＭＳ Ｐゴシック" charset="-128"/>
                <a:cs typeface="Arial"/>
              </a:rPr>
              <a:t>For a more contoured, smoother looking you</a:t>
            </a:r>
            <a:endParaRPr lang="en-US" i="1" dirty="0" smtClean="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724400" cy="4525963"/>
          </a:xfrm>
        </p:spPr>
        <p:txBody>
          <a:bodyPr/>
          <a:lstStyle/>
          <a:p>
            <a:pPr lvl="0">
              <a:spcBef>
                <a:spcPts val="0"/>
              </a:spcBef>
              <a:spcAft>
                <a:spcPts val="600"/>
              </a:spcAft>
            </a:pPr>
            <a:r>
              <a:rPr lang="en-US" sz="2000" dirty="0" smtClean="0">
                <a:latin typeface="Arial"/>
                <a:cs typeface="Arial"/>
              </a:rPr>
              <a:t>ageLOC targets the ultimate sources of aging</a:t>
            </a:r>
          </a:p>
          <a:p>
            <a:pPr lvl="0">
              <a:spcBef>
                <a:spcPts val="0"/>
              </a:spcBef>
              <a:spcAft>
                <a:spcPts val="600"/>
              </a:spcAft>
            </a:pPr>
            <a:r>
              <a:rPr lang="en-US" sz="2000" dirty="0" smtClean="0">
                <a:latin typeface="Arial"/>
                <a:cs typeface="Arial"/>
              </a:rPr>
              <a:t>Helps inhibit fat production and stimulate fat breakdown</a:t>
            </a:r>
          </a:p>
          <a:p>
            <a:pPr lvl="0">
              <a:spcBef>
                <a:spcPts val="0"/>
              </a:spcBef>
              <a:spcAft>
                <a:spcPts val="600"/>
              </a:spcAft>
            </a:pPr>
            <a:r>
              <a:rPr lang="en-US" sz="2000" dirty="0" smtClean="0">
                <a:latin typeface="Arial"/>
                <a:cs typeface="Arial"/>
              </a:rPr>
              <a:t>Helps smooth the appearance of fat and cellulite</a:t>
            </a:r>
          </a:p>
          <a:p>
            <a:pPr lvl="0">
              <a:spcBef>
                <a:spcPts val="0"/>
              </a:spcBef>
              <a:spcAft>
                <a:spcPts val="600"/>
              </a:spcAft>
            </a:pPr>
            <a:r>
              <a:rPr lang="en-US" sz="2000" dirty="0" smtClean="0">
                <a:latin typeface="Arial"/>
                <a:cs typeface="Arial"/>
              </a:rPr>
              <a:t>Improves appearance of skin’s firmness</a:t>
            </a:r>
          </a:p>
          <a:p>
            <a:pPr lvl="0">
              <a:spcBef>
                <a:spcPts val="0"/>
              </a:spcBef>
              <a:spcAft>
                <a:spcPts val="600"/>
              </a:spcAft>
            </a:pPr>
            <a:r>
              <a:rPr lang="en-US" sz="2000" dirty="0" smtClean="0">
                <a:latin typeface="Arial"/>
                <a:cs typeface="Arial"/>
              </a:rPr>
              <a:t>Helps increase cellular turnover</a:t>
            </a:r>
          </a:p>
          <a:p>
            <a:pPr lvl="0">
              <a:spcBef>
                <a:spcPts val="0"/>
              </a:spcBef>
              <a:spcAft>
                <a:spcPts val="600"/>
              </a:spcAft>
            </a:pPr>
            <a:r>
              <a:rPr lang="en-US" sz="2000" dirty="0" smtClean="0">
                <a:latin typeface="Arial"/>
                <a:cs typeface="Arial"/>
              </a:rPr>
              <a:t>Leading technology diffuses light to improve the appearance of the skin’s surface.</a:t>
            </a:r>
          </a:p>
          <a:p>
            <a:pPr lvl="0">
              <a:spcBef>
                <a:spcPts val="0"/>
              </a:spcBef>
              <a:spcAft>
                <a:spcPts val="600"/>
              </a:spcAft>
            </a:pPr>
            <a:r>
              <a:rPr lang="en-US" sz="2000" dirty="0" smtClean="0">
                <a:latin typeface="Arial"/>
                <a:cs typeface="Arial"/>
              </a:rPr>
              <a:t>Hydrates and helps smooth the skin. </a:t>
            </a:r>
            <a:endParaRPr lang="en-US" sz="2000" dirty="0">
              <a:latin typeface="Arial"/>
              <a:cs typeface="Arial"/>
            </a:endParaRPr>
          </a:p>
        </p:txBody>
      </p:sp>
      <p:pic>
        <p:nvPicPr>
          <p:cNvPr id="5" name="Picture 4" descr="RM09403275.t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01288" y="762000"/>
            <a:ext cx="3947792" cy="5257800"/>
          </a:xfrm>
          <a:prstGeom prst="rect">
            <a:avLst/>
          </a:prstGeom>
        </p:spPr>
      </p:pic>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Benefits of ageLOC Dermatic Effects</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5257800" cy="4114799"/>
          </a:xfrm>
        </p:spPr>
        <p:txBody>
          <a:bodyPr/>
          <a:lstStyle/>
          <a:p>
            <a:pPr lvl="0"/>
            <a:r>
              <a:rPr lang="en-US" sz="2000" b="1" dirty="0" smtClean="0">
                <a:latin typeface="Arial" pitchFamily="34" charset="0"/>
                <a:cs typeface="Arial" pitchFamily="34" charset="0"/>
              </a:rPr>
              <a:t>ageLOC</a:t>
            </a:r>
            <a:r>
              <a:rPr lang="en-US" sz="2000" b="1" baseline="30000" dirty="0" smtClean="0">
                <a:latin typeface="Arial" pitchFamily="34" charset="0"/>
                <a:cs typeface="Arial" pitchFamily="34" charset="0"/>
              </a:rPr>
              <a:t>®</a:t>
            </a:r>
            <a:r>
              <a:rPr lang="en-US" sz="2000" dirty="0" smtClean="0">
                <a:latin typeface="Arial" pitchFamily="34" charset="0"/>
                <a:cs typeface="Arial" pitchFamily="34" charset="0"/>
              </a:rPr>
              <a:t>—proprietary Nu Skin</a:t>
            </a:r>
            <a:r>
              <a:rPr lang="en-US" sz="2000" baseline="30000" dirty="0" smtClean="0">
                <a:latin typeface="Arial" pitchFamily="34" charset="0"/>
                <a:cs typeface="Arial" pitchFamily="34" charset="0"/>
              </a:rPr>
              <a:t>®</a:t>
            </a:r>
            <a:r>
              <a:rPr lang="en-US" sz="2000" dirty="0" smtClean="0">
                <a:latin typeface="Arial" pitchFamily="34" charset="0"/>
                <a:cs typeface="Arial" pitchFamily="34" charset="0"/>
              </a:rPr>
              <a:t> technology that targets the ultimate sources of aging.</a:t>
            </a:r>
          </a:p>
          <a:p>
            <a:pPr lvl="0"/>
            <a:r>
              <a:rPr lang="en-US" sz="2000" b="1" dirty="0" smtClean="0">
                <a:latin typeface="Arial" pitchFamily="34" charset="0"/>
                <a:cs typeface="Arial" pitchFamily="34" charset="0"/>
              </a:rPr>
              <a:t>Hibiscus </a:t>
            </a:r>
            <a:r>
              <a:rPr lang="en-US" sz="2000" b="1" dirty="0" err="1" smtClean="0">
                <a:latin typeface="Arial" pitchFamily="34" charset="0"/>
                <a:cs typeface="Arial" pitchFamily="34" charset="0"/>
              </a:rPr>
              <a:t>abelmoschus</a:t>
            </a:r>
            <a:r>
              <a:rPr lang="en-US" sz="2000" b="1" dirty="0" smtClean="0">
                <a:latin typeface="Arial" pitchFamily="34" charset="0"/>
                <a:cs typeface="Arial" pitchFamily="34" charset="0"/>
              </a:rPr>
              <a:t> extract</a:t>
            </a:r>
            <a:r>
              <a:rPr lang="en-US" sz="2000" dirty="0" smtClean="0">
                <a:latin typeface="Arial" pitchFamily="34" charset="0"/>
                <a:cs typeface="Arial" pitchFamily="34" charset="0"/>
              </a:rPr>
              <a:t>—has been found to stimulate the breakdown and inhibit the production of fat.</a:t>
            </a:r>
            <a:endParaRPr lang="en-US" sz="2000" strike="sngStrike" dirty="0" smtClean="0">
              <a:latin typeface="Arial" pitchFamily="34" charset="0"/>
              <a:cs typeface="Arial" pitchFamily="34" charset="0"/>
            </a:endParaRPr>
          </a:p>
          <a:p>
            <a:pPr lvl="0"/>
            <a:r>
              <a:rPr lang="en-US" sz="2000" b="1" dirty="0" smtClean="0">
                <a:latin typeface="Arial" pitchFamily="34" charset="0"/>
                <a:cs typeface="Arial" pitchFamily="34" charset="0"/>
              </a:rPr>
              <a:t>Honey extract</a:t>
            </a:r>
            <a:r>
              <a:rPr lang="en-US" sz="2000" dirty="0" smtClean="0">
                <a:latin typeface="Arial" pitchFamily="34" charset="0"/>
                <a:cs typeface="Arial" pitchFamily="34" charset="0"/>
              </a:rPr>
              <a:t>—a natural alpha-hydroxy acid to help smooth and soften skin.</a:t>
            </a:r>
          </a:p>
          <a:p>
            <a:r>
              <a:rPr lang="en-US" sz="2000" b="1" dirty="0" smtClean="0">
                <a:latin typeface="Arial" pitchFamily="34" charset="0"/>
                <a:cs typeface="Arial" pitchFamily="34" charset="0"/>
              </a:rPr>
              <a:t>Hyaluronic acid</a:t>
            </a:r>
            <a:r>
              <a:rPr lang="en-US" sz="2000" dirty="0" smtClean="0">
                <a:latin typeface="Arial" pitchFamily="34" charset="0"/>
                <a:cs typeface="Arial" pitchFamily="34" charset="0"/>
              </a:rPr>
              <a:t>—helps maintain an optimal moisture level.</a:t>
            </a:r>
          </a:p>
          <a:p>
            <a:pPr lvl="0"/>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Rectangle 2"/>
          <p:cNvSpPr txBox="1">
            <a:spLocks noChangeArrowheads="1"/>
          </p:cNvSpPr>
          <p:nvPr/>
        </p:nvSpPr>
        <p:spPr bwMode="auto">
          <a:xfrm>
            <a:off x="1752600" y="381000"/>
            <a:ext cx="7391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t>Key Ingredients of ageLOC Dermatic Effects</a:t>
            </a:r>
            <a:endParaRPr lang="en-US" dirty="0"/>
          </a:p>
        </p:txBody>
      </p:sp>
      <p:pic>
        <p:nvPicPr>
          <p:cNvPr id="5" name="Picture 4" descr="RM11200104.jpg"/>
          <p:cNvPicPr>
            <a:picLocks noChangeAspect="1"/>
          </p:cNvPicPr>
          <p:nvPr/>
        </p:nvPicPr>
        <p:blipFill rotWithShape="1">
          <a:blip r:embed="rId3" cstate="print">
            <a:extLst>
              <a:ext uri="{28A0092B-C50C-407E-A947-70E740481C1C}">
                <a14:useLocalDpi xmlns:a14="http://schemas.microsoft.com/office/drawing/2010/main" xmlns="" val="0"/>
              </a:ext>
            </a:extLst>
          </a:blip>
          <a:srcRect l="9419" t="15432" r="17750" b="6995"/>
          <a:stretch/>
        </p:blipFill>
        <p:spPr>
          <a:xfrm>
            <a:off x="5867400" y="1219200"/>
            <a:ext cx="2943316" cy="4701821"/>
          </a:xfrm>
          <a:prstGeom prst="rect">
            <a:avLst/>
          </a:prstGeom>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TPSLTOPIC_" val="2-4-432"/>
  <p:tag name="_TPSLREQ_" val="true"/>
  <p:tag name="_TPSLAUTO_" val="0"/>
</p:tagLst>
</file>

<file path=ppt/tags/tag2.xml><?xml version="1.0" encoding="utf-8"?>
<p:tagLst xmlns:a="http://schemas.openxmlformats.org/drawingml/2006/main" xmlns:r="http://schemas.openxmlformats.org/officeDocument/2006/relationships" xmlns:p="http://schemas.openxmlformats.org/presentationml/2006/main">
  <p:tag name="_TPSLTOPIC_" val="3-2-434"/>
  <p:tag name="_TPSLREQ_" val="true"/>
  <p:tag name="_TPSLAUTO_" val="0"/>
</p:tagLst>
</file>

<file path=ppt/tags/tag3.xml><?xml version="1.0" encoding="utf-8"?>
<p:tagLst xmlns:a="http://schemas.openxmlformats.org/drawingml/2006/main" xmlns:r="http://schemas.openxmlformats.org/officeDocument/2006/relationships" xmlns:p="http://schemas.openxmlformats.org/presentationml/2006/main">
  <p:tag name="_TPSLTOPIC_" val="7-3-452"/>
  <p:tag name="_TPSLREQ_" val="true"/>
  <p:tag name="_TPSLAUTO_" val="0"/>
</p:tagLst>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TotalTime>
  <Words>503</Words>
  <Application>Microsoft Office PowerPoint</Application>
  <PresentationFormat>On-screen Show (4:3)</PresentationFormat>
  <Paragraphs>50</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Nu Skin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kc_holley</dc:creator>
  <cp:lastModifiedBy>Anganel Davis</cp:lastModifiedBy>
  <cp:revision>123</cp:revision>
  <cp:lastPrinted>2011-08-10T14:51:05Z</cp:lastPrinted>
  <dcterms:created xsi:type="dcterms:W3CDTF">2011-07-13T14:33:08Z</dcterms:created>
  <dcterms:modified xsi:type="dcterms:W3CDTF">2011-10-25T22:40:42Z</dcterms:modified>
</cp:coreProperties>
</file>