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wmf" ContentType="image/x-wmf"/>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623" r:id="rId2"/>
    <p:sldId id="625" r:id="rId3"/>
    <p:sldId id="624" r:id="rId4"/>
    <p:sldId id="627" r:id="rId5"/>
    <p:sldId id="649" r:id="rId6"/>
    <p:sldId id="648" r:id="rId7"/>
    <p:sldId id="632" r:id="rId8"/>
    <p:sldId id="633" r:id="rId9"/>
    <p:sldId id="634" r:id="rId10"/>
    <p:sldId id="635" r:id="rId11"/>
    <p:sldId id="636" r:id="rId12"/>
    <p:sldId id="637" r:id="rId13"/>
    <p:sldId id="593" r:id="rId14"/>
    <p:sldId id="594" r:id="rId15"/>
    <p:sldId id="645" r:id="rId16"/>
    <p:sldId id="646" r:id="rId17"/>
    <p:sldId id="601" r:id="rId18"/>
    <p:sldId id="603" r:id="rId19"/>
    <p:sldId id="604" r:id="rId20"/>
    <p:sldId id="653" r:id="rId21"/>
    <p:sldId id="650" r:id="rId22"/>
    <p:sldId id="652" r:id="rId23"/>
    <p:sldId id="651" r:id="rId24"/>
    <p:sldId id="585" r:id="rId25"/>
    <p:sldId id="605" r:id="rId26"/>
    <p:sldId id="620" r:id="rId27"/>
    <p:sldId id="621" r:id="rId28"/>
    <p:sldId id="469" r:id="rId29"/>
    <p:sldId id="615" r:id="rId30"/>
    <p:sldId id="616" r:id="rId31"/>
    <p:sldId id="617" r:id="rId32"/>
    <p:sldId id="622" r:id="rId33"/>
    <p:sldId id="619" r:id="rId34"/>
    <p:sldId id="590" r:id="rId35"/>
    <p:sldId id="589" r:id="rId36"/>
    <p:sldId id="583" r:id="rId37"/>
    <p:sldId id="584" r:id="rId38"/>
    <p:sldId id="654" r:id="rId39"/>
    <p:sldId id="655" r:id="rId40"/>
    <p:sldId id="664" r:id="rId41"/>
    <p:sldId id="657" r:id="rId42"/>
    <p:sldId id="658" r:id="rId43"/>
    <p:sldId id="659" r:id="rId44"/>
    <p:sldId id="660" r:id="rId45"/>
    <p:sldId id="661" r:id="rId46"/>
    <p:sldId id="662" r:id="rId47"/>
    <p:sldId id="258"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5B0"/>
    <a:srgbClr val="0060A8"/>
    <a:srgbClr val="2EB7CA"/>
    <a:srgbClr val="7FC5DB"/>
    <a:srgbClr val="2E999E"/>
    <a:srgbClr val="6FBED7"/>
    <a:srgbClr val="3C8FA2"/>
    <a:srgbClr val="5989A1"/>
    <a:srgbClr val="82F0F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12" autoAdjust="0"/>
    <p:restoredTop sz="86190" autoAdjust="0"/>
  </p:normalViewPr>
  <p:slideViewPr>
    <p:cSldViewPr>
      <p:cViewPr varScale="1">
        <p:scale>
          <a:sx n="96" d="100"/>
          <a:sy n="96" d="100"/>
        </p:scale>
        <p:origin x="-1428" y="-102"/>
      </p:cViewPr>
      <p:guideLst>
        <p:guide orient="horz" pos="2160"/>
        <p:guide pos="2880"/>
      </p:guideLst>
    </p:cSldViewPr>
  </p:slideViewPr>
  <p:notesTextViewPr>
    <p:cViewPr>
      <p:scale>
        <a:sx n="100" d="100"/>
        <a:sy n="100" d="100"/>
      </p:scale>
      <p:origin x="0" y="0"/>
    </p:cViewPr>
  </p:notesTextViewPr>
  <p:sorterViewPr>
    <p:cViewPr>
      <p:scale>
        <a:sx n="60" d="100"/>
        <a:sy n="60"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71F799-B664-4BB4-8802-693651AF8B55}" type="datetimeFigureOut">
              <a:rPr lang="en-US" smtClean="0"/>
              <a:pPr/>
              <a:t>2/25/2011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8D9CE10-6F26-4959-B6DA-2CFCB4621685}" type="slidenum">
              <a:rPr lang="en-US" smtClean="0"/>
              <a:pPr/>
              <a:t>‹#›</a:t>
            </a:fld>
            <a:endParaRPr lang="en-US"/>
          </a:p>
        </p:txBody>
      </p:sp>
    </p:spTree>
    <p:extLst>
      <p:ext uri="{BB962C8B-B14F-4D97-AF65-F5344CB8AC3E}">
        <p14:creationId xmlns:p14="http://schemas.microsoft.com/office/powerpoint/2010/main" xmlns="" val="33230082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 collaborating with</a:t>
            </a:r>
            <a:r>
              <a:rPr lang="en-US" baseline="0" dirty="0" smtClean="0"/>
              <a:t> the world’s leading anti-aging experts, our scientist have identified Youth Gene Clusters that influence how we age.  This allows us to target the sources of aging—our genes, not just the signs and symptoms.  </a:t>
            </a:r>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Nu Skin’s proprietary </a:t>
            </a:r>
            <a:r>
              <a:rPr lang="en-US" dirty="0" err="1" smtClean="0"/>
              <a:t>ageLOC</a:t>
            </a:r>
            <a:r>
              <a:rPr lang="en-US" dirty="0" smtClean="0"/>
              <a:t> science promotes healthy YGC activity, and</a:t>
            </a:r>
            <a:r>
              <a:rPr lang="en-US" baseline="0" dirty="0" smtClean="0"/>
              <a:t> restores youthful patterns of activity in the skin.  </a:t>
            </a:r>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The </a:t>
            </a:r>
            <a:r>
              <a:rPr lang="en-US" sz="1200" dirty="0" err="1" smtClean="0"/>
              <a:t>ageLOC</a:t>
            </a:r>
            <a:r>
              <a:rPr lang="en-US" sz="1200" dirty="0" smtClean="0"/>
              <a:t> science or the ingredients in the </a:t>
            </a:r>
            <a:r>
              <a:rPr lang="en-US" sz="1200" dirty="0" err="1" smtClean="0"/>
              <a:t>ageLOC</a:t>
            </a:r>
            <a:r>
              <a:rPr lang="en-US" sz="1200" dirty="0" smtClean="0"/>
              <a:t> products are protected by</a:t>
            </a:r>
            <a:r>
              <a:rPr lang="en-US" sz="1200" baseline="0" dirty="0" smtClean="0"/>
              <a:t> numerous patents </a:t>
            </a:r>
            <a:r>
              <a:rPr lang="en-US" sz="1200" dirty="0" smtClean="0"/>
              <a:t>that have been approved or are in stages of the review process with Patent and Trademarks Offices in multiple countries</a:t>
            </a:r>
          </a:p>
          <a:p>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514350" indent="-514350">
              <a:buFont typeface="+mj-lt"/>
              <a:buNone/>
            </a:pPr>
            <a:r>
              <a:rPr lang="en-US" sz="1200" dirty="0" smtClean="0"/>
              <a:t>First </a:t>
            </a:r>
            <a:r>
              <a:rPr lang="en-US" sz="1200" dirty="0" err="1" smtClean="0"/>
              <a:t>ageLOC</a:t>
            </a:r>
            <a:r>
              <a:rPr lang="en-US" sz="1200" dirty="0" smtClean="0"/>
              <a:t> science </a:t>
            </a:r>
            <a:r>
              <a:rPr lang="en-US" sz="1200" b="1" u="sng" dirty="0" smtClean="0">
                <a:solidFill>
                  <a:srgbClr val="2EB7CA"/>
                </a:solidFill>
              </a:rPr>
              <a:t>targets</a:t>
            </a:r>
            <a:r>
              <a:rPr lang="en-US" sz="1200" dirty="0" smtClean="0"/>
              <a:t> the ultimate sources of aging, second </a:t>
            </a:r>
            <a:r>
              <a:rPr lang="en-US" sz="1200" dirty="0" err="1" smtClean="0"/>
              <a:t>ageLOC</a:t>
            </a:r>
            <a:r>
              <a:rPr lang="en-US" sz="1200" dirty="0" smtClean="0"/>
              <a:t> science </a:t>
            </a:r>
            <a:r>
              <a:rPr lang="en-US" sz="1200" b="1" u="sng" dirty="0" smtClean="0">
                <a:solidFill>
                  <a:srgbClr val="2EB7CA"/>
                </a:solidFill>
              </a:rPr>
              <a:t>identifies</a:t>
            </a:r>
            <a:r>
              <a:rPr lang="en-US" sz="1200" dirty="0" smtClean="0"/>
              <a:t> Youth Gene Clusters, and third</a:t>
            </a:r>
            <a:r>
              <a:rPr lang="en-US" sz="1200" baseline="0" dirty="0" smtClean="0"/>
              <a:t> </a:t>
            </a:r>
            <a:r>
              <a:rPr lang="en-US" sz="1200" dirty="0" err="1" smtClean="0"/>
              <a:t>ageLOC</a:t>
            </a:r>
            <a:r>
              <a:rPr lang="en-US" sz="1200" dirty="0" smtClean="0"/>
              <a:t> science </a:t>
            </a:r>
            <a:r>
              <a:rPr lang="en-US" sz="1200" b="1" u="sng" dirty="0" smtClean="0">
                <a:solidFill>
                  <a:srgbClr val="2EB7CA"/>
                </a:solidFill>
              </a:rPr>
              <a:t>resets</a:t>
            </a:r>
            <a:r>
              <a:rPr lang="en-US" sz="1200" dirty="0" smtClean="0"/>
              <a:t> Youth Gene Clusters to more youthful</a:t>
            </a:r>
            <a:r>
              <a:rPr lang="en-US" sz="1200" baseline="0" dirty="0" smtClean="0"/>
              <a:t> </a:t>
            </a:r>
            <a:r>
              <a:rPr lang="en-US" sz="1200" dirty="0" smtClean="0"/>
              <a:t>patterns of activity.</a:t>
            </a:r>
          </a:p>
          <a:p>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ageLOC</a:t>
            </a:r>
            <a:r>
              <a:rPr lang="en-US" dirty="0" smtClean="0"/>
              <a:t> Transformation</a:t>
            </a:r>
            <a:r>
              <a:rPr lang="en-US" baseline="0" dirty="0" smtClean="0"/>
              <a:t> is Nu Skin’s most powerful anti-aging skin care regimen that reveals younger looking skin 8 ways in 7 days—for a more youthful, healthier looking you now and in the future.  Are you ready for a true transformation?  </a:t>
            </a:r>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sophisticated foaming cleanser combines cleansing and toning into a single step, while providing the skin with advanced anti-aging ingredients.  This luxurious formula delivers your first infusion of </a:t>
            </a:r>
            <a:r>
              <a:rPr lang="en-US" dirty="0" err="1" smtClean="0"/>
              <a:t>ageLOC</a:t>
            </a:r>
            <a:r>
              <a:rPr lang="en-US" dirty="0" smtClean="0"/>
              <a:t> and leaves your skin feeling soft and refreshed.  </a:t>
            </a:r>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Powerful, scientifically tested anti-aging ingredients stimulate youthful cell renewal by 85% in only five days and 150% over time.  Patented ingredient technology promotes youthful skin structure, stimulating collagen production by 150% and reducing MMP production twofold (MMPs destroy7 skin structure).</a:t>
            </a:r>
            <a:endParaRPr lang="en-US" dirty="0"/>
          </a:p>
        </p:txBody>
      </p:sp>
      <p:sp>
        <p:nvSpPr>
          <p:cNvPr id="4" name="Slide Number Placeholder 3"/>
          <p:cNvSpPr>
            <a:spLocks noGrp="1"/>
          </p:cNvSpPr>
          <p:nvPr>
            <p:ph type="sldNum" sz="quarter" idx="10"/>
          </p:nvPr>
        </p:nvSpPr>
        <p:spPr/>
        <p:txBody>
          <a:bodyPr/>
          <a:lstStyle/>
          <a:p>
            <a:fld id="{C6879C1C-95C3-4264-B468-29948F72725B}" type="slidenum">
              <a:rPr lang="en-US" smtClean="0"/>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Contains</a:t>
            </a:r>
            <a:r>
              <a:rPr lang="en-US" baseline="0" dirty="0" smtClean="0"/>
              <a:t> ingredients proven to reduce the appearance of fine lines and wrinkles by 45%.  Brightens, hydrates, and fortifies skin with </a:t>
            </a:r>
            <a:r>
              <a:rPr lang="en-US" baseline="0" dirty="0" err="1" smtClean="0"/>
              <a:t>ageLOC</a:t>
            </a:r>
            <a:r>
              <a:rPr lang="en-US" baseline="0" dirty="0" smtClean="0"/>
              <a:t>, while helping to shield your skin from UVA and UVB sun damage.  This lightweight daily moisturizer is excellent under makeup and stimulates youthful cell renewal for a smoother, softer texture—delivering younger, healthier looking skin each day.  </a:t>
            </a:r>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Contains ingredients</a:t>
            </a:r>
            <a:r>
              <a:rPr lang="en-US" baseline="0" dirty="0" smtClean="0"/>
              <a:t> proven to stimulate youthful cell turnover by 85% for smoother, softer texture.  Ultra-mild ingredients mimic the skin’s own structure, working with the skin’s natural nighttime renewal process.  This sublime cream delivers a potent dose of </a:t>
            </a:r>
            <a:r>
              <a:rPr lang="en-US" baseline="0" dirty="0" err="1" smtClean="0"/>
              <a:t>ageLOC</a:t>
            </a:r>
            <a:r>
              <a:rPr lang="en-US" baseline="0" dirty="0" smtClean="0"/>
              <a:t> To help target the sources of aging and dramatically reduce the look of fine lines, wrinkles, and pores so you wake to radiant, supple skin.  </a:t>
            </a:r>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are just a handful of the half</a:t>
            </a:r>
            <a:r>
              <a:rPr lang="en-US" baseline="0" dirty="0" smtClean="0"/>
              <a:t> face demo pictures and before and after pictures of people using the amazing </a:t>
            </a:r>
            <a:r>
              <a:rPr lang="en-US" baseline="0" dirty="0" err="1" smtClean="0"/>
              <a:t>ageLOC</a:t>
            </a:r>
            <a:r>
              <a:rPr lang="en-US" baseline="0" dirty="0" smtClean="0"/>
              <a:t> products.  </a:t>
            </a:r>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20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100% of test</a:t>
            </a:r>
            <a:r>
              <a:rPr lang="en-US" baseline="0" dirty="0" smtClean="0"/>
              <a:t> subjects started showing improvements in two or more signs of aging in only 7 days based on clinical assessments.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C6879C1C-95C3-4264-B468-29948F72725B}" type="slidenum">
              <a:rPr lang="en-US" smtClean="0"/>
              <a:pPr/>
              <a:t>25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Nu Skin has unlocked the future of skin care with the revolutionary </a:t>
            </a:r>
            <a:r>
              <a:rPr lang="en-US" dirty="0" err="1" smtClean="0"/>
              <a:t>ageLOC</a:t>
            </a:r>
            <a:r>
              <a:rPr lang="en-US" baseline="0" dirty="0" smtClean="0"/>
              <a:t> Galvanic Spa and </a:t>
            </a:r>
            <a:r>
              <a:rPr lang="en-US" baseline="0" dirty="0" err="1" smtClean="0"/>
              <a:t>ageLOC</a:t>
            </a:r>
            <a:r>
              <a:rPr lang="en-US" baseline="0" dirty="0" smtClean="0"/>
              <a:t> Transformation System.  This powerful combination helps unlock the secret to a younger looking you—today and in the future.  </a:t>
            </a:r>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part of your anti-aging regimen, </a:t>
            </a:r>
            <a:r>
              <a:rPr lang="en-US" dirty="0" err="1" smtClean="0"/>
              <a:t>ageLOC</a:t>
            </a:r>
            <a:r>
              <a:rPr lang="en-US" dirty="0" smtClean="0"/>
              <a:t> Future Serum provides amazing skin benefits in eight significant ways.  </a:t>
            </a:r>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26</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Boost visible benefits of Future Serum the central product of the </a:t>
            </a:r>
            <a:r>
              <a:rPr lang="en-US" dirty="0" err="1" smtClean="0"/>
              <a:t>ageLOC</a:t>
            </a:r>
            <a:r>
              <a:rPr lang="en-US" dirty="0" smtClean="0"/>
              <a:t> Transformation, by an average of 80% across multiple signs of aging by using the </a:t>
            </a:r>
            <a:r>
              <a:rPr lang="en-US" dirty="0" err="1" smtClean="0"/>
              <a:t>ageLOC</a:t>
            </a:r>
            <a:r>
              <a:rPr lang="en-US" dirty="0" smtClean="0"/>
              <a:t> Edition Galvanic Spa II three times a week, as determined by clinical assessment after seven days of use.  </a:t>
            </a:r>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27</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66095A-08A3-4A2F-83E2-F6CE73BDE4A3}" type="slidenum">
              <a:rPr lang="en-US"/>
              <a:pPr/>
              <a:t>28</a:t>
            </a:fld>
            <a:endParaRPr lang="en-US"/>
          </a:p>
        </p:txBody>
      </p:sp>
      <p:sp>
        <p:nvSpPr>
          <p:cNvPr id="608258" name="Rectangle 2"/>
          <p:cNvSpPr>
            <a:spLocks noGrp="1" noRot="1" noChangeAspect="1" noChangeArrowheads="1" noTextEdit="1"/>
          </p:cNvSpPr>
          <p:nvPr>
            <p:ph type="sldImg"/>
          </p:nvPr>
        </p:nvSpPr>
        <p:spPr>
          <a:xfrm>
            <a:off x="1143000" y="685800"/>
            <a:ext cx="4572000" cy="3429000"/>
          </a:xfrm>
          <a:ln/>
        </p:spPr>
      </p:sp>
      <p:sp>
        <p:nvSpPr>
          <p:cNvPr id="608259" name="Rectangle 3"/>
          <p:cNvSpPr>
            <a:spLocks noGrp="1" noChangeArrowheads="1"/>
          </p:cNvSpPr>
          <p:nvPr>
            <p:ph type="body" idx="1"/>
          </p:nvPr>
        </p:nvSpPr>
        <p:spPr/>
        <p:txBody>
          <a:bodyPr/>
          <a:lstStyle/>
          <a:p>
            <a:r>
              <a:rPr lang="en-US" baseline="0" dirty="0" smtClean="0"/>
              <a:t>In just five minutes, a few times a week, the </a:t>
            </a:r>
            <a:r>
              <a:rPr lang="en-US" dirty="0" err="1" smtClean="0"/>
              <a:t>ageLOC</a:t>
            </a:r>
            <a:r>
              <a:rPr lang="en-US" dirty="0" smtClean="0"/>
              <a:t> Galvanic</a:t>
            </a:r>
            <a:r>
              <a:rPr lang="en-US" baseline="0" dirty="0" smtClean="0"/>
              <a:t> Spa helps unlock the secret to a younger looking you.  Reveal a fresh, soft, luminous complexion, diminish the appearance of lines and wrinkles, increase your hair’s lustrous appearance, and visually reduce the appearance of cellulite.  Look and feel revitalized, renewed, and younger with unsurpassed at-home spa results!</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cs typeface="Arial Narrow"/>
              </a:rPr>
              <a:t>Pre-Treat Gel with the </a:t>
            </a:r>
            <a:r>
              <a:rPr lang="en-US" sz="1200" dirty="0" err="1" smtClean="0">
                <a:cs typeface="Arial Narrow"/>
              </a:rPr>
              <a:t>ageLOC</a:t>
            </a:r>
            <a:r>
              <a:rPr lang="en-US" sz="1200" dirty="0" smtClean="0">
                <a:cs typeface="Arial Narrow"/>
              </a:rPr>
              <a:t>™ Face Conductor helps remove skin impurities and let your pores ‘breathe’.</a:t>
            </a:r>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29</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sz="1200" dirty="0" smtClean="0">
                <a:cs typeface="Arial Narrow"/>
              </a:rPr>
              <a:t>Treatment Gel with the </a:t>
            </a:r>
            <a:r>
              <a:rPr lang="en-US" sz="1200" dirty="0" err="1" smtClean="0">
                <a:cs typeface="Arial Narrow"/>
              </a:rPr>
              <a:t>ageLOC</a:t>
            </a:r>
            <a:r>
              <a:rPr lang="en-US" sz="1200" dirty="0" smtClean="0">
                <a:cs typeface="Arial Narrow"/>
              </a:rPr>
              <a:t> Edition Galvanic Spa™ Face Conductor revives and invigorates your skin. </a:t>
            </a:r>
            <a:endParaRPr lang="en-US" dirty="0"/>
          </a:p>
        </p:txBody>
      </p:sp>
      <p:sp>
        <p:nvSpPr>
          <p:cNvPr id="4" name="Slide Number Placeholder 3"/>
          <p:cNvSpPr>
            <a:spLocks noGrp="1"/>
          </p:cNvSpPr>
          <p:nvPr>
            <p:ph type="sldNum" sz="quarter" idx="10"/>
          </p:nvPr>
        </p:nvSpPr>
        <p:spPr/>
        <p:txBody>
          <a:bodyPr/>
          <a:lstStyle/>
          <a:p>
            <a:pPr>
              <a:defRPr/>
            </a:pPr>
            <a:fld id="{DA0F9943-D959-4141-8703-2732EE6A9592}" type="slidenum">
              <a:rPr lang="en-US" smtClean="0"/>
              <a:pPr>
                <a:defRPr/>
              </a:pPr>
              <a:t>30</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During the pre-treat</a:t>
            </a:r>
            <a:r>
              <a:rPr lang="en-US" baseline="0" dirty="0" smtClean="0"/>
              <a:t> cycle, the Galvanic Instrument and the Pre-Treat Gel are negatively charged.  These negative charges repel each other, delivering the Pre-Treat Gel to the skin.  The Pre-Treat Gel binds to impurities in the skin.  </a:t>
            </a:r>
          </a:p>
          <a:p>
            <a:r>
              <a:rPr lang="en-US" baseline="0" dirty="0" smtClean="0"/>
              <a:t>During the treatment cycle, the Galvanic instrument and the Treatment Gel are positively charged.  These positive charges repel each other helping to deliver the beneficial ingredients to the skin, including the exclusive </a:t>
            </a:r>
            <a:r>
              <a:rPr lang="en-US" baseline="0" dirty="0" err="1" smtClean="0"/>
              <a:t>ageLOC</a:t>
            </a:r>
            <a:r>
              <a:rPr lang="en-US" baseline="0" dirty="0" smtClean="0"/>
              <a:t> ingredient blend.  The positively charged instrument attracts the remaining negatively charged impurities from the pre-treat cycle, drawing them out of the skin.  </a:t>
            </a:r>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31</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surface of the proprietary </a:t>
            </a:r>
            <a:r>
              <a:rPr lang="en-US" dirty="0" err="1" smtClean="0"/>
              <a:t>ageLOC</a:t>
            </a:r>
            <a:r>
              <a:rPr lang="en-US" dirty="0" smtClean="0"/>
              <a:t> Face Conductor is designed to let product travel through and</a:t>
            </a:r>
            <a:r>
              <a:rPr lang="en-US" baseline="0" dirty="0" smtClean="0"/>
              <a:t> around the textured pattern, more </a:t>
            </a:r>
            <a:r>
              <a:rPr lang="en-US" baseline="0" dirty="0" err="1" smtClean="0"/>
              <a:t>effectvely</a:t>
            </a:r>
            <a:r>
              <a:rPr lang="en-US" baseline="0" dirty="0" smtClean="0"/>
              <a:t> holding the gel in contact with the skin.  This creates an environment of activity that enhances delivery of key </a:t>
            </a:r>
            <a:r>
              <a:rPr lang="en-US" baseline="0" dirty="0" err="1" smtClean="0"/>
              <a:t>ageLOC</a:t>
            </a:r>
            <a:r>
              <a:rPr lang="en-US" baseline="0" dirty="0" smtClean="0"/>
              <a:t> ingredients to the skin by up to 5 times more than prior editions.  </a:t>
            </a:r>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32</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xfrm>
            <a:off x="1143000" y="685800"/>
            <a:ext cx="4572000" cy="3429000"/>
          </a:xfrm>
          <a:ln/>
        </p:spPr>
      </p:sp>
      <p:sp>
        <p:nvSpPr>
          <p:cNvPr id="87043" name="Notes Placeholder 2"/>
          <p:cNvSpPr>
            <a:spLocks noGrp="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cs typeface="Arial Narrow"/>
              </a:rPr>
              <a:t>Research</a:t>
            </a:r>
            <a:r>
              <a:rPr lang="en-US" sz="1200" baseline="0" dirty="0" smtClean="0">
                <a:cs typeface="Arial Narrow"/>
              </a:rPr>
              <a:t> reveals </a:t>
            </a:r>
            <a:r>
              <a:rPr lang="en-US" sz="1200" dirty="0" smtClean="0">
                <a:cs typeface="Arial Narrow"/>
              </a:rPr>
              <a:t>that treatment with a galvanic instrument</a:t>
            </a:r>
            <a:r>
              <a:rPr lang="en-US" sz="1200" dirty="0" smtClean="0">
                <a:solidFill>
                  <a:srgbClr val="595959"/>
                </a:solidFill>
                <a:cs typeface="Arial Narrow"/>
              </a:rPr>
              <a:t> </a:t>
            </a:r>
            <a:r>
              <a:rPr lang="en-US" sz="1200" dirty="0" smtClean="0">
                <a:cs typeface="Arial Narrow"/>
              </a:rPr>
              <a:t>may enhance the delivery of key ingredients for up to 24 hours. This includes active ingredients contained in subsequently applied treatment products. </a:t>
            </a:r>
            <a:endParaRPr lang="en-US" sz="1200" dirty="0" smtClean="0">
              <a:solidFill>
                <a:srgbClr val="FF0000"/>
              </a:solidFill>
              <a:cs typeface="Arial Narrow"/>
            </a:endParaRPr>
          </a:p>
        </p:txBody>
      </p:sp>
      <p:sp>
        <p:nvSpPr>
          <p:cNvPr id="87044" name="Slide Number Placeholder 3"/>
          <p:cNvSpPr>
            <a:spLocks noGrp="1"/>
          </p:cNvSpPr>
          <p:nvPr>
            <p:ph type="sldNum" sz="quarter" idx="5"/>
          </p:nvPr>
        </p:nvSpPr>
        <p:spPr>
          <a:noFill/>
        </p:spPr>
        <p:txBody>
          <a:bodyPr/>
          <a:lstStyle/>
          <a:p>
            <a:fld id="{14032809-0800-864B-926B-909805541FD1}" type="slidenum">
              <a:rPr lang="en-US"/>
              <a:pPr/>
              <a:t>33</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are a few more examples of the Difference</a:t>
            </a:r>
            <a:r>
              <a:rPr lang="en-US" baseline="0" dirty="0" smtClean="0"/>
              <a:t> Demonstrated with the </a:t>
            </a:r>
            <a:r>
              <a:rPr lang="en-US" baseline="0" dirty="0" err="1" smtClean="0"/>
              <a:t>ageLOC</a:t>
            </a:r>
            <a:r>
              <a:rPr lang="en-US" baseline="0" dirty="0" smtClean="0"/>
              <a:t> Galvanic Spa and Facial Gels.  </a:t>
            </a:r>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34</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err="1" smtClean="0">
                <a:cs typeface="Arial Narrow"/>
              </a:rPr>
              <a:t>ageLOC</a:t>
            </a:r>
            <a:r>
              <a:rPr lang="en-US" sz="1200" dirty="0" smtClean="0">
                <a:cs typeface="Arial Narrow"/>
              </a:rPr>
              <a:t> Galvanic Spa with the Spot Treatment conductor works synergistically with </a:t>
            </a:r>
            <a:r>
              <a:rPr lang="en-US" sz="1200" dirty="0" err="1" smtClean="0">
                <a:cs typeface="Arial Narrow"/>
              </a:rPr>
              <a:t>Tru</a:t>
            </a:r>
            <a:r>
              <a:rPr lang="en-US" sz="1200" dirty="0" smtClean="0">
                <a:cs typeface="Arial Narrow"/>
              </a:rPr>
              <a:t> Face Line Corrector, helping to enhance the delivery of a pro-collagen peptide.  Peptides help reduce the appearance of moderate to deep lines by sending age-reversing signals to collagen-producing cells.  The Spot Treatment Conductor concentrates the current allowing you to better target specific areas of the face and gives an added boost to your existing anti-aging treatment regimen. </a:t>
            </a:r>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39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ageLOC</a:t>
            </a:r>
            <a:r>
              <a:rPr lang="en-US" dirty="0" smtClean="0"/>
              <a:t> helps explain why some people look years younger than they really are.  </a:t>
            </a:r>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cs typeface="Arial Narrow"/>
              </a:rPr>
              <a:t>Body Shaping Gel works exclusively with the </a:t>
            </a:r>
            <a:r>
              <a:rPr lang="en-US" sz="1200" dirty="0" err="1" smtClean="0">
                <a:cs typeface="Arial Narrow"/>
              </a:rPr>
              <a:t>ageLOC</a:t>
            </a:r>
            <a:r>
              <a:rPr lang="en-US" sz="1200" dirty="0" smtClean="0">
                <a:cs typeface="Arial Narrow"/>
              </a:rPr>
              <a:t> Edition Galvanic Spa</a:t>
            </a:r>
            <a:r>
              <a:rPr lang="en-US" sz="1200" baseline="30000" dirty="0" smtClean="0">
                <a:cs typeface="Arial Narrow"/>
              </a:rPr>
              <a:t>®</a:t>
            </a:r>
            <a:r>
              <a:rPr lang="en-US" sz="1200" dirty="0" smtClean="0">
                <a:cs typeface="Arial Narrow"/>
              </a:rPr>
              <a:t> to minimize and smooth the appearance of cellulite.</a:t>
            </a:r>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42</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rgbClr val="5E5E5E"/>
                </a:solidFill>
                <a:cs typeface="Arial Narrow"/>
              </a:rPr>
              <a:t>This exclusive formula helps to target pockets of fat and toxins for a firmer appearance. </a:t>
            </a:r>
            <a:r>
              <a:rPr lang="en-GB" sz="1200" dirty="0" err="1" smtClean="0">
                <a:solidFill>
                  <a:srgbClr val="5E5E5E"/>
                </a:solidFill>
                <a:cs typeface="Arial Narrow"/>
              </a:rPr>
              <a:t>Theobromine</a:t>
            </a:r>
            <a:r>
              <a:rPr lang="en-GB" sz="1200" dirty="0" smtClean="0">
                <a:solidFill>
                  <a:srgbClr val="5E5E5E"/>
                </a:solidFill>
                <a:cs typeface="Arial Narrow"/>
              </a:rPr>
              <a:t>—r</a:t>
            </a:r>
            <a:r>
              <a:rPr lang="en-US" sz="1200" dirty="0" err="1" smtClean="0">
                <a:solidFill>
                  <a:srgbClr val="5E5E5E"/>
                </a:solidFill>
                <a:cs typeface="Arial Narrow"/>
              </a:rPr>
              <a:t>ich</a:t>
            </a:r>
            <a:r>
              <a:rPr lang="en-US" sz="1200" dirty="0" smtClean="0">
                <a:solidFill>
                  <a:srgbClr val="5E5E5E"/>
                </a:solidFill>
                <a:cs typeface="Arial Narrow"/>
              </a:rPr>
              <a:t> in a molecule shown to have an effect on a certain enzyme in fat cells, helps in </a:t>
            </a:r>
            <a:r>
              <a:rPr lang="en-US" sz="1200" dirty="0" err="1" smtClean="0">
                <a:solidFill>
                  <a:srgbClr val="5E5E5E"/>
                </a:solidFill>
                <a:cs typeface="Arial Narrow"/>
              </a:rPr>
              <a:t>lipolysis</a:t>
            </a:r>
            <a:r>
              <a:rPr lang="en-US" sz="1200" dirty="0" smtClean="0">
                <a:solidFill>
                  <a:srgbClr val="5E5E5E"/>
                </a:solidFill>
                <a:cs typeface="Arial Narrow"/>
              </a:rPr>
              <a:t> (fat breakdown)</a:t>
            </a:r>
            <a:r>
              <a:rPr lang="en-US" sz="1200" dirty="0" smtClean="0">
                <a:solidFill>
                  <a:srgbClr val="000000"/>
                </a:solidFill>
                <a:cs typeface="Arial Narrow"/>
              </a:rPr>
              <a:t>. </a:t>
            </a:r>
            <a:r>
              <a:rPr lang="en-US" sz="1200" dirty="0" err="1" smtClean="0">
                <a:cs typeface="Arial Narrow"/>
              </a:rPr>
              <a:t>Chrysanthellum</a:t>
            </a:r>
            <a:r>
              <a:rPr lang="en-US" sz="1200" dirty="0" smtClean="0">
                <a:cs typeface="Arial Narrow"/>
              </a:rPr>
              <a:t> </a:t>
            </a:r>
            <a:r>
              <a:rPr lang="en-US" sz="1200" dirty="0" err="1" smtClean="0">
                <a:cs typeface="Arial Narrow"/>
              </a:rPr>
              <a:t>Indicum</a:t>
            </a:r>
            <a:r>
              <a:rPr lang="en-US" sz="1200" dirty="0" smtClean="0">
                <a:cs typeface="Arial Narrow"/>
              </a:rPr>
              <a:t> Extract—</a:t>
            </a:r>
            <a:r>
              <a:rPr lang="en-US" sz="1200" dirty="0" smtClean="0">
                <a:solidFill>
                  <a:srgbClr val="5E5E5E"/>
                </a:solidFill>
                <a:cs typeface="Arial Narrow"/>
              </a:rPr>
              <a:t>is rich in </a:t>
            </a:r>
            <a:r>
              <a:rPr lang="en-US" sz="1200" dirty="0" err="1" smtClean="0">
                <a:solidFill>
                  <a:srgbClr val="5E5E5E"/>
                </a:solidFill>
                <a:cs typeface="Arial Narrow"/>
              </a:rPr>
              <a:t>flavonoids</a:t>
            </a:r>
            <a:r>
              <a:rPr lang="en-US" sz="1200" dirty="0" smtClean="0">
                <a:solidFill>
                  <a:srgbClr val="5E5E5E"/>
                </a:solidFill>
                <a:cs typeface="Arial Narrow"/>
              </a:rPr>
              <a:t>, a class of antioxidants. Testing indicates these </a:t>
            </a:r>
            <a:r>
              <a:rPr lang="en-US" sz="1200" dirty="0" err="1" smtClean="0">
                <a:solidFill>
                  <a:srgbClr val="5E5E5E"/>
                </a:solidFill>
                <a:cs typeface="Arial Narrow"/>
              </a:rPr>
              <a:t>flavonoids</a:t>
            </a:r>
            <a:r>
              <a:rPr lang="en-US" sz="1200" dirty="0" smtClean="0">
                <a:solidFill>
                  <a:srgbClr val="5E5E5E"/>
                </a:solidFill>
                <a:cs typeface="Arial Narrow"/>
              </a:rPr>
              <a:t> may help inhibit the storage of fat.</a:t>
            </a:r>
            <a:endParaRPr lang="en-US" sz="1200" b="1" dirty="0" smtClean="0">
              <a:solidFill>
                <a:srgbClr val="000000"/>
              </a:solidFill>
              <a:cs typeface="Arial Narrow"/>
            </a:endParaRPr>
          </a:p>
          <a:p>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43</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cs typeface="Arial Narrow"/>
              </a:rPr>
              <a:t>By using the </a:t>
            </a:r>
            <a:r>
              <a:rPr lang="en-US" sz="1200" dirty="0" err="1" smtClean="0">
                <a:cs typeface="Arial Narrow"/>
              </a:rPr>
              <a:t>ageLOC</a:t>
            </a:r>
            <a:r>
              <a:rPr lang="en-US" sz="1200" dirty="0" smtClean="0">
                <a:cs typeface="Arial Narrow"/>
              </a:rPr>
              <a:t> Edition Galvanic Spa</a:t>
            </a:r>
            <a:r>
              <a:rPr lang="en-US" sz="1200" baseline="30000" dirty="0" smtClean="0"/>
              <a:t>®</a:t>
            </a:r>
            <a:r>
              <a:rPr lang="en-US" sz="1200" dirty="0" smtClean="0">
                <a:cs typeface="Arial Narrow"/>
              </a:rPr>
              <a:t> System II and Scalp Conductor with </a:t>
            </a:r>
            <a:r>
              <a:rPr lang="en-US" sz="1200" dirty="0" err="1" smtClean="0">
                <a:cs typeface="Arial Narrow"/>
              </a:rPr>
              <a:t>Nutriol</a:t>
            </a:r>
            <a:r>
              <a:rPr lang="en-US" sz="1200" baseline="30000" dirty="0" smtClean="0"/>
              <a:t>®</a:t>
            </a:r>
            <a:r>
              <a:rPr lang="en-US" sz="1200" dirty="0" smtClean="0">
                <a:cs typeface="Arial Narrow"/>
              </a:rPr>
              <a:t> Hair Fitness Treatment, you can accelerate the initial onset of benefits by facilitating the transport of key ingredients that promote healthy, abundant hair.</a:t>
            </a:r>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45</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ts val="2200"/>
              </a:lnSpc>
              <a:spcBef>
                <a:spcPct val="0"/>
              </a:spcBef>
              <a:spcAft>
                <a:spcPts val="800"/>
              </a:spcAft>
              <a:buFont typeface="Wingdings" pitchFamily="2" charset="2"/>
              <a:buNone/>
            </a:pPr>
            <a:r>
              <a:rPr lang="en-US" sz="1200" b="0" dirty="0" smtClean="0">
                <a:cs typeface="Arial Narrow"/>
              </a:rPr>
              <a:t>Revitalizes and strengthens hair by: </a:t>
            </a:r>
            <a:r>
              <a:rPr lang="en-US" sz="1200" dirty="0" smtClean="0">
                <a:cs typeface="Arial Narrow"/>
              </a:rPr>
              <a:t>Increasing the availability of active nutrients and vitamins to the hair follicle. Helping correct scalp and hair imbalances, leaving hair healthy looking and shiny</a:t>
            </a:r>
            <a:r>
              <a:rPr lang="en-GB" sz="1200" dirty="0" smtClean="0">
                <a:cs typeface="Arial Narrow"/>
              </a:rPr>
              <a:t>. </a:t>
            </a:r>
            <a:r>
              <a:rPr lang="en-US" sz="1200" dirty="0" smtClean="0">
                <a:cs typeface="Arial Narrow"/>
              </a:rPr>
              <a:t>Promoting hair that looks and feels more abundant. </a:t>
            </a:r>
          </a:p>
          <a:p>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46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 the years,</a:t>
            </a:r>
            <a:r>
              <a:rPr lang="en-US" baseline="0" dirty="0" smtClean="0"/>
              <a:t> Nu Skin has continued to partner with scientific institutions and scientists, such as members of the Nu Skin Anti-Aging Scientific Advisory Board, to research cutting-edge technologies.  </a:t>
            </a:r>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Recently Nu Skin developed an exclusive partnership with the founders of </a:t>
            </a:r>
            <a:r>
              <a:rPr lang="en-US" dirty="0" err="1" smtClean="0"/>
              <a:t>LifeGen</a:t>
            </a:r>
            <a:r>
              <a:rPr lang="en-US" dirty="0" smtClean="0"/>
              <a:t> Technologies, Dr. Richard </a:t>
            </a:r>
            <a:r>
              <a:rPr lang="en-US" dirty="0" err="1" smtClean="0"/>
              <a:t>Weindruch</a:t>
            </a:r>
            <a:r>
              <a:rPr lang="en-US" dirty="0" smtClean="0"/>
              <a:t> and Dr. Tomas </a:t>
            </a:r>
            <a:r>
              <a:rPr lang="en-US" dirty="0" err="1" smtClean="0"/>
              <a:t>Prolla</a:t>
            </a:r>
            <a:r>
              <a:rPr lang="en-US" dirty="0" smtClean="0"/>
              <a:t>.  Through</a:t>
            </a:r>
            <a:r>
              <a:rPr lang="en-US" baseline="0" dirty="0" smtClean="0"/>
              <a:t> this partnership, we have access to their more than 30 years of research into the genetic basis of aging.  </a:t>
            </a:r>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We use gene</a:t>
            </a:r>
            <a:r>
              <a:rPr lang="en-US" baseline="0" dirty="0" smtClean="0"/>
              <a:t> chip technology to analyze the genes and identify which ones are coded or give instructions that affect the aging process.  We look for genes that play a universal role in aging across different categories like gender, ethnicity, age, etc. This allows us to create products that address aging needs for the majority of people.  Gene chips allow us to measure the aging process at the genetic level.</a:t>
            </a:r>
            <a:endParaRPr lang="en-US" dirty="0" smtClean="0"/>
          </a:p>
        </p:txBody>
      </p:sp>
      <p:sp>
        <p:nvSpPr>
          <p:cNvPr id="4" name="Slide Number Placeholder 3"/>
          <p:cNvSpPr>
            <a:spLocks noGrp="1"/>
          </p:cNvSpPr>
          <p:nvPr>
            <p:ph type="sldNum" sz="quarter" idx="10"/>
          </p:nvPr>
        </p:nvSpPr>
        <p:spPr/>
        <p:txBody>
          <a:bodyPr/>
          <a:lstStyle/>
          <a:p>
            <a:fld id="{88D9CE10-6F26-4959-B6DA-2CFCB4621685}" type="slidenum">
              <a:rPr lang="en-US" smtClean="0"/>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We call these genes that play a universal role in the aging process, age </a:t>
            </a:r>
            <a:r>
              <a:rPr lang="en-US" baseline="0" dirty="0" err="1" smtClean="0"/>
              <a:t>releated</a:t>
            </a:r>
            <a:r>
              <a:rPr lang="en-US" baseline="0" dirty="0" smtClean="0"/>
              <a:t> </a:t>
            </a:r>
            <a:r>
              <a:rPr lang="en-US" baseline="0" dirty="0" err="1" smtClean="0"/>
              <a:t>supermarkers</a:t>
            </a:r>
            <a:r>
              <a:rPr lang="en-US" baseline="0" dirty="0" smtClean="0"/>
              <a:t> or AR </a:t>
            </a:r>
            <a:r>
              <a:rPr lang="en-US" baseline="0" dirty="0" err="1" smtClean="0"/>
              <a:t>Supermarkers</a:t>
            </a:r>
            <a:r>
              <a:rPr lang="en-US" baseline="0" dirty="0" smtClean="0"/>
              <a:t>, and </a:t>
            </a:r>
            <a:r>
              <a:rPr lang="en-US" dirty="0" smtClean="0"/>
              <a:t>group them together based on their function and characteristics</a:t>
            </a:r>
            <a:r>
              <a:rPr lang="en-US" baseline="0" dirty="0" smtClean="0"/>
              <a:t>.  We have four groups of gene clusters called YGCs or youth gene clusters: skin structure, pigment, cell turnover, and hydration.  </a:t>
            </a:r>
            <a:endParaRPr lang="en-US" dirty="0" smtClean="0"/>
          </a:p>
          <a:p>
            <a:endParaRPr lang="en-US" dirty="0"/>
          </a:p>
        </p:txBody>
      </p:sp>
      <p:sp>
        <p:nvSpPr>
          <p:cNvPr id="4" name="Slide Number Placeholder 3"/>
          <p:cNvSpPr>
            <a:spLocks noGrp="1"/>
          </p:cNvSpPr>
          <p:nvPr>
            <p:ph type="sldNum" sz="quarter" idx="10"/>
          </p:nvPr>
        </p:nvSpPr>
        <p:spPr/>
        <p:txBody>
          <a:bodyPr/>
          <a:lstStyle/>
          <a:p>
            <a:fld id="{88D9CE10-6F26-4959-B6DA-2CFCB4621685}" type="slidenum">
              <a:rPr lang="en-US" smtClean="0"/>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These four YGCs target eight key signs of aging.  We target these genes with selective technology and ingredients. </a:t>
            </a:r>
            <a:endParaRPr lang="en-US" dirty="0"/>
          </a:p>
        </p:txBody>
      </p:sp>
      <p:sp>
        <p:nvSpPr>
          <p:cNvPr id="4" name="Slide Number Placeholder 3"/>
          <p:cNvSpPr>
            <a:spLocks noGrp="1"/>
          </p:cNvSpPr>
          <p:nvPr>
            <p:ph type="sldNum" sz="quarter" idx="10"/>
          </p:nvPr>
        </p:nvSpPr>
        <p:spPr/>
        <p:txBody>
          <a:bodyPr/>
          <a:lstStyle/>
          <a:p>
            <a:fld id="{41E1B373-8819-456C-A4E4-C3D4E35C3385}" type="slidenum">
              <a:rPr lang="en-US" smtClean="0"/>
              <a:pPr/>
              <a:t>10</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Resetting YGCs is a subtle balancing process—it’s not as simple as turning them on and off.  Some genes</a:t>
            </a:r>
            <a:r>
              <a:rPr lang="en-US" baseline="0" dirty="0" smtClean="0"/>
              <a:t> expression within a cluster may need to be turned up while others may need to be turned down.  </a:t>
            </a:r>
            <a:endParaRPr lang="en-US" dirty="0"/>
          </a:p>
        </p:txBody>
      </p:sp>
      <p:sp>
        <p:nvSpPr>
          <p:cNvPr id="4" name="Slide Number Placeholder 3"/>
          <p:cNvSpPr>
            <a:spLocks noGrp="1"/>
          </p:cNvSpPr>
          <p:nvPr>
            <p:ph type="sldNum" sz="quarter" idx="10"/>
          </p:nvPr>
        </p:nvSpPr>
        <p:spPr/>
        <p:txBody>
          <a:bodyPr/>
          <a:lstStyle/>
          <a:p>
            <a:fld id="{41E1B373-8819-456C-A4E4-C3D4E35C3385}" type="slidenum">
              <a:rPr lang="en-US" smtClean="0"/>
              <a:pPr/>
              <a:t>11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2" name="Title 1"/>
          <p:cNvSpPr>
            <a:spLocks noGrp="1"/>
          </p:cNvSpPr>
          <p:nvPr>
            <p:ph type="ctrTitle" hasCustomPrompt="1"/>
          </p:nvPr>
        </p:nvSpPr>
        <p:spPr>
          <a:xfrm>
            <a:off x="685800" y="2130425"/>
            <a:ext cx="7772400" cy="1470025"/>
          </a:xfrm>
        </p:spPr>
        <p:txBody>
          <a:bodyPr/>
          <a:lstStyle>
            <a:lvl1pPr>
              <a:defRPr>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A5E1C04F-3213-4A49-ABC2-CC0794672D38}" type="datetimeFigureOut">
              <a:rPr lang="en-US" smtClean="0"/>
              <a:pPr/>
              <a:t>2/25/2011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072557-455A-4356-82C7-119859343D8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E1C04F-3213-4A49-ABC2-CC0794672D38}" type="datetimeFigureOut">
              <a:rPr lang="en-US" smtClean="0"/>
              <a:pPr/>
              <a:t>2/25/2011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072557-455A-4356-82C7-119859343D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E1C04F-3213-4A49-ABC2-CC0794672D38}" type="datetimeFigureOut">
              <a:rPr lang="en-US" smtClean="0"/>
              <a:pPr/>
              <a:t>2/25/2011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072557-455A-4356-82C7-119859343D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2" name="Title 1"/>
          <p:cNvSpPr>
            <a:spLocks noGrp="1"/>
          </p:cNvSpPr>
          <p:nvPr>
            <p:ph type="title"/>
          </p:nvPr>
        </p:nvSpPr>
        <p:spPr>
          <a:xfrm>
            <a:off x="457200" y="274638"/>
            <a:ext cx="7239000" cy="1143000"/>
          </a:xfrm>
        </p:spPr>
        <p:txBody>
          <a:bodyPr>
            <a:noAutofit/>
          </a:bodyPr>
          <a:lstStyle>
            <a:lvl1pPr algn="l">
              <a:defRPr sz="3200" cap="all" baseline="0">
                <a:solidFill>
                  <a:schemeClr val="accent4"/>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7239000" cy="4525963"/>
          </a:xfrm>
        </p:spPr>
        <p:txBody>
          <a:bodyPr>
            <a:normAutofit/>
          </a:bodyPr>
          <a:lstStyle>
            <a:lvl1pPr>
              <a:defRPr sz="2800">
                <a:solidFill>
                  <a:schemeClr val="accent4"/>
                </a:solidFill>
              </a:defRPr>
            </a:lvl1pPr>
            <a:lvl2pPr>
              <a:defRPr sz="2400">
                <a:solidFill>
                  <a:schemeClr val="accent4"/>
                </a:solidFill>
              </a:defRPr>
            </a:lvl2pPr>
            <a:lvl3pPr>
              <a:defRPr sz="2000">
                <a:solidFill>
                  <a:schemeClr val="accent4"/>
                </a:solidFill>
              </a:defRPr>
            </a:lvl3pPr>
            <a:lvl4pPr>
              <a:defRPr sz="1800">
                <a:solidFill>
                  <a:schemeClr val="accent4"/>
                </a:solidFill>
              </a:defRPr>
            </a:lvl4pPr>
            <a:lvl5pPr>
              <a:defRPr sz="1800">
                <a:solidFill>
                  <a:schemeClr val="accent4"/>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5E1C04F-3213-4A49-ABC2-CC0794672D38}" type="datetimeFigureOut">
              <a:rPr lang="en-US" smtClean="0"/>
              <a:pPr/>
              <a:t>2/25/2011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072557-455A-4356-82C7-119859343D8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5E1C04F-3213-4A49-ABC2-CC0794672D38}" type="datetimeFigureOut">
              <a:rPr lang="en-US" smtClean="0"/>
              <a:pPr/>
              <a:t>2/25/2011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072557-455A-4356-82C7-119859343D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5E1C04F-3213-4A49-ABC2-CC0794672D38}" type="datetimeFigureOut">
              <a:rPr lang="en-US" smtClean="0"/>
              <a:pPr/>
              <a:t>2/25/2011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072557-455A-4356-82C7-119859343D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5E1C04F-3213-4A49-ABC2-CC0794672D38}" type="datetimeFigureOut">
              <a:rPr lang="en-US" smtClean="0"/>
              <a:pPr/>
              <a:t>2/25/2011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072557-455A-4356-82C7-119859343D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E1C04F-3213-4A49-ABC2-CC0794672D38}" type="datetimeFigureOut">
              <a:rPr lang="en-US" smtClean="0"/>
              <a:pPr/>
              <a:t>2/25/2011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072557-455A-4356-82C7-119859343D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E1C04F-3213-4A49-ABC2-CC0794672D38}" type="datetimeFigureOut">
              <a:rPr lang="en-US" smtClean="0"/>
              <a:pPr/>
              <a:t>2/25/2011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072557-455A-4356-82C7-119859343D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E1C04F-3213-4A49-ABC2-CC0794672D38}" type="datetimeFigureOut">
              <a:rPr lang="en-US" smtClean="0"/>
              <a:pPr/>
              <a:t>2/25/2011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072557-455A-4356-82C7-119859343D8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E1C04F-3213-4A49-ABC2-CC0794672D38}" type="datetimeFigureOut">
              <a:rPr lang="en-US" smtClean="0"/>
              <a:pPr/>
              <a:t>2/25/2011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072557-455A-4356-82C7-119859343D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baseline="0">
          <a:solidFill>
            <a:schemeClr val="accent6"/>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baseline="0">
          <a:solidFill>
            <a:schemeClr val="accent6"/>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baseline="0">
          <a:solidFill>
            <a:schemeClr val="accent6"/>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baseline="0">
          <a:solidFill>
            <a:schemeClr val="accent6"/>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baseline="0">
          <a:solidFill>
            <a:schemeClr val="accent6"/>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baseline="0">
          <a:solidFill>
            <a:schemeClr val="accent6"/>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w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6.bin"/></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9.v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emf"/><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4038600" y="4524829"/>
            <a:ext cx="4819506" cy="1892371"/>
            <a:chOff x="4084320" y="3321976"/>
            <a:chExt cx="4819506" cy="1419278"/>
          </a:xfrm>
        </p:grpSpPr>
        <p:cxnSp>
          <p:nvCxnSpPr>
            <p:cNvPr id="5" name="Straight Connector 4"/>
            <p:cNvCxnSpPr/>
            <p:nvPr/>
          </p:nvCxnSpPr>
          <p:spPr>
            <a:xfrm>
              <a:off x="4099560" y="3794760"/>
              <a:ext cx="2798951" cy="742516"/>
            </a:xfrm>
            <a:prstGeom prst="line">
              <a:avLst/>
            </a:prstGeom>
            <a:ln w="34925">
              <a:solidFill>
                <a:srgbClr val="4A7EBB"/>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4220408" y="3725389"/>
              <a:ext cx="2654954" cy="291026"/>
            </a:xfrm>
            <a:prstGeom prst="line">
              <a:avLst/>
            </a:prstGeom>
            <a:ln w="34925">
              <a:solidFill>
                <a:srgbClr val="4A7EBB"/>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4084320" y="3541854"/>
              <a:ext cx="2779467" cy="100506"/>
            </a:xfrm>
            <a:prstGeom prst="line">
              <a:avLst/>
            </a:prstGeom>
            <a:ln w="34925">
              <a:solidFill>
                <a:srgbClr val="4A7EBB"/>
              </a:solidFill>
            </a:ln>
          </p:spPr>
          <p:style>
            <a:lnRef idx="1">
              <a:schemeClr val="accent1"/>
            </a:lnRef>
            <a:fillRef idx="0">
              <a:schemeClr val="accent1"/>
            </a:fillRef>
            <a:effectRef idx="0">
              <a:schemeClr val="accent1"/>
            </a:effectRef>
            <a:fontRef idx="minor">
              <a:schemeClr val="tx1"/>
            </a:fontRef>
          </p:style>
        </p:cxnSp>
        <p:sp>
          <p:nvSpPr>
            <p:cNvPr id="8" name="Freeform 7"/>
            <p:cNvSpPr/>
            <p:nvPr/>
          </p:nvSpPr>
          <p:spPr>
            <a:xfrm>
              <a:off x="6788028" y="3321976"/>
              <a:ext cx="2115798" cy="457200"/>
            </a:xfrm>
            <a:custGeom>
              <a:avLst/>
              <a:gdLst>
                <a:gd name="connsiteX0" fmla="*/ 0 w 744198"/>
                <a:gd name="connsiteY0" fmla="*/ 37210 h 372099"/>
                <a:gd name="connsiteX1" fmla="*/ 10899 w 744198"/>
                <a:gd name="connsiteY1" fmla="*/ 10899 h 372099"/>
                <a:gd name="connsiteX2" fmla="*/ 37210 w 744198"/>
                <a:gd name="connsiteY2" fmla="*/ 0 h 372099"/>
                <a:gd name="connsiteX3" fmla="*/ 706988 w 744198"/>
                <a:gd name="connsiteY3" fmla="*/ 0 h 372099"/>
                <a:gd name="connsiteX4" fmla="*/ 733299 w 744198"/>
                <a:gd name="connsiteY4" fmla="*/ 10899 h 372099"/>
                <a:gd name="connsiteX5" fmla="*/ 744198 w 744198"/>
                <a:gd name="connsiteY5" fmla="*/ 37210 h 372099"/>
                <a:gd name="connsiteX6" fmla="*/ 744198 w 744198"/>
                <a:gd name="connsiteY6" fmla="*/ 334889 h 372099"/>
                <a:gd name="connsiteX7" fmla="*/ 733299 w 744198"/>
                <a:gd name="connsiteY7" fmla="*/ 361200 h 372099"/>
                <a:gd name="connsiteX8" fmla="*/ 706988 w 744198"/>
                <a:gd name="connsiteY8" fmla="*/ 372099 h 372099"/>
                <a:gd name="connsiteX9" fmla="*/ 37210 w 744198"/>
                <a:gd name="connsiteY9" fmla="*/ 372099 h 372099"/>
                <a:gd name="connsiteX10" fmla="*/ 10899 w 744198"/>
                <a:gd name="connsiteY10" fmla="*/ 361200 h 372099"/>
                <a:gd name="connsiteX11" fmla="*/ 0 w 744198"/>
                <a:gd name="connsiteY11" fmla="*/ 334889 h 372099"/>
                <a:gd name="connsiteX12" fmla="*/ 0 w 744198"/>
                <a:gd name="connsiteY12" fmla="*/ 37210 h 372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4198" h="372099">
                  <a:moveTo>
                    <a:pt x="0" y="37210"/>
                  </a:moveTo>
                  <a:cubicBezTo>
                    <a:pt x="0" y="27341"/>
                    <a:pt x="3920" y="17877"/>
                    <a:pt x="10899" y="10899"/>
                  </a:cubicBezTo>
                  <a:cubicBezTo>
                    <a:pt x="17877" y="3921"/>
                    <a:pt x="27342" y="0"/>
                    <a:pt x="37210" y="0"/>
                  </a:cubicBezTo>
                  <a:lnTo>
                    <a:pt x="706988" y="0"/>
                  </a:lnTo>
                  <a:cubicBezTo>
                    <a:pt x="716857" y="0"/>
                    <a:pt x="726321" y="3920"/>
                    <a:pt x="733299" y="10899"/>
                  </a:cubicBezTo>
                  <a:cubicBezTo>
                    <a:pt x="740277" y="17877"/>
                    <a:pt x="744198" y="27342"/>
                    <a:pt x="744198" y="37210"/>
                  </a:cubicBezTo>
                  <a:lnTo>
                    <a:pt x="744198" y="334889"/>
                  </a:lnTo>
                  <a:cubicBezTo>
                    <a:pt x="744198" y="344758"/>
                    <a:pt x="740278" y="354222"/>
                    <a:pt x="733299" y="361200"/>
                  </a:cubicBezTo>
                  <a:cubicBezTo>
                    <a:pt x="726321" y="368178"/>
                    <a:pt x="716856" y="372099"/>
                    <a:pt x="706988" y="372099"/>
                  </a:cubicBezTo>
                  <a:lnTo>
                    <a:pt x="37210" y="372099"/>
                  </a:lnTo>
                  <a:cubicBezTo>
                    <a:pt x="27341" y="372099"/>
                    <a:pt x="17877" y="368179"/>
                    <a:pt x="10899" y="361200"/>
                  </a:cubicBezTo>
                  <a:cubicBezTo>
                    <a:pt x="3921" y="354222"/>
                    <a:pt x="0" y="344757"/>
                    <a:pt x="0" y="334889"/>
                  </a:cubicBezTo>
                  <a:lnTo>
                    <a:pt x="0" y="37210"/>
                  </a:lnTo>
                  <a:close/>
                </a:path>
              </a:pathLst>
            </a:custGeom>
            <a:solidFill>
              <a:srgbClr val="82F0FC"/>
            </a:solid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txBody>
            <a:bodyPr spcFirstLastPara="0" vert="horz" wrap="square" lIns="17248" tIns="17248" rIns="17248" bIns="17248" numCol="1" spcCol="1270" anchor="ctr" anchorCtr="0">
              <a:noAutofit/>
            </a:bodyPr>
            <a:lstStyle/>
            <a:p>
              <a:pPr lvl="0" algn="ctr" defTabSz="444500">
                <a:lnSpc>
                  <a:spcPct val="90000"/>
                </a:lnSpc>
                <a:spcBef>
                  <a:spcPct val="0"/>
                </a:spcBef>
                <a:spcAft>
                  <a:spcPct val="35000"/>
                </a:spcAft>
              </a:pPr>
              <a:r>
                <a:rPr lang="en-US" kern="1200" dirty="0" smtClean="0">
                  <a:solidFill>
                    <a:schemeClr val="accent6"/>
                  </a:solidFill>
                </a:rPr>
                <a:t>Texture, Smoothness</a:t>
              </a:r>
              <a:endParaRPr lang="en-US" kern="1200" dirty="0">
                <a:solidFill>
                  <a:schemeClr val="accent6"/>
                </a:solidFill>
              </a:endParaRPr>
            </a:p>
          </p:txBody>
        </p:sp>
        <p:sp>
          <p:nvSpPr>
            <p:cNvPr id="9" name="Freeform 8"/>
            <p:cNvSpPr/>
            <p:nvPr/>
          </p:nvSpPr>
          <p:spPr>
            <a:xfrm>
              <a:off x="6788028" y="3803015"/>
              <a:ext cx="2115798" cy="457200"/>
            </a:xfrm>
            <a:custGeom>
              <a:avLst/>
              <a:gdLst>
                <a:gd name="connsiteX0" fmla="*/ 0 w 744198"/>
                <a:gd name="connsiteY0" fmla="*/ 37210 h 372099"/>
                <a:gd name="connsiteX1" fmla="*/ 10899 w 744198"/>
                <a:gd name="connsiteY1" fmla="*/ 10899 h 372099"/>
                <a:gd name="connsiteX2" fmla="*/ 37210 w 744198"/>
                <a:gd name="connsiteY2" fmla="*/ 0 h 372099"/>
                <a:gd name="connsiteX3" fmla="*/ 706988 w 744198"/>
                <a:gd name="connsiteY3" fmla="*/ 0 h 372099"/>
                <a:gd name="connsiteX4" fmla="*/ 733299 w 744198"/>
                <a:gd name="connsiteY4" fmla="*/ 10899 h 372099"/>
                <a:gd name="connsiteX5" fmla="*/ 744198 w 744198"/>
                <a:gd name="connsiteY5" fmla="*/ 37210 h 372099"/>
                <a:gd name="connsiteX6" fmla="*/ 744198 w 744198"/>
                <a:gd name="connsiteY6" fmla="*/ 334889 h 372099"/>
                <a:gd name="connsiteX7" fmla="*/ 733299 w 744198"/>
                <a:gd name="connsiteY7" fmla="*/ 361200 h 372099"/>
                <a:gd name="connsiteX8" fmla="*/ 706988 w 744198"/>
                <a:gd name="connsiteY8" fmla="*/ 372099 h 372099"/>
                <a:gd name="connsiteX9" fmla="*/ 37210 w 744198"/>
                <a:gd name="connsiteY9" fmla="*/ 372099 h 372099"/>
                <a:gd name="connsiteX10" fmla="*/ 10899 w 744198"/>
                <a:gd name="connsiteY10" fmla="*/ 361200 h 372099"/>
                <a:gd name="connsiteX11" fmla="*/ 0 w 744198"/>
                <a:gd name="connsiteY11" fmla="*/ 334889 h 372099"/>
                <a:gd name="connsiteX12" fmla="*/ 0 w 744198"/>
                <a:gd name="connsiteY12" fmla="*/ 37210 h 372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4198" h="372099">
                  <a:moveTo>
                    <a:pt x="0" y="37210"/>
                  </a:moveTo>
                  <a:cubicBezTo>
                    <a:pt x="0" y="27341"/>
                    <a:pt x="3920" y="17877"/>
                    <a:pt x="10899" y="10899"/>
                  </a:cubicBezTo>
                  <a:cubicBezTo>
                    <a:pt x="17877" y="3921"/>
                    <a:pt x="27342" y="0"/>
                    <a:pt x="37210" y="0"/>
                  </a:cubicBezTo>
                  <a:lnTo>
                    <a:pt x="706988" y="0"/>
                  </a:lnTo>
                  <a:cubicBezTo>
                    <a:pt x="716857" y="0"/>
                    <a:pt x="726321" y="3920"/>
                    <a:pt x="733299" y="10899"/>
                  </a:cubicBezTo>
                  <a:cubicBezTo>
                    <a:pt x="740277" y="17877"/>
                    <a:pt x="744198" y="27342"/>
                    <a:pt x="744198" y="37210"/>
                  </a:cubicBezTo>
                  <a:lnTo>
                    <a:pt x="744198" y="334889"/>
                  </a:lnTo>
                  <a:cubicBezTo>
                    <a:pt x="744198" y="344758"/>
                    <a:pt x="740278" y="354222"/>
                    <a:pt x="733299" y="361200"/>
                  </a:cubicBezTo>
                  <a:cubicBezTo>
                    <a:pt x="726321" y="368178"/>
                    <a:pt x="716856" y="372099"/>
                    <a:pt x="706988" y="372099"/>
                  </a:cubicBezTo>
                  <a:lnTo>
                    <a:pt x="37210" y="372099"/>
                  </a:lnTo>
                  <a:cubicBezTo>
                    <a:pt x="27341" y="372099"/>
                    <a:pt x="17877" y="368179"/>
                    <a:pt x="10899" y="361200"/>
                  </a:cubicBezTo>
                  <a:cubicBezTo>
                    <a:pt x="3921" y="354222"/>
                    <a:pt x="0" y="344757"/>
                    <a:pt x="0" y="334889"/>
                  </a:cubicBezTo>
                  <a:lnTo>
                    <a:pt x="0" y="37210"/>
                  </a:lnTo>
                  <a:close/>
                </a:path>
              </a:pathLst>
            </a:custGeom>
            <a:solidFill>
              <a:srgbClr val="82F0FC"/>
            </a:solid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txBody>
            <a:bodyPr spcFirstLastPara="0" vert="horz" wrap="square" lIns="17248" tIns="17248" rIns="17248" bIns="17248" numCol="1" spcCol="1270" anchor="ctr" anchorCtr="0">
              <a:noAutofit/>
            </a:bodyPr>
            <a:lstStyle/>
            <a:p>
              <a:pPr lvl="0" algn="ctr" defTabSz="444500">
                <a:lnSpc>
                  <a:spcPct val="90000"/>
                </a:lnSpc>
                <a:spcBef>
                  <a:spcPct val="0"/>
                </a:spcBef>
                <a:spcAft>
                  <a:spcPct val="35000"/>
                </a:spcAft>
              </a:pPr>
              <a:r>
                <a:rPr lang="en-US" kern="1200" dirty="0" smtClean="0">
                  <a:solidFill>
                    <a:schemeClr val="accent6"/>
                  </a:solidFill>
                </a:rPr>
                <a:t>Radiance</a:t>
              </a:r>
              <a:endParaRPr lang="en-US" kern="1200" dirty="0">
                <a:solidFill>
                  <a:schemeClr val="accent6"/>
                </a:solidFill>
              </a:endParaRPr>
            </a:p>
          </p:txBody>
        </p:sp>
        <p:sp>
          <p:nvSpPr>
            <p:cNvPr id="10" name="Freeform 9"/>
            <p:cNvSpPr/>
            <p:nvPr/>
          </p:nvSpPr>
          <p:spPr>
            <a:xfrm>
              <a:off x="6788028" y="4284054"/>
              <a:ext cx="2115798" cy="457200"/>
            </a:xfrm>
            <a:custGeom>
              <a:avLst/>
              <a:gdLst>
                <a:gd name="connsiteX0" fmla="*/ 0 w 744198"/>
                <a:gd name="connsiteY0" fmla="*/ 37210 h 372099"/>
                <a:gd name="connsiteX1" fmla="*/ 10899 w 744198"/>
                <a:gd name="connsiteY1" fmla="*/ 10899 h 372099"/>
                <a:gd name="connsiteX2" fmla="*/ 37210 w 744198"/>
                <a:gd name="connsiteY2" fmla="*/ 0 h 372099"/>
                <a:gd name="connsiteX3" fmla="*/ 706988 w 744198"/>
                <a:gd name="connsiteY3" fmla="*/ 0 h 372099"/>
                <a:gd name="connsiteX4" fmla="*/ 733299 w 744198"/>
                <a:gd name="connsiteY4" fmla="*/ 10899 h 372099"/>
                <a:gd name="connsiteX5" fmla="*/ 744198 w 744198"/>
                <a:gd name="connsiteY5" fmla="*/ 37210 h 372099"/>
                <a:gd name="connsiteX6" fmla="*/ 744198 w 744198"/>
                <a:gd name="connsiteY6" fmla="*/ 334889 h 372099"/>
                <a:gd name="connsiteX7" fmla="*/ 733299 w 744198"/>
                <a:gd name="connsiteY7" fmla="*/ 361200 h 372099"/>
                <a:gd name="connsiteX8" fmla="*/ 706988 w 744198"/>
                <a:gd name="connsiteY8" fmla="*/ 372099 h 372099"/>
                <a:gd name="connsiteX9" fmla="*/ 37210 w 744198"/>
                <a:gd name="connsiteY9" fmla="*/ 372099 h 372099"/>
                <a:gd name="connsiteX10" fmla="*/ 10899 w 744198"/>
                <a:gd name="connsiteY10" fmla="*/ 361200 h 372099"/>
                <a:gd name="connsiteX11" fmla="*/ 0 w 744198"/>
                <a:gd name="connsiteY11" fmla="*/ 334889 h 372099"/>
                <a:gd name="connsiteX12" fmla="*/ 0 w 744198"/>
                <a:gd name="connsiteY12" fmla="*/ 37210 h 372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4198" h="372099">
                  <a:moveTo>
                    <a:pt x="0" y="37210"/>
                  </a:moveTo>
                  <a:cubicBezTo>
                    <a:pt x="0" y="27341"/>
                    <a:pt x="3920" y="17877"/>
                    <a:pt x="10899" y="10899"/>
                  </a:cubicBezTo>
                  <a:cubicBezTo>
                    <a:pt x="17877" y="3921"/>
                    <a:pt x="27342" y="0"/>
                    <a:pt x="37210" y="0"/>
                  </a:cubicBezTo>
                  <a:lnTo>
                    <a:pt x="706988" y="0"/>
                  </a:lnTo>
                  <a:cubicBezTo>
                    <a:pt x="716857" y="0"/>
                    <a:pt x="726321" y="3920"/>
                    <a:pt x="733299" y="10899"/>
                  </a:cubicBezTo>
                  <a:cubicBezTo>
                    <a:pt x="740277" y="17877"/>
                    <a:pt x="744198" y="27342"/>
                    <a:pt x="744198" y="37210"/>
                  </a:cubicBezTo>
                  <a:lnTo>
                    <a:pt x="744198" y="334889"/>
                  </a:lnTo>
                  <a:cubicBezTo>
                    <a:pt x="744198" y="344758"/>
                    <a:pt x="740278" y="354222"/>
                    <a:pt x="733299" y="361200"/>
                  </a:cubicBezTo>
                  <a:cubicBezTo>
                    <a:pt x="726321" y="368178"/>
                    <a:pt x="716856" y="372099"/>
                    <a:pt x="706988" y="372099"/>
                  </a:cubicBezTo>
                  <a:lnTo>
                    <a:pt x="37210" y="372099"/>
                  </a:lnTo>
                  <a:cubicBezTo>
                    <a:pt x="27341" y="372099"/>
                    <a:pt x="17877" y="368179"/>
                    <a:pt x="10899" y="361200"/>
                  </a:cubicBezTo>
                  <a:cubicBezTo>
                    <a:pt x="3921" y="354222"/>
                    <a:pt x="0" y="344757"/>
                    <a:pt x="0" y="334889"/>
                  </a:cubicBezTo>
                  <a:lnTo>
                    <a:pt x="0" y="37210"/>
                  </a:lnTo>
                  <a:close/>
                </a:path>
              </a:pathLst>
            </a:custGeom>
            <a:solidFill>
              <a:srgbClr val="82F0FC"/>
            </a:solid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txBody>
            <a:bodyPr spcFirstLastPara="0" vert="horz" wrap="square" lIns="17248" tIns="17248" rIns="17248" bIns="17248" numCol="1" spcCol="1270" anchor="ctr" anchorCtr="0">
              <a:noAutofit/>
            </a:bodyPr>
            <a:lstStyle/>
            <a:p>
              <a:pPr lvl="0" algn="ctr" defTabSz="444500">
                <a:lnSpc>
                  <a:spcPct val="90000"/>
                </a:lnSpc>
                <a:spcBef>
                  <a:spcPct val="0"/>
                </a:spcBef>
                <a:spcAft>
                  <a:spcPct val="35000"/>
                </a:spcAft>
              </a:pPr>
              <a:r>
                <a:rPr lang="en-US" kern="1200" dirty="0" smtClean="0">
                  <a:solidFill>
                    <a:schemeClr val="accent6"/>
                  </a:solidFill>
                </a:rPr>
                <a:t>Pore Size</a:t>
              </a:r>
              <a:endParaRPr lang="en-US" kern="1200" dirty="0">
                <a:solidFill>
                  <a:schemeClr val="accent6"/>
                </a:solidFill>
              </a:endParaRPr>
            </a:p>
          </p:txBody>
        </p:sp>
      </p:grpSp>
      <p:grpSp>
        <p:nvGrpSpPr>
          <p:cNvPr id="3" name="Group 10"/>
          <p:cNvGrpSpPr/>
          <p:nvPr/>
        </p:nvGrpSpPr>
        <p:grpSpPr>
          <a:xfrm>
            <a:off x="4038600" y="3851231"/>
            <a:ext cx="4852164" cy="609600"/>
            <a:chOff x="4084320" y="2730581"/>
            <a:chExt cx="4852164" cy="457200"/>
          </a:xfrm>
          <a:solidFill>
            <a:srgbClr val="2EB7CA"/>
          </a:solidFill>
        </p:grpSpPr>
        <p:cxnSp>
          <p:nvCxnSpPr>
            <p:cNvPr id="12" name="Straight Connector 11"/>
            <p:cNvCxnSpPr/>
            <p:nvPr/>
          </p:nvCxnSpPr>
          <p:spPr>
            <a:xfrm>
              <a:off x="4084320" y="3032760"/>
              <a:ext cx="2825766" cy="22956"/>
            </a:xfrm>
            <a:prstGeom prst="line">
              <a:avLst/>
            </a:prstGeom>
            <a:grpFill/>
            <a:ln w="34925">
              <a:solidFill>
                <a:srgbClr val="4A7EBB"/>
              </a:solidFill>
            </a:ln>
          </p:spPr>
          <p:style>
            <a:lnRef idx="1">
              <a:schemeClr val="accent1"/>
            </a:lnRef>
            <a:fillRef idx="0">
              <a:schemeClr val="accent1"/>
            </a:fillRef>
            <a:effectRef idx="0">
              <a:schemeClr val="accent1"/>
            </a:effectRef>
            <a:fontRef idx="minor">
              <a:schemeClr val="tx1"/>
            </a:fontRef>
          </p:style>
        </p:cxnSp>
        <p:sp>
          <p:nvSpPr>
            <p:cNvPr id="13" name="Freeform 12"/>
            <p:cNvSpPr/>
            <p:nvPr/>
          </p:nvSpPr>
          <p:spPr>
            <a:xfrm>
              <a:off x="6820686" y="2730581"/>
              <a:ext cx="2115798" cy="457200"/>
            </a:xfrm>
            <a:custGeom>
              <a:avLst/>
              <a:gdLst>
                <a:gd name="connsiteX0" fmla="*/ 0 w 744198"/>
                <a:gd name="connsiteY0" fmla="*/ 37210 h 372099"/>
                <a:gd name="connsiteX1" fmla="*/ 10899 w 744198"/>
                <a:gd name="connsiteY1" fmla="*/ 10899 h 372099"/>
                <a:gd name="connsiteX2" fmla="*/ 37210 w 744198"/>
                <a:gd name="connsiteY2" fmla="*/ 0 h 372099"/>
                <a:gd name="connsiteX3" fmla="*/ 706988 w 744198"/>
                <a:gd name="connsiteY3" fmla="*/ 0 h 372099"/>
                <a:gd name="connsiteX4" fmla="*/ 733299 w 744198"/>
                <a:gd name="connsiteY4" fmla="*/ 10899 h 372099"/>
                <a:gd name="connsiteX5" fmla="*/ 744198 w 744198"/>
                <a:gd name="connsiteY5" fmla="*/ 37210 h 372099"/>
                <a:gd name="connsiteX6" fmla="*/ 744198 w 744198"/>
                <a:gd name="connsiteY6" fmla="*/ 334889 h 372099"/>
                <a:gd name="connsiteX7" fmla="*/ 733299 w 744198"/>
                <a:gd name="connsiteY7" fmla="*/ 361200 h 372099"/>
                <a:gd name="connsiteX8" fmla="*/ 706988 w 744198"/>
                <a:gd name="connsiteY8" fmla="*/ 372099 h 372099"/>
                <a:gd name="connsiteX9" fmla="*/ 37210 w 744198"/>
                <a:gd name="connsiteY9" fmla="*/ 372099 h 372099"/>
                <a:gd name="connsiteX10" fmla="*/ 10899 w 744198"/>
                <a:gd name="connsiteY10" fmla="*/ 361200 h 372099"/>
                <a:gd name="connsiteX11" fmla="*/ 0 w 744198"/>
                <a:gd name="connsiteY11" fmla="*/ 334889 h 372099"/>
                <a:gd name="connsiteX12" fmla="*/ 0 w 744198"/>
                <a:gd name="connsiteY12" fmla="*/ 37210 h 372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4198" h="372099">
                  <a:moveTo>
                    <a:pt x="0" y="37210"/>
                  </a:moveTo>
                  <a:cubicBezTo>
                    <a:pt x="0" y="27341"/>
                    <a:pt x="3920" y="17877"/>
                    <a:pt x="10899" y="10899"/>
                  </a:cubicBezTo>
                  <a:cubicBezTo>
                    <a:pt x="17877" y="3921"/>
                    <a:pt x="27342" y="0"/>
                    <a:pt x="37210" y="0"/>
                  </a:cubicBezTo>
                  <a:lnTo>
                    <a:pt x="706988" y="0"/>
                  </a:lnTo>
                  <a:cubicBezTo>
                    <a:pt x="716857" y="0"/>
                    <a:pt x="726321" y="3920"/>
                    <a:pt x="733299" y="10899"/>
                  </a:cubicBezTo>
                  <a:cubicBezTo>
                    <a:pt x="740277" y="17877"/>
                    <a:pt x="744198" y="27342"/>
                    <a:pt x="744198" y="37210"/>
                  </a:cubicBezTo>
                  <a:lnTo>
                    <a:pt x="744198" y="334889"/>
                  </a:lnTo>
                  <a:cubicBezTo>
                    <a:pt x="744198" y="344758"/>
                    <a:pt x="740278" y="354222"/>
                    <a:pt x="733299" y="361200"/>
                  </a:cubicBezTo>
                  <a:cubicBezTo>
                    <a:pt x="726321" y="368178"/>
                    <a:pt x="716856" y="372099"/>
                    <a:pt x="706988" y="372099"/>
                  </a:cubicBezTo>
                  <a:lnTo>
                    <a:pt x="37210" y="372099"/>
                  </a:lnTo>
                  <a:cubicBezTo>
                    <a:pt x="27341" y="372099"/>
                    <a:pt x="17877" y="368179"/>
                    <a:pt x="10899" y="361200"/>
                  </a:cubicBezTo>
                  <a:cubicBezTo>
                    <a:pt x="3921" y="354222"/>
                    <a:pt x="0" y="344757"/>
                    <a:pt x="0" y="334889"/>
                  </a:cubicBezTo>
                  <a:lnTo>
                    <a:pt x="0" y="37210"/>
                  </a:lnTo>
                  <a:close/>
                </a:path>
              </a:pathLst>
            </a:custGeom>
            <a:grp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txBody>
            <a:bodyPr spcFirstLastPara="0" vert="horz" wrap="square" lIns="17248" tIns="17248" rIns="17248" bIns="17248" numCol="1" spcCol="1270" anchor="ctr" anchorCtr="0">
              <a:noAutofit/>
            </a:bodyPr>
            <a:lstStyle/>
            <a:p>
              <a:pPr lvl="0" algn="ctr" defTabSz="444500">
                <a:lnSpc>
                  <a:spcPct val="90000"/>
                </a:lnSpc>
                <a:spcBef>
                  <a:spcPct val="0"/>
                </a:spcBef>
                <a:spcAft>
                  <a:spcPct val="35000"/>
                </a:spcAft>
              </a:pPr>
              <a:r>
                <a:rPr lang="en-US" kern="1200" dirty="0" smtClean="0">
                  <a:solidFill>
                    <a:schemeClr val="accent6"/>
                  </a:solidFill>
                </a:rPr>
                <a:t>Hydration</a:t>
              </a:r>
              <a:endParaRPr lang="en-US" kern="1200" dirty="0">
                <a:solidFill>
                  <a:schemeClr val="accent6"/>
                </a:solidFill>
              </a:endParaRPr>
            </a:p>
          </p:txBody>
        </p:sp>
      </p:grpSp>
      <p:grpSp>
        <p:nvGrpSpPr>
          <p:cNvPr id="4" name="Group 13"/>
          <p:cNvGrpSpPr/>
          <p:nvPr/>
        </p:nvGrpSpPr>
        <p:grpSpPr>
          <a:xfrm>
            <a:off x="4114800" y="2546267"/>
            <a:ext cx="4804266" cy="1258229"/>
            <a:chOff x="4099560" y="1855678"/>
            <a:chExt cx="4804266" cy="943672"/>
          </a:xfrm>
        </p:grpSpPr>
        <p:cxnSp>
          <p:nvCxnSpPr>
            <p:cNvPr id="15" name="Straight Connector 14"/>
            <p:cNvCxnSpPr/>
            <p:nvPr/>
          </p:nvCxnSpPr>
          <p:spPr>
            <a:xfrm>
              <a:off x="4114800" y="2392680"/>
              <a:ext cx="2760562" cy="188474"/>
            </a:xfrm>
            <a:prstGeom prst="line">
              <a:avLst/>
            </a:prstGeom>
            <a:ln w="34925">
              <a:solidFill>
                <a:srgbClr val="4A7EBB"/>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4099560" y="2048720"/>
              <a:ext cx="2810526" cy="176320"/>
            </a:xfrm>
            <a:prstGeom prst="line">
              <a:avLst/>
            </a:prstGeom>
            <a:ln w="34925">
              <a:solidFill>
                <a:srgbClr val="4A7EBB"/>
              </a:solidFill>
            </a:ln>
          </p:spPr>
          <p:style>
            <a:lnRef idx="1">
              <a:schemeClr val="accent1"/>
            </a:lnRef>
            <a:fillRef idx="0">
              <a:schemeClr val="accent1"/>
            </a:fillRef>
            <a:effectRef idx="0">
              <a:schemeClr val="accent1"/>
            </a:effectRef>
            <a:fontRef idx="minor">
              <a:schemeClr val="tx1"/>
            </a:fontRef>
          </p:style>
        </p:cxnSp>
        <p:sp>
          <p:nvSpPr>
            <p:cNvPr id="17" name="Freeform 16"/>
            <p:cNvSpPr/>
            <p:nvPr/>
          </p:nvSpPr>
          <p:spPr>
            <a:xfrm>
              <a:off x="6788028" y="1855678"/>
              <a:ext cx="2115798" cy="457200"/>
            </a:xfrm>
            <a:custGeom>
              <a:avLst/>
              <a:gdLst>
                <a:gd name="connsiteX0" fmla="*/ 0 w 744198"/>
                <a:gd name="connsiteY0" fmla="*/ 37210 h 372099"/>
                <a:gd name="connsiteX1" fmla="*/ 10899 w 744198"/>
                <a:gd name="connsiteY1" fmla="*/ 10899 h 372099"/>
                <a:gd name="connsiteX2" fmla="*/ 37210 w 744198"/>
                <a:gd name="connsiteY2" fmla="*/ 0 h 372099"/>
                <a:gd name="connsiteX3" fmla="*/ 706988 w 744198"/>
                <a:gd name="connsiteY3" fmla="*/ 0 h 372099"/>
                <a:gd name="connsiteX4" fmla="*/ 733299 w 744198"/>
                <a:gd name="connsiteY4" fmla="*/ 10899 h 372099"/>
                <a:gd name="connsiteX5" fmla="*/ 744198 w 744198"/>
                <a:gd name="connsiteY5" fmla="*/ 37210 h 372099"/>
                <a:gd name="connsiteX6" fmla="*/ 744198 w 744198"/>
                <a:gd name="connsiteY6" fmla="*/ 334889 h 372099"/>
                <a:gd name="connsiteX7" fmla="*/ 733299 w 744198"/>
                <a:gd name="connsiteY7" fmla="*/ 361200 h 372099"/>
                <a:gd name="connsiteX8" fmla="*/ 706988 w 744198"/>
                <a:gd name="connsiteY8" fmla="*/ 372099 h 372099"/>
                <a:gd name="connsiteX9" fmla="*/ 37210 w 744198"/>
                <a:gd name="connsiteY9" fmla="*/ 372099 h 372099"/>
                <a:gd name="connsiteX10" fmla="*/ 10899 w 744198"/>
                <a:gd name="connsiteY10" fmla="*/ 361200 h 372099"/>
                <a:gd name="connsiteX11" fmla="*/ 0 w 744198"/>
                <a:gd name="connsiteY11" fmla="*/ 334889 h 372099"/>
                <a:gd name="connsiteX12" fmla="*/ 0 w 744198"/>
                <a:gd name="connsiteY12" fmla="*/ 37210 h 372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4198" h="372099">
                  <a:moveTo>
                    <a:pt x="0" y="37210"/>
                  </a:moveTo>
                  <a:cubicBezTo>
                    <a:pt x="0" y="27341"/>
                    <a:pt x="3920" y="17877"/>
                    <a:pt x="10899" y="10899"/>
                  </a:cubicBezTo>
                  <a:cubicBezTo>
                    <a:pt x="17877" y="3921"/>
                    <a:pt x="27342" y="0"/>
                    <a:pt x="37210" y="0"/>
                  </a:cubicBezTo>
                  <a:lnTo>
                    <a:pt x="706988" y="0"/>
                  </a:lnTo>
                  <a:cubicBezTo>
                    <a:pt x="716857" y="0"/>
                    <a:pt x="726321" y="3920"/>
                    <a:pt x="733299" y="10899"/>
                  </a:cubicBezTo>
                  <a:cubicBezTo>
                    <a:pt x="740277" y="17877"/>
                    <a:pt x="744198" y="27342"/>
                    <a:pt x="744198" y="37210"/>
                  </a:cubicBezTo>
                  <a:lnTo>
                    <a:pt x="744198" y="334889"/>
                  </a:lnTo>
                  <a:cubicBezTo>
                    <a:pt x="744198" y="344758"/>
                    <a:pt x="740278" y="354222"/>
                    <a:pt x="733299" y="361200"/>
                  </a:cubicBezTo>
                  <a:cubicBezTo>
                    <a:pt x="726321" y="368178"/>
                    <a:pt x="716856" y="372099"/>
                    <a:pt x="706988" y="372099"/>
                  </a:cubicBezTo>
                  <a:lnTo>
                    <a:pt x="37210" y="372099"/>
                  </a:lnTo>
                  <a:cubicBezTo>
                    <a:pt x="27341" y="372099"/>
                    <a:pt x="17877" y="368179"/>
                    <a:pt x="10899" y="361200"/>
                  </a:cubicBezTo>
                  <a:cubicBezTo>
                    <a:pt x="3921" y="354222"/>
                    <a:pt x="0" y="344757"/>
                    <a:pt x="0" y="334889"/>
                  </a:cubicBezTo>
                  <a:lnTo>
                    <a:pt x="0" y="37210"/>
                  </a:lnTo>
                  <a:close/>
                </a:path>
              </a:pathLst>
            </a:custGeom>
            <a:solidFill>
              <a:srgbClr val="2EB7CA"/>
            </a:solid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txBody>
            <a:bodyPr spcFirstLastPara="0" vert="horz" wrap="square" lIns="17248" tIns="17248" rIns="17248" bIns="17248" numCol="1" spcCol="1270" anchor="ctr" anchorCtr="0">
              <a:noAutofit/>
            </a:bodyPr>
            <a:lstStyle/>
            <a:p>
              <a:pPr lvl="0" algn="ctr" defTabSz="444500">
                <a:lnSpc>
                  <a:spcPct val="90000"/>
                </a:lnSpc>
                <a:spcBef>
                  <a:spcPct val="0"/>
                </a:spcBef>
                <a:spcAft>
                  <a:spcPct val="35000"/>
                </a:spcAft>
              </a:pPr>
              <a:r>
                <a:rPr lang="en-US" kern="1200" dirty="0" smtClean="0">
                  <a:solidFill>
                    <a:schemeClr val="accent6"/>
                  </a:solidFill>
                </a:rPr>
                <a:t>Discoloration</a:t>
              </a:r>
              <a:endParaRPr lang="en-US" kern="1200" dirty="0">
                <a:solidFill>
                  <a:schemeClr val="accent6"/>
                </a:solidFill>
              </a:endParaRPr>
            </a:p>
          </p:txBody>
        </p:sp>
        <p:sp>
          <p:nvSpPr>
            <p:cNvPr id="18" name="Freeform 17"/>
            <p:cNvSpPr/>
            <p:nvPr/>
          </p:nvSpPr>
          <p:spPr>
            <a:xfrm>
              <a:off x="6788028" y="2342150"/>
              <a:ext cx="2115798" cy="457200"/>
            </a:xfrm>
            <a:custGeom>
              <a:avLst/>
              <a:gdLst>
                <a:gd name="connsiteX0" fmla="*/ 0 w 744198"/>
                <a:gd name="connsiteY0" fmla="*/ 37210 h 372099"/>
                <a:gd name="connsiteX1" fmla="*/ 10899 w 744198"/>
                <a:gd name="connsiteY1" fmla="*/ 10899 h 372099"/>
                <a:gd name="connsiteX2" fmla="*/ 37210 w 744198"/>
                <a:gd name="connsiteY2" fmla="*/ 0 h 372099"/>
                <a:gd name="connsiteX3" fmla="*/ 706988 w 744198"/>
                <a:gd name="connsiteY3" fmla="*/ 0 h 372099"/>
                <a:gd name="connsiteX4" fmla="*/ 733299 w 744198"/>
                <a:gd name="connsiteY4" fmla="*/ 10899 h 372099"/>
                <a:gd name="connsiteX5" fmla="*/ 744198 w 744198"/>
                <a:gd name="connsiteY5" fmla="*/ 37210 h 372099"/>
                <a:gd name="connsiteX6" fmla="*/ 744198 w 744198"/>
                <a:gd name="connsiteY6" fmla="*/ 334889 h 372099"/>
                <a:gd name="connsiteX7" fmla="*/ 733299 w 744198"/>
                <a:gd name="connsiteY7" fmla="*/ 361200 h 372099"/>
                <a:gd name="connsiteX8" fmla="*/ 706988 w 744198"/>
                <a:gd name="connsiteY8" fmla="*/ 372099 h 372099"/>
                <a:gd name="connsiteX9" fmla="*/ 37210 w 744198"/>
                <a:gd name="connsiteY9" fmla="*/ 372099 h 372099"/>
                <a:gd name="connsiteX10" fmla="*/ 10899 w 744198"/>
                <a:gd name="connsiteY10" fmla="*/ 361200 h 372099"/>
                <a:gd name="connsiteX11" fmla="*/ 0 w 744198"/>
                <a:gd name="connsiteY11" fmla="*/ 334889 h 372099"/>
                <a:gd name="connsiteX12" fmla="*/ 0 w 744198"/>
                <a:gd name="connsiteY12" fmla="*/ 37210 h 372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4198" h="372099">
                  <a:moveTo>
                    <a:pt x="0" y="37210"/>
                  </a:moveTo>
                  <a:cubicBezTo>
                    <a:pt x="0" y="27341"/>
                    <a:pt x="3920" y="17877"/>
                    <a:pt x="10899" y="10899"/>
                  </a:cubicBezTo>
                  <a:cubicBezTo>
                    <a:pt x="17877" y="3921"/>
                    <a:pt x="27342" y="0"/>
                    <a:pt x="37210" y="0"/>
                  </a:cubicBezTo>
                  <a:lnTo>
                    <a:pt x="706988" y="0"/>
                  </a:lnTo>
                  <a:cubicBezTo>
                    <a:pt x="716857" y="0"/>
                    <a:pt x="726321" y="3920"/>
                    <a:pt x="733299" y="10899"/>
                  </a:cubicBezTo>
                  <a:cubicBezTo>
                    <a:pt x="740277" y="17877"/>
                    <a:pt x="744198" y="27342"/>
                    <a:pt x="744198" y="37210"/>
                  </a:cubicBezTo>
                  <a:lnTo>
                    <a:pt x="744198" y="334889"/>
                  </a:lnTo>
                  <a:cubicBezTo>
                    <a:pt x="744198" y="344758"/>
                    <a:pt x="740278" y="354222"/>
                    <a:pt x="733299" y="361200"/>
                  </a:cubicBezTo>
                  <a:cubicBezTo>
                    <a:pt x="726321" y="368178"/>
                    <a:pt x="716856" y="372099"/>
                    <a:pt x="706988" y="372099"/>
                  </a:cubicBezTo>
                  <a:lnTo>
                    <a:pt x="37210" y="372099"/>
                  </a:lnTo>
                  <a:cubicBezTo>
                    <a:pt x="27341" y="372099"/>
                    <a:pt x="17877" y="368179"/>
                    <a:pt x="10899" y="361200"/>
                  </a:cubicBezTo>
                  <a:cubicBezTo>
                    <a:pt x="3921" y="354222"/>
                    <a:pt x="0" y="344757"/>
                    <a:pt x="0" y="334889"/>
                  </a:cubicBezTo>
                  <a:lnTo>
                    <a:pt x="0" y="37210"/>
                  </a:lnTo>
                  <a:close/>
                </a:path>
              </a:pathLst>
            </a:custGeom>
            <a:solidFill>
              <a:srgbClr val="2EB7CA"/>
            </a:solid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txBody>
            <a:bodyPr spcFirstLastPara="0" vert="horz" wrap="square" lIns="17248" tIns="17248" rIns="17248" bIns="17248" numCol="1" spcCol="1270" anchor="ctr" anchorCtr="0">
              <a:noAutofit/>
            </a:bodyPr>
            <a:lstStyle/>
            <a:p>
              <a:pPr lvl="0" algn="ctr" defTabSz="444500">
                <a:lnSpc>
                  <a:spcPct val="90000"/>
                </a:lnSpc>
                <a:spcBef>
                  <a:spcPct val="0"/>
                </a:spcBef>
                <a:spcAft>
                  <a:spcPct val="35000"/>
                </a:spcAft>
              </a:pPr>
              <a:r>
                <a:rPr lang="en-US" kern="1200" dirty="0" smtClean="0">
                  <a:solidFill>
                    <a:schemeClr val="accent6"/>
                  </a:solidFill>
                </a:rPr>
                <a:t>Skin Tone</a:t>
              </a:r>
              <a:endParaRPr lang="en-US" kern="1200" dirty="0">
                <a:solidFill>
                  <a:schemeClr val="accent6"/>
                </a:solidFill>
              </a:endParaRPr>
            </a:p>
          </p:txBody>
        </p:sp>
      </p:grpSp>
      <p:grpSp>
        <p:nvGrpSpPr>
          <p:cNvPr id="11" name="Group 18"/>
          <p:cNvGrpSpPr/>
          <p:nvPr/>
        </p:nvGrpSpPr>
        <p:grpSpPr>
          <a:xfrm>
            <a:off x="4069082" y="609600"/>
            <a:ext cx="4850123" cy="1870676"/>
            <a:chOff x="4069080" y="400049"/>
            <a:chExt cx="4850123" cy="1403007"/>
          </a:xfrm>
        </p:grpSpPr>
        <p:cxnSp>
          <p:nvCxnSpPr>
            <p:cNvPr id="20" name="Straight Connector 19"/>
            <p:cNvCxnSpPr/>
            <p:nvPr/>
          </p:nvCxnSpPr>
          <p:spPr>
            <a:xfrm flipV="1">
              <a:off x="4069080" y="1527861"/>
              <a:ext cx="2759983" cy="133299"/>
            </a:xfrm>
            <a:prstGeom prst="line">
              <a:avLst/>
            </a:prstGeom>
            <a:ln w="34925">
              <a:solidFill>
                <a:srgbClr val="4A7EBB"/>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4069080" y="983849"/>
              <a:ext cx="2759983" cy="570631"/>
            </a:xfrm>
            <a:prstGeom prst="line">
              <a:avLst/>
            </a:prstGeom>
            <a:ln w="34925">
              <a:solidFill>
                <a:srgbClr val="4A7EBB"/>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857998" y="400049"/>
              <a:ext cx="2061205" cy="276999"/>
            </a:xfrm>
            <a:prstGeom prst="rect">
              <a:avLst/>
            </a:prstGeom>
            <a:solidFill>
              <a:schemeClr val="lt1"/>
            </a:solidFill>
            <a:ln>
              <a:solidFill>
                <a:schemeClr val="bg1"/>
              </a:solidFill>
            </a:ln>
            <a:effectLst>
              <a:glow rad="635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wrap="none" rtlCol="0">
              <a:spAutoFit/>
            </a:bodyPr>
            <a:lstStyle/>
            <a:p>
              <a:r>
                <a:rPr lang="en-US" b="1" dirty="0" smtClean="0">
                  <a:solidFill>
                    <a:schemeClr val="bg2">
                      <a:lumMod val="50000"/>
                    </a:schemeClr>
                  </a:solidFill>
                </a:rPr>
                <a:t> 8 Signs of Aging</a:t>
              </a:r>
              <a:endParaRPr lang="en-US" b="1" dirty="0">
                <a:solidFill>
                  <a:schemeClr val="bg2">
                    <a:lumMod val="50000"/>
                  </a:schemeClr>
                </a:solidFill>
              </a:endParaRPr>
            </a:p>
          </p:txBody>
        </p:sp>
        <p:sp>
          <p:nvSpPr>
            <p:cNvPr id="23" name="Freeform 22"/>
            <p:cNvSpPr/>
            <p:nvPr/>
          </p:nvSpPr>
          <p:spPr>
            <a:xfrm>
              <a:off x="6788028" y="776703"/>
              <a:ext cx="2115798" cy="457200"/>
            </a:xfrm>
            <a:custGeom>
              <a:avLst/>
              <a:gdLst>
                <a:gd name="connsiteX0" fmla="*/ 0 w 744198"/>
                <a:gd name="connsiteY0" fmla="*/ 37210 h 372099"/>
                <a:gd name="connsiteX1" fmla="*/ 10899 w 744198"/>
                <a:gd name="connsiteY1" fmla="*/ 10899 h 372099"/>
                <a:gd name="connsiteX2" fmla="*/ 37210 w 744198"/>
                <a:gd name="connsiteY2" fmla="*/ 0 h 372099"/>
                <a:gd name="connsiteX3" fmla="*/ 706988 w 744198"/>
                <a:gd name="connsiteY3" fmla="*/ 0 h 372099"/>
                <a:gd name="connsiteX4" fmla="*/ 733299 w 744198"/>
                <a:gd name="connsiteY4" fmla="*/ 10899 h 372099"/>
                <a:gd name="connsiteX5" fmla="*/ 744198 w 744198"/>
                <a:gd name="connsiteY5" fmla="*/ 37210 h 372099"/>
                <a:gd name="connsiteX6" fmla="*/ 744198 w 744198"/>
                <a:gd name="connsiteY6" fmla="*/ 334889 h 372099"/>
                <a:gd name="connsiteX7" fmla="*/ 733299 w 744198"/>
                <a:gd name="connsiteY7" fmla="*/ 361200 h 372099"/>
                <a:gd name="connsiteX8" fmla="*/ 706988 w 744198"/>
                <a:gd name="connsiteY8" fmla="*/ 372099 h 372099"/>
                <a:gd name="connsiteX9" fmla="*/ 37210 w 744198"/>
                <a:gd name="connsiteY9" fmla="*/ 372099 h 372099"/>
                <a:gd name="connsiteX10" fmla="*/ 10899 w 744198"/>
                <a:gd name="connsiteY10" fmla="*/ 361200 h 372099"/>
                <a:gd name="connsiteX11" fmla="*/ 0 w 744198"/>
                <a:gd name="connsiteY11" fmla="*/ 334889 h 372099"/>
                <a:gd name="connsiteX12" fmla="*/ 0 w 744198"/>
                <a:gd name="connsiteY12" fmla="*/ 37210 h 372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4198" h="372099">
                  <a:moveTo>
                    <a:pt x="0" y="37210"/>
                  </a:moveTo>
                  <a:cubicBezTo>
                    <a:pt x="0" y="27341"/>
                    <a:pt x="3920" y="17877"/>
                    <a:pt x="10899" y="10899"/>
                  </a:cubicBezTo>
                  <a:cubicBezTo>
                    <a:pt x="17877" y="3921"/>
                    <a:pt x="27342" y="0"/>
                    <a:pt x="37210" y="0"/>
                  </a:cubicBezTo>
                  <a:lnTo>
                    <a:pt x="706988" y="0"/>
                  </a:lnTo>
                  <a:cubicBezTo>
                    <a:pt x="716857" y="0"/>
                    <a:pt x="726321" y="3920"/>
                    <a:pt x="733299" y="10899"/>
                  </a:cubicBezTo>
                  <a:cubicBezTo>
                    <a:pt x="740277" y="17877"/>
                    <a:pt x="744198" y="27342"/>
                    <a:pt x="744198" y="37210"/>
                  </a:cubicBezTo>
                  <a:lnTo>
                    <a:pt x="744198" y="334889"/>
                  </a:lnTo>
                  <a:cubicBezTo>
                    <a:pt x="744198" y="344758"/>
                    <a:pt x="740278" y="354222"/>
                    <a:pt x="733299" y="361200"/>
                  </a:cubicBezTo>
                  <a:cubicBezTo>
                    <a:pt x="726321" y="368178"/>
                    <a:pt x="716856" y="372099"/>
                    <a:pt x="706988" y="372099"/>
                  </a:cubicBezTo>
                  <a:lnTo>
                    <a:pt x="37210" y="372099"/>
                  </a:lnTo>
                  <a:cubicBezTo>
                    <a:pt x="27341" y="372099"/>
                    <a:pt x="17877" y="368179"/>
                    <a:pt x="10899" y="361200"/>
                  </a:cubicBezTo>
                  <a:cubicBezTo>
                    <a:pt x="3921" y="354222"/>
                    <a:pt x="0" y="344757"/>
                    <a:pt x="0" y="334889"/>
                  </a:cubicBezTo>
                  <a:lnTo>
                    <a:pt x="0" y="37210"/>
                  </a:lnTo>
                  <a:close/>
                </a:path>
              </a:pathLst>
            </a:custGeom>
            <a:solidFill>
              <a:srgbClr val="77C9E3"/>
            </a:solidFill>
            <a:effectLst>
              <a:softEdge rad="31750"/>
            </a:effectLst>
          </p:spPr>
          <p:style>
            <a:lnRef idx="0">
              <a:schemeClr val="lt1">
                <a:hueOff val="0"/>
                <a:satOff val="0"/>
                <a:lumOff val="0"/>
                <a:alphaOff val="0"/>
              </a:schemeClr>
            </a:lnRef>
            <a:fillRef idx="3">
              <a:scrgbClr r="0" g="0" b="0"/>
            </a:fillRef>
            <a:effectRef idx="3">
              <a:scrgbClr r="0" g="0" b="0"/>
            </a:effectRef>
            <a:fontRef idx="minor">
              <a:schemeClr val="lt1"/>
            </a:fontRef>
          </p:style>
          <p:txBody>
            <a:bodyPr spcFirstLastPara="0" vert="horz" wrap="square" lIns="17248" tIns="17248" rIns="17248" bIns="17248" numCol="1" spcCol="1270" anchor="ctr" anchorCtr="0">
              <a:noAutofit/>
            </a:bodyPr>
            <a:lstStyle/>
            <a:p>
              <a:pPr lvl="0" algn="ctr" defTabSz="444500">
                <a:lnSpc>
                  <a:spcPct val="90000"/>
                </a:lnSpc>
                <a:spcBef>
                  <a:spcPct val="0"/>
                </a:spcBef>
                <a:spcAft>
                  <a:spcPct val="35000"/>
                </a:spcAft>
              </a:pPr>
              <a:r>
                <a:rPr lang="en-US" kern="1200" dirty="0" smtClean="0">
                  <a:solidFill>
                    <a:schemeClr val="accent6"/>
                  </a:solidFill>
                </a:rPr>
                <a:t>Fine Lines &amp; Wrinkles</a:t>
              </a:r>
              <a:endParaRPr lang="en-US" kern="1200" dirty="0">
                <a:solidFill>
                  <a:schemeClr val="accent6"/>
                </a:solidFill>
              </a:endParaRPr>
            </a:p>
          </p:txBody>
        </p:sp>
        <p:sp>
          <p:nvSpPr>
            <p:cNvPr id="24" name="Freeform 23"/>
            <p:cNvSpPr/>
            <p:nvPr/>
          </p:nvSpPr>
          <p:spPr>
            <a:xfrm>
              <a:off x="6788028" y="1272704"/>
              <a:ext cx="2115798" cy="530352"/>
            </a:xfrm>
            <a:custGeom>
              <a:avLst/>
              <a:gdLst>
                <a:gd name="connsiteX0" fmla="*/ 0 w 744198"/>
                <a:gd name="connsiteY0" fmla="*/ 37210 h 372099"/>
                <a:gd name="connsiteX1" fmla="*/ 10899 w 744198"/>
                <a:gd name="connsiteY1" fmla="*/ 10899 h 372099"/>
                <a:gd name="connsiteX2" fmla="*/ 37210 w 744198"/>
                <a:gd name="connsiteY2" fmla="*/ 0 h 372099"/>
                <a:gd name="connsiteX3" fmla="*/ 706988 w 744198"/>
                <a:gd name="connsiteY3" fmla="*/ 0 h 372099"/>
                <a:gd name="connsiteX4" fmla="*/ 733299 w 744198"/>
                <a:gd name="connsiteY4" fmla="*/ 10899 h 372099"/>
                <a:gd name="connsiteX5" fmla="*/ 744198 w 744198"/>
                <a:gd name="connsiteY5" fmla="*/ 37210 h 372099"/>
                <a:gd name="connsiteX6" fmla="*/ 744198 w 744198"/>
                <a:gd name="connsiteY6" fmla="*/ 334889 h 372099"/>
                <a:gd name="connsiteX7" fmla="*/ 733299 w 744198"/>
                <a:gd name="connsiteY7" fmla="*/ 361200 h 372099"/>
                <a:gd name="connsiteX8" fmla="*/ 706988 w 744198"/>
                <a:gd name="connsiteY8" fmla="*/ 372099 h 372099"/>
                <a:gd name="connsiteX9" fmla="*/ 37210 w 744198"/>
                <a:gd name="connsiteY9" fmla="*/ 372099 h 372099"/>
                <a:gd name="connsiteX10" fmla="*/ 10899 w 744198"/>
                <a:gd name="connsiteY10" fmla="*/ 361200 h 372099"/>
                <a:gd name="connsiteX11" fmla="*/ 0 w 744198"/>
                <a:gd name="connsiteY11" fmla="*/ 334889 h 372099"/>
                <a:gd name="connsiteX12" fmla="*/ 0 w 744198"/>
                <a:gd name="connsiteY12" fmla="*/ 37210 h 372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4198" h="372099">
                  <a:moveTo>
                    <a:pt x="0" y="37210"/>
                  </a:moveTo>
                  <a:cubicBezTo>
                    <a:pt x="0" y="27341"/>
                    <a:pt x="3920" y="17877"/>
                    <a:pt x="10899" y="10899"/>
                  </a:cubicBezTo>
                  <a:cubicBezTo>
                    <a:pt x="17877" y="3921"/>
                    <a:pt x="27342" y="0"/>
                    <a:pt x="37210" y="0"/>
                  </a:cubicBezTo>
                  <a:lnTo>
                    <a:pt x="706988" y="0"/>
                  </a:lnTo>
                  <a:cubicBezTo>
                    <a:pt x="716857" y="0"/>
                    <a:pt x="726321" y="3920"/>
                    <a:pt x="733299" y="10899"/>
                  </a:cubicBezTo>
                  <a:cubicBezTo>
                    <a:pt x="740277" y="17877"/>
                    <a:pt x="744198" y="27342"/>
                    <a:pt x="744198" y="37210"/>
                  </a:cubicBezTo>
                  <a:lnTo>
                    <a:pt x="744198" y="334889"/>
                  </a:lnTo>
                  <a:cubicBezTo>
                    <a:pt x="744198" y="344758"/>
                    <a:pt x="740278" y="354222"/>
                    <a:pt x="733299" y="361200"/>
                  </a:cubicBezTo>
                  <a:cubicBezTo>
                    <a:pt x="726321" y="368178"/>
                    <a:pt x="716856" y="372099"/>
                    <a:pt x="706988" y="372099"/>
                  </a:cubicBezTo>
                  <a:lnTo>
                    <a:pt x="37210" y="372099"/>
                  </a:lnTo>
                  <a:cubicBezTo>
                    <a:pt x="27341" y="372099"/>
                    <a:pt x="17877" y="368179"/>
                    <a:pt x="10899" y="361200"/>
                  </a:cubicBezTo>
                  <a:cubicBezTo>
                    <a:pt x="3921" y="354222"/>
                    <a:pt x="0" y="344757"/>
                    <a:pt x="0" y="334889"/>
                  </a:cubicBezTo>
                  <a:lnTo>
                    <a:pt x="0" y="37210"/>
                  </a:lnTo>
                  <a:close/>
                </a:path>
              </a:pathLst>
            </a:custGeom>
            <a:solidFill>
              <a:srgbClr val="77C9E3"/>
            </a:solid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txBody>
            <a:bodyPr spcFirstLastPara="0" vert="horz" wrap="square" lIns="17248" tIns="17248" rIns="17248" bIns="17248" numCol="1" spcCol="1270" anchor="ctr" anchorCtr="0">
              <a:noAutofit/>
            </a:bodyPr>
            <a:lstStyle/>
            <a:p>
              <a:pPr lvl="0" algn="ctr" defTabSz="444500">
                <a:lnSpc>
                  <a:spcPct val="90000"/>
                </a:lnSpc>
                <a:spcBef>
                  <a:spcPct val="0"/>
                </a:spcBef>
                <a:spcAft>
                  <a:spcPct val="35000"/>
                </a:spcAft>
              </a:pPr>
              <a:r>
                <a:rPr lang="en-US" dirty="0" smtClean="0">
                  <a:solidFill>
                    <a:schemeClr val="accent6"/>
                  </a:solidFill>
                </a:rPr>
                <a:t>Youthful </a:t>
              </a:r>
              <a:r>
                <a:rPr lang="en-US" kern="1200" dirty="0" smtClean="0">
                  <a:solidFill>
                    <a:schemeClr val="accent6"/>
                  </a:solidFill>
                </a:rPr>
                <a:t>Skin</a:t>
              </a:r>
              <a:r>
                <a:rPr lang="en-US" sz="1000" kern="1200" dirty="0" smtClean="0">
                  <a:solidFill>
                    <a:schemeClr val="accent6"/>
                  </a:solidFill>
                </a:rPr>
                <a:t> </a:t>
              </a:r>
              <a:r>
                <a:rPr lang="en-US" kern="1200" dirty="0" smtClean="0">
                  <a:solidFill>
                    <a:schemeClr val="accent6"/>
                  </a:solidFill>
                </a:rPr>
                <a:t>Structure</a:t>
              </a:r>
              <a:endParaRPr lang="en-US" kern="1200" dirty="0">
                <a:solidFill>
                  <a:schemeClr val="accent6"/>
                </a:solidFill>
              </a:endParaRPr>
            </a:p>
          </p:txBody>
        </p:sp>
      </p:grpSp>
      <p:cxnSp>
        <p:nvCxnSpPr>
          <p:cNvPr id="25" name="Straight Connector 24"/>
          <p:cNvCxnSpPr/>
          <p:nvPr/>
        </p:nvCxnSpPr>
        <p:spPr>
          <a:xfrm>
            <a:off x="1516996" y="3727652"/>
            <a:ext cx="728308" cy="1391937"/>
          </a:xfrm>
          <a:prstGeom prst="line">
            <a:avLst/>
          </a:prstGeom>
          <a:ln w="34925">
            <a:solidFill>
              <a:srgbClr val="46AAC5"/>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516996" y="3727651"/>
            <a:ext cx="727350" cy="457268"/>
          </a:xfrm>
          <a:prstGeom prst="line">
            <a:avLst/>
          </a:prstGeom>
          <a:ln w="34925">
            <a:solidFill>
              <a:srgbClr val="46AAC5"/>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1516996" y="3240936"/>
            <a:ext cx="733138" cy="486712"/>
          </a:xfrm>
          <a:prstGeom prst="line">
            <a:avLst/>
          </a:prstGeom>
          <a:ln w="34925">
            <a:solidFill>
              <a:srgbClr val="46AAC5"/>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1517001" y="2301496"/>
            <a:ext cx="723493" cy="1426152"/>
          </a:xfrm>
          <a:prstGeom prst="line">
            <a:avLst/>
          </a:prstGeom>
          <a:ln w="34925">
            <a:solidFill>
              <a:srgbClr val="46AAC5"/>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981201" y="1107757"/>
            <a:ext cx="2450223" cy="369332"/>
          </a:xfrm>
          <a:prstGeom prst="rect">
            <a:avLst/>
          </a:prstGeom>
          <a:solidFill>
            <a:schemeClr val="bg1"/>
          </a:solidFill>
          <a:ln>
            <a:noFill/>
          </a:ln>
          <a:effectLst>
            <a:glow rad="63500">
              <a:schemeClr val="accent5">
                <a:satMod val="175000"/>
                <a:alpha val="40000"/>
              </a:schemeClr>
            </a:glow>
          </a:effectLst>
        </p:spPr>
        <p:style>
          <a:lnRef idx="2">
            <a:schemeClr val="accent5"/>
          </a:lnRef>
          <a:fillRef idx="1">
            <a:schemeClr val="lt1"/>
          </a:fillRef>
          <a:effectRef idx="0">
            <a:schemeClr val="accent5"/>
          </a:effectRef>
          <a:fontRef idx="minor">
            <a:schemeClr val="dk1"/>
          </a:fontRef>
        </p:style>
        <p:txBody>
          <a:bodyPr wrap="none" rtlCol="0">
            <a:spAutoFit/>
          </a:bodyPr>
          <a:lstStyle/>
          <a:p>
            <a:r>
              <a:rPr lang="en-US" b="1" dirty="0" smtClean="0">
                <a:solidFill>
                  <a:schemeClr val="bg2">
                    <a:lumMod val="50000"/>
                  </a:schemeClr>
                </a:solidFill>
              </a:rPr>
              <a:t>Youth Gene Clusters</a:t>
            </a:r>
            <a:endParaRPr lang="en-US" b="1" dirty="0">
              <a:solidFill>
                <a:schemeClr val="bg2">
                  <a:lumMod val="50000"/>
                </a:schemeClr>
              </a:solidFill>
            </a:endParaRPr>
          </a:p>
        </p:txBody>
      </p:sp>
      <p:sp>
        <p:nvSpPr>
          <p:cNvPr id="31" name="Oval 30"/>
          <p:cNvSpPr/>
          <p:nvPr/>
        </p:nvSpPr>
        <p:spPr>
          <a:xfrm>
            <a:off x="2240491" y="1863188"/>
            <a:ext cx="1978815" cy="876616"/>
          </a:xfrm>
          <a:prstGeom prst="ellipse">
            <a:avLst/>
          </a:prstGeom>
          <a:solidFill>
            <a:srgbClr val="4AC4CA"/>
          </a:solidFill>
          <a:effectLst>
            <a:softEdge rad="63500"/>
          </a:effectLst>
          <a:scene3d>
            <a:camera prst="orthographicFront">
              <a:rot lat="0" lon="0" rev="0"/>
            </a:camera>
            <a:lightRig rig="balanced" dir="t">
              <a:rot lat="0" lon="0" rev="0"/>
            </a:lightRig>
          </a:scene3d>
          <a:sp3d>
            <a:bevelT w="47625" h="69850"/>
            <a:contourClr>
              <a:schemeClr val="lt1"/>
            </a:contourClr>
          </a:sp3d>
        </p:spPr>
        <p:style>
          <a:lnRef idx="0">
            <a:schemeClr val="lt1">
              <a:hueOff val="0"/>
              <a:satOff val="0"/>
              <a:lumOff val="0"/>
              <a:alphaOff val="0"/>
            </a:schemeClr>
          </a:lnRef>
          <a:fillRef idx="3">
            <a:scrgbClr r="0" g="0" b="0"/>
          </a:fillRef>
          <a:effectRef idx="3">
            <a:scrgbClr r="0" g="0" b="0"/>
          </a:effectRef>
          <a:fontRef idx="minor">
            <a:schemeClr val="lt1"/>
          </a:fontRef>
        </p:style>
      </p:sp>
      <p:grpSp>
        <p:nvGrpSpPr>
          <p:cNvPr id="14" name="Group 8"/>
          <p:cNvGrpSpPr/>
          <p:nvPr/>
        </p:nvGrpSpPr>
        <p:grpSpPr>
          <a:xfrm>
            <a:off x="2250134" y="2802024"/>
            <a:ext cx="1975104" cy="877824"/>
            <a:chOff x="2084467" y="32152"/>
            <a:chExt cx="2552220" cy="983997"/>
          </a:xfrm>
          <a:solidFill>
            <a:srgbClr val="2EB7CA"/>
          </a:solidFill>
        </p:grpSpPr>
        <p:sp>
          <p:nvSpPr>
            <p:cNvPr id="33" name="Oval 32"/>
            <p:cNvSpPr/>
            <p:nvPr/>
          </p:nvSpPr>
          <p:spPr>
            <a:xfrm>
              <a:off x="2084467" y="32152"/>
              <a:ext cx="2552220" cy="983997"/>
            </a:xfrm>
            <a:prstGeom prst="ellipse">
              <a:avLst/>
            </a:prstGeom>
            <a:grpFill/>
            <a:effectLst>
              <a:softEdge rad="63500"/>
            </a:effectLst>
          </p:spPr>
          <p:style>
            <a:lnRef idx="0">
              <a:schemeClr val="lt1">
                <a:hueOff val="0"/>
                <a:satOff val="0"/>
                <a:lumOff val="0"/>
                <a:alphaOff val="0"/>
              </a:schemeClr>
            </a:lnRef>
            <a:fillRef idx="3">
              <a:scrgbClr r="0" g="0" b="0"/>
            </a:fillRef>
            <a:effectRef idx="3">
              <a:scrgbClr r="0" g="0" b="0"/>
            </a:effectRef>
            <a:fontRef idx="minor">
              <a:schemeClr val="lt1"/>
            </a:fontRef>
          </p:style>
        </p:sp>
        <p:sp>
          <p:nvSpPr>
            <p:cNvPr id="34" name="Oval 4"/>
            <p:cNvSpPr/>
            <p:nvPr/>
          </p:nvSpPr>
          <p:spPr>
            <a:xfrm>
              <a:off x="2458231" y="176255"/>
              <a:ext cx="1804692" cy="695791"/>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accent6"/>
                  </a:solidFill>
                </a:rPr>
                <a:t>Pigment</a:t>
              </a:r>
              <a:endParaRPr lang="en-US" sz="1800" kern="1200" dirty="0">
                <a:solidFill>
                  <a:schemeClr val="accent6"/>
                </a:solidFill>
              </a:endParaRPr>
            </a:p>
          </p:txBody>
        </p:sp>
      </p:grpSp>
      <p:grpSp>
        <p:nvGrpSpPr>
          <p:cNvPr id="19" name="Group 11"/>
          <p:cNvGrpSpPr/>
          <p:nvPr/>
        </p:nvGrpSpPr>
        <p:grpSpPr>
          <a:xfrm>
            <a:off x="2244346" y="3746004"/>
            <a:ext cx="1975104" cy="877824"/>
            <a:chOff x="1819017" y="409923"/>
            <a:chExt cx="3125420" cy="1118162"/>
          </a:xfrm>
          <a:solidFill>
            <a:srgbClr val="2EB7CA"/>
          </a:solidFill>
        </p:grpSpPr>
        <p:sp>
          <p:nvSpPr>
            <p:cNvPr id="36" name="Oval 35"/>
            <p:cNvSpPr/>
            <p:nvPr/>
          </p:nvSpPr>
          <p:spPr>
            <a:xfrm>
              <a:off x="1819017" y="409923"/>
              <a:ext cx="3125420" cy="1118162"/>
            </a:xfrm>
            <a:prstGeom prst="ellipse">
              <a:avLst/>
            </a:prstGeom>
            <a:grp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sp>
        <p:sp>
          <p:nvSpPr>
            <p:cNvPr id="37" name="Oval 4"/>
            <p:cNvSpPr/>
            <p:nvPr/>
          </p:nvSpPr>
          <p:spPr>
            <a:xfrm>
              <a:off x="2276724" y="573674"/>
              <a:ext cx="2210006" cy="79066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accent6"/>
                  </a:solidFill>
                </a:rPr>
                <a:t>Hydration</a:t>
              </a:r>
              <a:endParaRPr lang="en-US" sz="1800" kern="1200" dirty="0">
                <a:solidFill>
                  <a:schemeClr val="accent6"/>
                </a:solidFill>
              </a:endParaRPr>
            </a:p>
          </p:txBody>
        </p:sp>
      </p:grpSp>
      <p:grpSp>
        <p:nvGrpSpPr>
          <p:cNvPr id="29" name="Group 14"/>
          <p:cNvGrpSpPr/>
          <p:nvPr/>
        </p:nvGrpSpPr>
        <p:grpSpPr>
          <a:xfrm>
            <a:off x="2245304" y="4680673"/>
            <a:ext cx="1975104" cy="877824"/>
            <a:chOff x="2078514" y="979260"/>
            <a:chExt cx="2987240" cy="1168548"/>
          </a:xfrm>
          <a:solidFill>
            <a:srgbClr val="2EB7CA"/>
          </a:solidFill>
        </p:grpSpPr>
        <p:sp>
          <p:nvSpPr>
            <p:cNvPr id="39" name="Oval 38"/>
            <p:cNvSpPr/>
            <p:nvPr/>
          </p:nvSpPr>
          <p:spPr>
            <a:xfrm>
              <a:off x="2078514" y="979260"/>
              <a:ext cx="2987240" cy="1168548"/>
            </a:xfrm>
            <a:prstGeom prst="ellipse">
              <a:avLst/>
            </a:prstGeom>
            <a:grp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sp>
        <p:sp>
          <p:nvSpPr>
            <p:cNvPr id="40" name="Oval 4"/>
            <p:cNvSpPr/>
            <p:nvPr/>
          </p:nvSpPr>
          <p:spPr>
            <a:xfrm>
              <a:off x="2515985" y="1150390"/>
              <a:ext cx="2112298" cy="82628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accent6"/>
                  </a:solidFill>
                </a:rPr>
                <a:t>Cellular Turnover</a:t>
              </a:r>
              <a:endParaRPr lang="en-US" sz="1800" kern="1200" dirty="0">
                <a:solidFill>
                  <a:schemeClr val="accent6"/>
                </a:solidFill>
              </a:endParaRPr>
            </a:p>
          </p:txBody>
        </p:sp>
      </p:grpSp>
      <p:grpSp>
        <p:nvGrpSpPr>
          <p:cNvPr id="32" name="Group 20"/>
          <p:cNvGrpSpPr/>
          <p:nvPr/>
        </p:nvGrpSpPr>
        <p:grpSpPr>
          <a:xfrm>
            <a:off x="151186" y="3007491"/>
            <a:ext cx="1365815" cy="1440316"/>
            <a:chOff x="0" y="1776"/>
            <a:chExt cx="4002609" cy="3087896"/>
          </a:xfrm>
        </p:grpSpPr>
        <p:sp>
          <p:nvSpPr>
            <p:cNvPr id="42" name="Rectangle 41"/>
            <p:cNvSpPr/>
            <p:nvPr/>
          </p:nvSpPr>
          <p:spPr>
            <a:xfrm>
              <a:off x="0" y="1776"/>
              <a:ext cx="4002609" cy="3087896"/>
            </a:xfrm>
            <a:prstGeom prst="rect">
              <a:avLst/>
            </a:prstGeom>
            <a:solidFill>
              <a:srgbClr val="0070C0"/>
            </a:solidFill>
            <a:effectLst>
              <a:innerShdw blurRad="63500" dist="50800" dir="16200000">
                <a:prstClr val="black">
                  <a:alpha val="50000"/>
                </a:prstClr>
              </a:innerShdw>
              <a:softEdge rad="127000"/>
            </a:effectLst>
          </p:spPr>
          <p:style>
            <a:lnRef idx="0">
              <a:schemeClr val="lt1">
                <a:hueOff val="0"/>
                <a:satOff val="0"/>
                <a:lumOff val="0"/>
                <a:alphaOff val="0"/>
              </a:schemeClr>
            </a:lnRef>
            <a:fillRef idx="3">
              <a:scrgbClr r="0" g="0" b="0"/>
            </a:fillRef>
            <a:effectRef idx="3">
              <a:scrgbClr r="0" g="0" b="0"/>
            </a:effectRef>
            <a:fontRef idx="minor">
              <a:schemeClr val="lt1"/>
            </a:fontRef>
          </p:style>
        </p:sp>
        <p:sp>
          <p:nvSpPr>
            <p:cNvPr id="43" name="Rectangle 42"/>
            <p:cNvSpPr/>
            <p:nvPr/>
          </p:nvSpPr>
          <p:spPr>
            <a:xfrm>
              <a:off x="0" y="1776"/>
              <a:ext cx="4002609" cy="308789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t>ageLOC Science</a:t>
              </a:r>
              <a:endParaRPr lang="en-US" sz="2000" b="1" kern="1200" dirty="0"/>
            </a:p>
          </p:txBody>
        </p:sp>
      </p:grpSp>
      <p:sp>
        <p:nvSpPr>
          <p:cNvPr id="44" name="Oval 4"/>
          <p:cNvSpPr/>
          <p:nvPr/>
        </p:nvSpPr>
        <p:spPr>
          <a:xfrm>
            <a:off x="2530282" y="1991568"/>
            <a:ext cx="1399233" cy="6198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accent6"/>
                </a:solidFill>
              </a:rPr>
              <a:t>Skin Structure</a:t>
            </a:r>
            <a:endParaRPr lang="en-US" sz="2000" kern="1200" dirty="0">
              <a:solidFill>
                <a:schemeClr val="accent6"/>
              </a:solidFill>
            </a:endParaRPr>
          </a:p>
        </p:txBody>
      </p:sp>
      <p:sp>
        <p:nvSpPr>
          <p:cNvPr id="47" name="Title 4"/>
          <p:cNvSpPr txBox="1">
            <a:spLocks/>
          </p:cNvSpPr>
          <p:nvPr/>
        </p:nvSpPr>
        <p:spPr>
          <a:xfrm>
            <a:off x="152400" y="76200"/>
            <a:ext cx="8991600" cy="762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accent4"/>
                </a:solidFill>
                <a:effectLst/>
                <a:uLnTx/>
                <a:uFillTx/>
                <a:latin typeface="+mj-lt"/>
                <a:ea typeface="+mj-ea"/>
                <a:cs typeface="+mj-cs"/>
              </a:rPr>
              <a:t>YGCs L</a:t>
            </a:r>
            <a:r>
              <a:rPr kumimoji="0" lang="en-US" sz="3200" b="0" i="0" u="none" strike="noStrike" kern="1200" cap="none" spc="0" normalizeH="0" noProof="0" dirty="0" smtClean="0">
                <a:ln>
                  <a:noFill/>
                </a:ln>
                <a:solidFill>
                  <a:schemeClr val="accent4"/>
                </a:solidFill>
                <a:effectLst/>
                <a:uLnTx/>
                <a:uFillTx/>
                <a:latin typeface="+mj-lt"/>
                <a:ea typeface="+mj-ea"/>
                <a:cs typeface="+mj-cs"/>
              </a:rPr>
              <a:t>INKED TO SIGNS OF AGING</a:t>
            </a:r>
            <a:endParaRPr kumimoji="0" lang="en-US" sz="3200" b="0" i="0" u="none" strike="noStrike" kern="1200" cap="none" spc="0" normalizeH="0" baseline="0" noProof="0" dirty="0">
              <a:ln>
                <a:noFill/>
              </a:ln>
              <a:solidFill>
                <a:schemeClr val="accent4"/>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eft-Right Arrow 3"/>
          <p:cNvSpPr/>
          <p:nvPr/>
        </p:nvSpPr>
        <p:spPr>
          <a:xfrm>
            <a:off x="2466535" y="2270124"/>
            <a:ext cx="3207434" cy="1300872"/>
          </a:xfrm>
          <a:prstGeom prst="lef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4"/>
              </a:solidFill>
            </a:endParaRPr>
          </a:p>
        </p:txBody>
      </p:sp>
      <p:sp>
        <p:nvSpPr>
          <p:cNvPr id="5" name="Rectangle 4"/>
          <p:cNvSpPr/>
          <p:nvPr/>
        </p:nvSpPr>
        <p:spPr>
          <a:xfrm>
            <a:off x="304800" y="3810145"/>
            <a:ext cx="7061982" cy="70339"/>
          </a:xfrm>
          <a:prstGeom prst="rec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Isosceles Triangle 5"/>
          <p:cNvSpPr/>
          <p:nvPr/>
        </p:nvSpPr>
        <p:spPr>
          <a:xfrm>
            <a:off x="2832304" y="3895725"/>
            <a:ext cx="2321198" cy="2138295"/>
          </a:xfrm>
          <a:prstGeom prst="triangl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Down Arrow 6"/>
          <p:cNvSpPr/>
          <p:nvPr/>
        </p:nvSpPr>
        <p:spPr>
          <a:xfrm>
            <a:off x="457200" y="1965324"/>
            <a:ext cx="1905000" cy="1707272"/>
          </a:xfrm>
          <a:prstGeom prst="downArrow">
            <a:avLst/>
          </a:prstGeom>
          <a:solidFill>
            <a:srgbClr val="0070C0"/>
          </a:solidFill>
          <a:ln>
            <a:solidFill>
              <a:srgbClr val="0070C0"/>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 name="Down Arrow 7"/>
          <p:cNvSpPr/>
          <p:nvPr/>
        </p:nvSpPr>
        <p:spPr>
          <a:xfrm rot="10800000">
            <a:off x="5860264" y="1965324"/>
            <a:ext cx="1835937" cy="1603323"/>
          </a:xfrm>
          <a:prstGeom prst="downArrow">
            <a:avLst/>
          </a:prstGeom>
          <a:solidFill>
            <a:srgbClr val="FF0000"/>
          </a:solidFill>
          <a:ln>
            <a:solidFill>
              <a:srgbClr val="FF0000"/>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TextBox 8"/>
          <p:cNvSpPr txBox="1"/>
          <p:nvPr/>
        </p:nvSpPr>
        <p:spPr>
          <a:xfrm>
            <a:off x="2841584" y="2574925"/>
            <a:ext cx="2443298" cy="461665"/>
          </a:xfrm>
          <a:prstGeom prst="rect">
            <a:avLst/>
          </a:prstGeom>
          <a:noFill/>
        </p:spPr>
        <p:txBody>
          <a:bodyPr wrap="square" rtlCol="0">
            <a:spAutoFit/>
          </a:bodyPr>
          <a:lstStyle/>
          <a:p>
            <a:pPr algn="ctr"/>
            <a:r>
              <a:rPr lang="en-US" sz="2400" dirty="0" smtClean="0">
                <a:solidFill>
                  <a:schemeClr val="accent4"/>
                </a:solidFill>
              </a:rPr>
              <a:t>ageLOC RESET</a:t>
            </a:r>
            <a:endParaRPr lang="en-US" sz="2400" dirty="0">
              <a:solidFill>
                <a:schemeClr val="accent4"/>
              </a:solidFill>
            </a:endParaRPr>
          </a:p>
        </p:txBody>
      </p:sp>
      <p:sp>
        <p:nvSpPr>
          <p:cNvPr id="10" name="TextBox 9"/>
          <p:cNvSpPr txBox="1"/>
          <p:nvPr/>
        </p:nvSpPr>
        <p:spPr>
          <a:xfrm>
            <a:off x="3298444" y="4710501"/>
            <a:ext cx="1415772" cy="646331"/>
          </a:xfrm>
          <a:prstGeom prst="rect">
            <a:avLst/>
          </a:prstGeom>
          <a:noFill/>
        </p:spPr>
        <p:txBody>
          <a:bodyPr wrap="none" rtlCol="0">
            <a:spAutoFit/>
          </a:bodyPr>
          <a:lstStyle/>
          <a:p>
            <a:pPr algn="ctr"/>
            <a:r>
              <a:rPr lang="en-US" sz="3600" dirty="0" smtClean="0">
                <a:solidFill>
                  <a:schemeClr val="bg1"/>
                </a:solidFill>
              </a:rPr>
              <a:t>YGCs</a:t>
            </a:r>
            <a:endParaRPr lang="en-US" sz="3600" dirty="0">
              <a:solidFill>
                <a:schemeClr val="bg1"/>
              </a:solidFill>
            </a:endParaRPr>
          </a:p>
        </p:txBody>
      </p:sp>
      <p:sp>
        <p:nvSpPr>
          <p:cNvPr id="11" name="TextBox 10"/>
          <p:cNvSpPr txBox="1"/>
          <p:nvPr/>
        </p:nvSpPr>
        <p:spPr>
          <a:xfrm>
            <a:off x="914401" y="2168524"/>
            <a:ext cx="997388" cy="400110"/>
          </a:xfrm>
          <a:prstGeom prst="rect">
            <a:avLst/>
          </a:prstGeom>
          <a:noFill/>
        </p:spPr>
        <p:txBody>
          <a:bodyPr wrap="none" rtlCol="0">
            <a:spAutoFit/>
          </a:bodyPr>
          <a:lstStyle/>
          <a:p>
            <a:pPr algn="ctr"/>
            <a:r>
              <a:rPr lang="en-US" sz="2000" dirty="0" smtClean="0">
                <a:solidFill>
                  <a:schemeClr val="bg1"/>
                </a:solidFill>
              </a:rPr>
              <a:t>DOWN</a:t>
            </a:r>
            <a:endParaRPr lang="en-US" sz="2000" dirty="0">
              <a:solidFill>
                <a:schemeClr val="bg1"/>
              </a:solidFill>
            </a:endParaRPr>
          </a:p>
        </p:txBody>
      </p:sp>
      <p:sp>
        <p:nvSpPr>
          <p:cNvPr id="12" name="TextBox 11"/>
          <p:cNvSpPr txBox="1"/>
          <p:nvPr/>
        </p:nvSpPr>
        <p:spPr>
          <a:xfrm>
            <a:off x="6477000" y="2328369"/>
            <a:ext cx="612667" cy="461665"/>
          </a:xfrm>
          <a:prstGeom prst="rect">
            <a:avLst/>
          </a:prstGeom>
          <a:noFill/>
        </p:spPr>
        <p:txBody>
          <a:bodyPr wrap="none" rtlCol="0">
            <a:spAutoFit/>
          </a:bodyPr>
          <a:lstStyle/>
          <a:p>
            <a:pPr algn="ctr"/>
            <a:r>
              <a:rPr lang="en-US" sz="2400" dirty="0" smtClean="0">
                <a:solidFill>
                  <a:schemeClr val="bg1"/>
                </a:solidFill>
              </a:rPr>
              <a:t>UP</a:t>
            </a:r>
            <a:endParaRPr lang="en-US" sz="2400" dirty="0">
              <a:solidFill>
                <a:schemeClr val="bg1"/>
              </a:solidFill>
            </a:endParaRPr>
          </a:p>
        </p:txBody>
      </p:sp>
      <p:sp>
        <p:nvSpPr>
          <p:cNvPr id="13" name="Title 13"/>
          <p:cNvSpPr txBox="1">
            <a:spLocks/>
          </p:cNvSpPr>
          <p:nvPr/>
        </p:nvSpPr>
        <p:spPr>
          <a:xfrm>
            <a:off x="152400" y="4572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TW" sz="4000" b="0" i="0" u="none" strike="noStrike" kern="1200" cap="all" spc="0" normalizeH="0" baseline="0" noProof="0" dirty="0" smtClean="0">
                <a:ln>
                  <a:noFill/>
                </a:ln>
                <a:solidFill>
                  <a:schemeClr val="accent4"/>
                </a:solidFill>
                <a:effectLst/>
                <a:uLnTx/>
                <a:uFillTx/>
                <a:latin typeface="+mj-lt"/>
                <a:ea typeface="+mj-ea"/>
                <a:cs typeface="Arial" pitchFamily="34" charset="0"/>
              </a:rPr>
              <a:t>It’s about BALANCE</a:t>
            </a:r>
            <a:br>
              <a:rPr kumimoji="0" lang="en-US" altLang="zh-TW" sz="4000" b="0" i="0" u="none" strike="noStrike" kern="1200" cap="all" spc="0" normalizeH="0" baseline="0" noProof="0" dirty="0" smtClean="0">
                <a:ln>
                  <a:noFill/>
                </a:ln>
                <a:solidFill>
                  <a:schemeClr val="accent4"/>
                </a:solidFill>
                <a:effectLst/>
                <a:uLnTx/>
                <a:uFillTx/>
                <a:latin typeface="+mj-lt"/>
                <a:ea typeface="+mj-ea"/>
                <a:cs typeface="Arial" pitchFamily="34" charset="0"/>
              </a:rPr>
            </a:br>
            <a:endParaRPr kumimoji="0" lang="en-US" sz="4000" b="0" i="0" u="none" strike="noStrike" kern="1200" cap="all" spc="0" normalizeH="0" baseline="0" noProof="0" dirty="0">
              <a:ln>
                <a:noFill/>
              </a:ln>
              <a:solidFill>
                <a:schemeClr val="accent4"/>
              </a:solidFill>
              <a:effectLst/>
              <a:uLnTx/>
              <a:uFillTx/>
              <a:latin typeface="+mj-lt"/>
              <a:ea typeface="+mj-ea"/>
              <a:cs typeface="Arial" pitchFamily="34" charset="0"/>
            </a:endParaRPr>
          </a:p>
        </p:txBody>
      </p:sp>
      <p:sp>
        <p:nvSpPr>
          <p:cNvPr id="14" name="Slide Number Placeholder 14"/>
          <p:cNvSpPr txBox="1">
            <a:spLocks/>
          </p:cNvSpPr>
          <p:nvPr/>
        </p:nvSpPr>
        <p:spPr>
          <a:xfrm>
            <a:off x="6248400" y="7127875"/>
            <a:ext cx="21336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F39391A-0540-4FA5-81C8-A2FBBC799154}" type="slidenum">
              <a:rPr kumimoji="0" lang="en-US" sz="1800" b="0" i="0" u="none" strike="noStrike" kern="1200" cap="none" spc="0" normalizeH="0" baseline="0" noProof="0" smtClean="0">
                <a:ln>
                  <a:noFill/>
                </a:ln>
                <a:solidFill>
                  <a:schemeClr val="tx1"/>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15" name="TextBox 14"/>
          <p:cNvSpPr txBox="1"/>
          <p:nvPr/>
        </p:nvSpPr>
        <p:spPr>
          <a:xfrm>
            <a:off x="4572000" y="3895724"/>
            <a:ext cx="3717684" cy="400110"/>
          </a:xfrm>
          <a:prstGeom prst="rect">
            <a:avLst/>
          </a:prstGeom>
          <a:noFill/>
        </p:spPr>
        <p:txBody>
          <a:bodyPr wrap="none" rtlCol="0">
            <a:spAutoFit/>
          </a:bodyPr>
          <a:lstStyle/>
          <a:p>
            <a:r>
              <a:rPr lang="en-US" sz="2000" dirty="0" smtClean="0">
                <a:solidFill>
                  <a:schemeClr val="accent4"/>
                </a:solidFill>
              </a:rPr>
              <a:t>Genes preserving youthfulness</a:t>
            </a:r>
            <a:endParaRPr lang="en-US" sz="2000" dirty="0">
              <a:solidFill>
                <a:schemeClr val="accent4"/>
              </a:solidFill>
            </a:endParaRPr>
          </a:p>
        </p:txBody>
      </p:sp>
      <p:sp>
        <p:nvSpPr>
          <p:cNvPr id="16" name="TextBox 15"/>
          <p:cNvSpPr txBox="1"/>
          <p:nvPr/>
        </p:nvSpPr>
        <p:spPr>
          <a:xfrm>
            <a:off x="152402" y="3895724"/>
            <a:ext cx="2514598" cy="1015663"/>
          </a:xfrm>
          <a:prstGeom prst="rect">
            <a:avLst/>
          </a:prstGeom>
          <a:noFill/>
        </p:spPr>
        <p:txBody>
          <a:bodyPr wrap="square" rtlCol="0">
            <a:spAutoFit/>
          </a:bodyPr>
          <a:lstStyle/>
          <a:p>
            <a:pPr algn="ctr"/>
            <a:r>
              <a:rPr lang="en-US" sz="2000" dirty="0" smtClean="0">
                <a:solidFill>
                  <a:schemeClr val="accent4"/>
                </a:solidFill>
              </a:rPr>
              <a:t>Genes accelerating </a:t>
            </a:r>
          </a:p>
          <a:p>
            <a:pPr algn="ctr"/>
            <a:r>
              <a:rPr lang="en-US" sz="2000" dirty="0" smtClean="0">
                <a:solidFill>
                  <a:schemeClr val="accent4"/>
                </a:solidFill>
              </a:rPr>
              <a:t>the symptoms of aging</a:t>
            </a:r>
            <a:endParaRPr lang="en-US" sz="2000" dirty="0">
              <a:solidFill>
                <a:schemeClr val="accent4"/>
              </a:solidFill>
            </a:endParaRPr>
          </a:p>
        </p:txBody>
      </p:sp>
      <p:sp>
        <p:nvSpPr>
          <p:cNvPr id="17" name="Curved Left Arrow 16"/>
          <p:cNvSpPr/>
          <p:nvPr/>
        </p:nvSpPr>
        <p:spPr>
          <a:xfrm rot="2701022">
            <a:off x="4731502" y="4595329"/>
            <a:ext cx="644543" cy="914400"/>
          </a:xfrm>
          <a:prstGeom prst="curvedLeftArrow">
            <a:avLst/>
          </a:prstGeom>
          <a:solidFill>
            <a:srgbClr val="4AC4CA"/>
          </a:solidFill>
          <a:ln>
            <a:solidFill>
              <a:srgbClr val="4AC4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8" name="Curved Right Arrow 17"/>
          <p:cNvSpPr/>
          <p:nvPr/>
        </p:nvSpPr>
        <p:spPr>
          <a:xfrm rot="19179060">
            <a:off x="2875704" y="4416511"/>
            <a:ext cx="381000" cy="1143000"/>
          </a:xfrm>
          <a:prstGeom prst="curvedRightArrow">
            <a:avLst/>
          </a:prstGeom>
          <a:solidFill>
            <a:srgbClr val="4AC4CA"/>
          </a:solidFill>
          <a:ln>
            <a:solidFill>
              <a:srgbClr val="4AC4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Arrow 3"/>
          <p:cNvSpPr/>
          <p:nvPr/>
        </p:nvSpPr>
        <p:spPr>
          <a:xfrm>
            <a:off x="3429000" y="3468709"/>
            <a:ext cx="1905000" cy="656823"/>
          </a:xfrm>
          <a:prstGeom prst="rightArrow">
            <a:avLst/>
          </a:prstGeom>
          <a:solidFill>
            <a:srgbClr val="3C14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39"/>
          <p:cNvGrpSpPr/>
          <p:nvPr/>
        </p:nvGrpSpPr>
        <p:grpSpPr>
          <a:xfrm>
            <a:off x="2564069" y="4840308"/>
            <a:ext cx="3984987" cy="1326719"/>
            <a:chOff x="5039242" y="5422006"/>
            <a:chExt cx="2962049" cy="828414"/>
          </a:xfrm>
        </p:grpSpPr>
        <p:pic>
          <p:nvPicPr>
            <p:cNvPr id="6" name="Picture 5" descr="heatmap legend.jpeg"/>
            <p:cNvPicPr>
              <a:picLocks noChangeAspect="1"/>
            </p:cNvPicPr>
            <p:nvPr/>
          </p:nvPicPr>
          <p:blipFill>
            <a:blip r:embed="rId3" cstate="email"/>
            <a:srcRect t="29678"/>
            <a:stretch>
              <a:fillRect/>
            </a:stretch>
          </p:blipFill>
          <p:spPr>
            <a:xfrm>
              <a:off x="5334000" y="5422006"/>
              <a:ext cx="2640330" cy="750194"/>
            </a:xfrm>
            <a:prstGeom prst="rect">
              <a:avLst/>
            </a:prstGeom>
          </p:spPr>
        </p:pic>
        <p:sp>
          <p:nvSpPr>
            <p:cNvPr id="7" name="TextBox 6"/>
            <p:cNvSpPr txBox="1"/>
            <p:nvPr/>
          </p:nvSpPr>
          <p:spPr>
            <a:xfrm>
              <a:off x="5039242" y="6019803"/>
              <a:ext cx="1481292" cy="230614"/>
            </a:xfrm>
            <a:prstGeom prst="rect">
              <a:avLst/>
            </a:prstGeom>
            <a:noFill/>
          </p:spPr>
          <p:txBody>
            <a:bodyPr wrap="none" rtlCol="0">
              <a:spAutoFit/>
            </a:bodyPr>
            <a:lstStyle/>
            <a:p>
              <a:r>
                <a:rPr lang="en-US" b="1" dirty="0" smtClean="0">
                  <a:solidFill>
                    <a:schemeClr val="accent4"/>
                  </a:solidFill>
                </a:rPr>
                <a:t>Down regulation</a:t>
              </a:r>
              <a:endParaRPr lang="en-US" b="1" dirty="0">
                <a:solidFill>
                  <a:schemeClr val="accent4"/>
                </a:solidFill>
              </a:endParaRPr>
            </a:p>
          </p:txBody>
        </p:sp>
        <p:sp>
          <p:nvSpPr>
            <p:cNvPr id="8" name="TextBox 7"/>
            <p:cNvSpPr txBox="1"/>
            <p:nvPr/>
          </p:nvSpPr>
          <p:spPr>
            <a:xfrm>
              <a:off x="6758302" y="6019806"/>
              <a:ext cx="1242989" cy="230614"/>
            </a:xfrm>
            <a:prstGeom prst="rect">
              <a:avLst/>
            </a:prstGeom>
            <a:noFill/>
          </p:spPr>
          <p:txBody>
            <a:bodyPr wrap="none" rtlCol="0">
              <a:spAutoFit/>
            </a:bodyPr>
            <a:lstStyle/>
            <a:p>
              <a:r>
                <a:rPr lang="en-US" b="1" dirty="0" smtClean="0">
                  <a:solidFill>
                    <a:schemeClr val="accent4"/>
                  </a:solidFill>
                </a:rPr>
                <a:t>Up regulation</a:t>
              </a:r>
              <a:endParaRPr lang="en-US" b="1" dirty="0">
                <a:solidFill>
                  <a:schemeClr val="accent4"/>
                </a:solidFill>
              </a:endParaRPr>
            </a:p>
          </p:txBody>
        </p:sp>
      </p:grpSp>
      <p:pic>
        <p:nvPicPr>
          <p:cNvPr id="9" name="Picture 1" descr="C:\Documents and Settings\sbfergus\Local Settings\Temporary Internet Files\Content.IE5\K2KOV48L\MCj03522270000[1].wmf"/>
          <p:cNvPicPr>
            <a:picLocks noChangeAspect="1" noChangeArrowheads="1"/>
          </p:cNvPicPr>
          <p:nvPr/>
        </p:nvPicPr>
        <p:blipFill>
          <a:blip r:embed="rId4" cstate="print"/>
          <a:srcRect/>
          <a:stretch>
            <a:fillRect/>
          </a:stretch>
        </p:blipFill>
        <p:spPr bwMode="auto">
          <a:xfrm rot="1674517">
            <a:off x="4023565" y="1976626"/>
            <a:ext cx="933161" cy="1795604"/>
          </a:xfrm>
          <a:prstGeom prst="rect">
            <a:avLst/>
          </a:prstGeom>
          <a:noFill/>
        </p:spPr>
      </p:pic>
      <p:graphicFrame>
        <p:nvGraphicFramePr>
          <p:cNvPr id="10" name="Table 9"/>
          <p:cNvGraphicFramePr>
            <a:graphicFrameLocks noGrp="1"/>
          </p:cNvGraphicFramePr>
          <p:nvPr/>
        </p:nvGraphicFramePr>
        <p:xfrm>
          <a:off x="914400" y="2401907"/>
          <a:ext cx="1752600" cy="2895600"/>
        </p:xfrm>
        <a:graphic>
          <a:graphicData uri="http://schemas.openxmlformats.org/drawingml/2006/table">
            <a:tbl>
              <a:tblPr>
                <a:tableStyleId>{21E4AEA4-8DFA-4A89-87EB-49C32662AFE0}</a:tableStyleId>
              </a:tblPr>
              <a:tblGrid>
                <a:gridCol w="1752600"/>
              </a:tblGrid>
              <a:tr h="482600">
                <a:tc>
                  <a:txBody>
                    <a:bodyPr/>
                    <a:lstStyle/>
                    <a:p>
                      <a:pPr algn="ctr" fontAlgn="b"/>
                      <a:r>
                        <a:rPr lang="en-US" sz="2400" b="0" i="0" u="none" strike="noStrike" baseline="0" dirty="0" smtClean="0">
                          <a:solidFill>
                            <a:schemeClr val="accent5"/>
                          </a:solidFill>
                          <a:latin typeface="+mn-lt"/>
                        </a:rPr>
                        <a:t>GENE 1</a:t>
                      </a:r>
                      <a:endParaRPr lang="en-US" sz="2400" b="0" i="0" u="none" strike="noStrike" baseline="0" dirty="0">
                        <a:solidFill>
                          <a:schemeClr val="accent5"/>
                        </a:solidFill>
                        <a:latin typeface="+mn-lt"/>
                      </a:endParaRPr>
                    </a:p>
                  </a:txBody>
                  <a:tcPr marL="7056" marR="7056" marT="940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482600">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400" b="0" i="0" u="none" strike="noStrike" baseline="0" dirty="0" smtClean="0">
                          <a:solidFill>
                            <a:schemeClr val="accent5"/>
                          </a:solidFill>
                          <a:latin typeface="+mn-lt"/>
                        </a:rPr>
                        <a:t>GENE 2</a:t>
                      </a:r>
                    </a:p>
                  </a:txBody>
                  <a:tcPr marL="7056" marR="7056" marT="940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482600">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400" b="0" i="0" u="none" strike="noStrike" baseline="0" dirty="0" smtClean="0">
                          <a:solidFill>
                            <a:schemeClr val="accent5"/>
                          </a:solidFill>
                          <a:latin typeface="+mn-lt"/>
                        </a:rPr>
                        <a:t>GENE 3</a:t>
                      </a:r>
                    </a:p>
                  </a:txBody>
                  <a:tcPr marL="7056" marR="7056" marT="940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482600">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400" b="0" i="0" u="none" strike="noStrike" baseline="0" dirty="0" smtClean="0">
                          <a:solidFill>
                            <a:schemeClr val="accent5"/>
                          </a:solidFill>
                          <a:latin typeface="+mn-lt"/>
                        </a:rPr>
                        <a:t>GENE 4</a:t>
                      </a:r>
                    </a:p>
                  </a:txBody>
                  <a:tcPr marL="7056" marR="7056" marT="940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r>
              <a:tr h="482600">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400" b="0" i="0" u="none" strike="noStrike" baseline="0" dirty="0" smtClean="0">
                          <a:solidFill>
                            <a:schemeClr val="accent5"/>
                          </a:solidFill>
                          <a:latin typeface="+mn-lt"/>
                        </a:rPr>
                        <a:t>GENE 5</a:t>
                      </a:r>
                    </a:p>
                  </a:txBody>
                  <a:tcPr marL="7056" marR="7056" marT="940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482600">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400" b="0" i="0" u="none" strike="noStrike" baseline="0" dirty="0" smtClean="0">
                          <a:solidFill>
                            <a:schemeClr val="accent5"/>
                          </a:solidFill>
                          <a:latin typeface="+mn-lt"/>
                        </a:rPr>
                        <a:t>GENE 6</a:t>
                      </a:r>
                    </a:p>
                  </a:txBody>
                  <a:tcPr marL="7056" marR="7056" marT="940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bl>
          </a:graphicData>
        </a:graphic>
      </p:graphicFrame>
      <p:graphicFrame>
        <p:nvGraphicFramePr>
          <p:cNvPr id="11" name="Table 10"/>
          <p:cNvGraphicFramePr>
            <a:graphicFrameLocks noGrp="1"/>
          </p:cNvGraphicFramePr>
          <p:nvPr/>
        </p:nvGraphicFramePr>
        <p:xfrm>
          <a:off x="6096000" y="2484120"/>
          <a:ext cx="1752600" cy="2926080"/>
        </p:xfrm>
        <a:graphic>
          <a:graphicData uri="http://schemas.openxmlformats.org/drawingml/2006/table">
            <a:tbl>
              <a:tblPr firstRow="1" bandRow="1">
                <a:tableStyleId>{8799B23B-EC83-4686-B30A-512413B5E67A}</a:tableStyleId>
              </a:tblPr>
              <a:tblGrid>
                <a:gridCol w="1752600"/>
              </a:tblGrid>
              <a:tr h="4876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0" i="0" u="none" strike="noStrike" baseline="0" dirty="0" smtClean="0">
                          <a:solidFill>
                            <a:schemeClr val="accent6"/>
                          </a:solidFill>
                          <a:latin typeface="+mn-lt"/>
                        </a:rPr>
                        <a:t>GENE 1</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740A"/>
                    </a:solidFill>
                  </a:tcPr>
                </a:tc>
              </a:tr>
              <a:tr h="4876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0" i="0" u="none" strike="noStrike" baseline="0" dirty="0" smtClean="0">
                          <a:solidFill>
                            <a:schemeClr val="accent6"/>
                          </a:solidFill>
                          <a:latin typeface="+mn-lt"/>
                        </a:rPr>
                        <a:t>GENE 2</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5757D5"/>
                    </a:solidFill>
                  </a:tcPr>
                </a:tc>
              </a:tr>
              <a:tr h="4876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0" i="0" u="none" strike="noStrike" baseline="0" dirty="0" smtClean="0">
                          <a:solidFill>
                            <a:schemeClr val="accent6"/>
                          </a:solidFill>
                          <a:latin typeface="+mn-lt"/>
                        </a:rPr>
                        <a:t>GENE 3</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r>
              <a:tr h="4876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0" i="0" u="none" strike="noStrike" baseline="0" dirty="0" smtClean="0">
                          <a:solidFill>
                            <a:schemeClr val="accent6"/>
                          </a:solidFill>
                          <a:latin typeface="+mn-lt"/>
                        </a:rPr>
                        <a:t>GENE 4</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6BB00"/>
                    </a:solidFill>
                  </a:tcPr>
                </a:tc>
              </a:tr>
              <a:tr h="4876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0" i="0" u="none" strike="noStrike" baseline="0" dirty="0" smtClean="0">
                          <a:solidFill>
                            <a:schemeClr val="accent6"/>
                          </a:solidFill>
                          <a:latin typeface="+mn-lt"/>
                        </a:rPr>
                        <a:t>GENE 5</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4740A"/>
                    </a:solidFill>
                  </a:tcPr>
                </a:tc>
              </a:tr>
              <a:tr h="4876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0" i="0" u="none" strike="noStrike" baseline="0" dirty="0" smtClean="0">
                          <a:solidFill>
                            <a:schemeClr val="accent6"/>
                          </a:solidFill>
                          <a:latin typeface="+mn-lt"/>
                        </a:rPr>
                        <a:t>GENE 6</a:t>
                      </a:r>
                    </a:p>
                  </a:txBody>
                  <a:tcPr marT="60960" marB="609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r>
            </a:tbl>
          </a:graphicData>
        </a:graphic>
      </p:graphicFrame>
      <p:pic>
        <p:nvPicPr>
          <p:cNvPr id="12" name="Picture 11"/>
          <p:cNvPicPr>
            <a:picLocks noChangeAspect="1" noChangeArrowheads="1"/>
          </p:cNvPicPr>
          <p:nvPr/>
        </p:nvPicPr>
        <p:blipFill>
          <a:blip r:embed="rId5" cstate="screen"/>
          <a:srcRect/>
          <a:stretch>
            <a:fillRect/>
          </a:stretch>
        </p:blipFill>
        <p:spPr bwMode="auto">
          <a:xfrm>
            <a:off x="2" y="3163907"/>
            <a:ext cx="628649" cy="1042235"/>
          </a:xfrm>
          <a:prstGeom prst="rect">
            <a:avLst/>
          </a:prstGeom>
          <a:noFill/>
          <a:ln w="9525">
            <a:noFill/>
            <a:miter lim="800000"/>
            <a:headEnd/>
            <a:tailEnd/>
          </a:ln>
          <a:effectLst/>
        </p:spPr>
      </p:pic>
      <p:pic>
        <p:nvPicPr>
          <p:cNvPr id="13" name="Picture 12"/>
          <p:cNvPicPr>
            <a:picLocks noChangeAspect="1" noChangeArrowheads="1"/>
          </p:cNvPicPr>
          <p:nvPr/>
        </p:nvPicPr>
        <p:blipFill>
          <a:blip r:embed="rId5" cstate="screen"/>
          <a:srcRect/>
          <a:stretch>
            <a:fillRect/>
          </a:stretch>
        </p:blipFill>
        <p:spPr bwMode="auto">
          <a:xfrm>
            <a:off x="8515353" y="3316307"/>
            <a:ext cx="628649" cy="1042235"/>
          </a:xfrm>
          <a:prstGeom prst="rect">
            <a:avLst/>
          </a:prstGeom>
          <a:noFill/>
          <a:ln w="9525">
            <a:noFill/>
            <a:miter lim="800000"/>
            <a:headEnd/>
            <a:tailEnd/>
          </a:ln>
          <a:effectLst/>
        </p:spPr>
      </p:pic>
      <p:sp>
        <p:nvSpPr>
          <p:cNvPr id="14" name="Title 1"/>
          <p:cNvSpPr txBox="1">
            <a:spLocks/>
          </p:cNvSpPr>
          <p:nvPr/>
        </p:nvSpPr>
        <p:spPr>
          <a:xfrm>
            <a:off x="1066800" y="228600"/>
            <a:ext cx="6705600" cy="8382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accent4"/>
                </a:solidFill>
                <a:effectLst/>
                <a:uLnTx/>
                <a:uFillTx/>
                <a:latin typeface="+mj-lt"/>
                <a:ea typeface="+mj-ea"/>
                <a:cs typeface="+mj-cs"/>
              </a:rPr>
              <a:t>REBALANCING YGCs</a:t>
            </a:r>
            <a:endParaRPr kumimoji="0" lang="en-US" sz="4000" b="0" i="0" u="none" strike="noStrike" kern="1200" cap="none" spc="0" normalizeH="0" baseline="0" noProof="0" dirty="0">
              <a:ln>
                <a:noFill/>
              </a:ln>
              <a:solidFill>
                <a:schemeClr val="accent4"/>
              </a:solidFill>
              <a:effectLst/>
              <a:uLnTx/>
              <a:uFillTx/>
              <a:latin typeface="+mj-lt"/>
              <a:ea typeface="+mj-ea"/>
              <a:cs typeface="+mj-cs"/>
            </a:endParaRPr>
          </a:p>
        </p:txBody>
      </p:sp>
      <p:cxnSp>
        <p:nvCxnSpPr>
          <p:cNvPr id="15" name="Straight Connector 14"/>
          <p:cNvCxnSpPr/>
          <p:nvPr/>
        </p:nvCxnSpPr>
        <p:spPr>
          <a:xfrm rot="5400000" flipH="1" flipV="1">
            <a:off x="-76200" y="2667000"/>
            <a:ext cx="1295400" cy="685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H="1">
            <a:off x="-76200" y="4267200"/>
            <a:ext cx="1295400" cy="685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flipH="1" flipV="1">
            <a:off x="7772400" y="4191000"/>
            <a:ext cx="1143000" cy="990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H="1">
            <a:off x="7658100" y="2552700"/>
            <a:ext cx="1447800" cy="1066800"/>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4800" y="1295400"/>
            <a:ext cx="2971800" cy="1138654"/>
          </a:xfrm>
          <a:prstGeom prst="roundRect">
            <a:avLst>
              <a:gd name="adj" fmla="val 28479"/>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dirty="0" smtClean="0">
                <a:solidFill>
                  <a:schemeClr val="accent4"/>
                </a:solidFill>
              </a:rPr>
              <a:t>Youth Gene Cluster</a:t>
            </a:r>
          </a:p>
        </p:txBody>
      </p:sp>
      <p:sp>
        <p:nvSpPr>
          <p:cNvPr id="20" name="TextBox 19"/>
          <p:cNvSpPr txBox="1"/>
          <p:nvPr/>
        </p:nvSpPr>
        <p:spPr>
          <a:xfrm>
            <a:off x="5410200" y="1295402"/>
            <a:ext cx="2819400" cy="1184791"/>
          </a:xfrm>
          <a:prstGeom prst="roundRect">
            <a:avLst>
              <a:gd name="adj" fmla="val 33729"/>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dirty="0" smtClean="0">
                <a:solidFill>
                  <a:schemeClr val="accent4"/>
                </a:solidFill>
              </a:rPr>
              <a:t>Youth Gene Cluster</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7239000" cy="1143000"/>
          </a:xfrm>
        </p:spPr>
        <p:txBody>
          <a:bodyPr/>
          <a:lstStyle/>
          <a:p>
            <a:pPr algn="ctr"/>
            <a:r>
              <a:rPr lang="en-US" sz="4000" dirty="0" smtClean="0"/>
              <a:t>Findings patented</a:t>
            </a:r>
            <a:endParaRPr lang="en-US" sz="4000" dirty="0"/>
          </a:p>
        </p:txBody>
      </p:sp>
      <p:sp>
        <p:nvSpPr>
          <p:cNvPr id="6" name="Content Placeholder 5"/>
          <p:cNvSpPr txBox="1">
            <a:spLocks noGrp="1"/>
          </p:cNvSpPr>
          <p:nvPr>
            <p:ph idx="1"/>
          </p:nvPr>
        </p:nvSpPr>
        <p:spPr>
          <a:xfrm>
            <a:off x="914400" y="1676400"/>
            <a:ext cx="5715000" cy="2677656"/>
          </a:xfrm>
          <a:prstGeom prst="rect">
            <a:avLst/>
          </a:prstGeom>
          <a:noFill/>
        </p:spPr>
        <p:txBody>
          <a:bodyPr wrap="square" rtlCol="0">
            <a:spAutoFit/>
          </a:bodyPr>
          <a:lstStyle/>
          <a:p>
            <a:r>
              <a:rPr lang="en-US" sz="2400" dirty="0" smtClean="0"/>
              <a:t>The ageLOC science or the ingredients in the ageLOC products are protected by numerous patents that have been approved or are in stages of the review process with Patent and Trademarks Offices in multiple countries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534400" cy="1143000"/>
          </a:xfrm>
        </p:spPr>
        <p:txBody>
          <a:bodyPr/>
          <a:lstStyle/>
          <a:p>
            <a:pPr algn="ctr"/>
            <a:r>
              <a:rPr lang="en-US" sz="3600" cap="none" dirty="0" err="1" smtClean="0"/>
              <a:t>age</a:t>
            </a:r>
            <a:r>
              <a:rPr lang="en-US" sz="3600" dirty="0" err="1" smtClean="0"/>
              <a:t>loc</a:t>
            </a:r>
            <a:r>
              <a:rPr lang="en-US" sz="3600" dirty="0" smtClean="0"/>
              <a:t> science </a:t>
            </a:r>
            <a:br>
              <a:rPr lang="en-US" sz="3600" dirty="0" smtClean="0"/>
            </a:br>
            <a:r>
              <a:rPr lang="en-US" sz="3600" dirty="0" smtClean="0"/>
              <a:t>key message points</a:t>
            </a:r>
            <a:endParaRPr lang="en-US" sz="3600" dirty="0"/>
          </a:p>
        </p:txBody>
      </p:sp>
      <p:sp>
        <p:nvSpPr>
          <p:cNvPr id="3" name="Content Placeholder 2"/>
          <p:cNvSpPr>
            <a:spLocks noGrp="1"/>
          </p:cNvSpPr>
          <p:nvPr>
            <p:ph idx="1"/>
          </p:nvPr>
        </p:nvSpPr>
        <p:spPr>
          <a:xfrm>
            <a:off x="838200" y="1828800"/>
            <a:ext cx="7010400" cy="4038600"/>
          </a:xfrm>
        </p:spPr>
        <p:txBody>
          <a:bodyPr>
            <a:normAutofit/>
          </a:bodyPr>
          <a:lstStyle/>
          <a:p>
            <a:pPr marL="514350" indent="-514350">
              <a:buFont typeface="+mj-lt"/>
              <a:buAutoNum type="arabicPeriod"/>
            </a:pPr>
            <a:r>
              <a:rPr lang="en-US" sz="2400" dirty="0" smtClean="0"/>
              <a:t>ageLOC science </a:t>
            </a:r>
            <a:r>
              <a:rPr lang="en-US" sz="2400" b="1" u="sng" dirty="0" smtClean="0">
                <a:solidFill>
                  <a:srgbClr val="2EB7CA"/>
                </a:solidFill>
              </a:rPr>
              <a:t>targets</a:t>
            </a:r>
            <a:r>
              <a:rPr lang="en-US" sz="2400" dirty="0" smtClean="0"/>
              <a:t> the ultimate sources of aging</a:t>
            </a:r>
          </a:p>
          <a:p>
            <a:pPr marL="514350" indent="-514350">
              <a:buFont typeface="+mj-lt"/>
              <a:buAutoNum type="arabicPeriod"/>
            </a:pPr>
            <a:endParaRPr lang="en-US" sz="2400" dirty="0" smtClean="0"/>
          </a:p>
          <a:p>
            <a:pPr marL="514350" indent="-514350">
              <a:buFont typeface="+mj-lt"/>
              <a:buAutoNum type="arabicPeriod"/>
            </a:pPr>
            <a:r>
              <a:rPr lang="en-US" sz="2400" dirty="0" smtClean="0"/>
              <a:t>ageLOC science </a:t>
            </a:r>
            <a:r>
              <a:rPr lang="en-US" sz="2400" b="1" u="sng" dirty="0" smtClean="0">
                <a:solidFill>
                  <a:srgbClr val="2EB7CA"/>
                </a:solidFill>
              </a:rPr>
              <a:t>identifies</a:t>
            </a:r>
            <a:r>
              <a:rPr lang="en-US" sz="2400" dirty="0" smtClean="0"/>
              <a:t> Youth Gene Clusters</a:t>
            </a:r>
          </a:p>
          <a:p>
            <a:pPr marL="514350" indent="-514350">
              <a:buFont typeface="+mj-lt"/>
              <a:buAutoNum type="arabicPeriod"/>
            </a:pPr>
            <a:endParaRPr lang="en-US" sz="2400" dirty="0" smtClean="0"/>
          </a:p>
          <a:p>
            <a:pPr marL="514350" indent="-514350">
              <a:buFont typeface="+mj-lt"/>
              <a:buAutoNum type="arabicPeriod"/>
            </a:pPr>
            <a:r>
              <a:rPr lang="en-US" sz="2400" dirty="0" smtClean="0"/>
              <a:t>ageLOC science </a:t>
            </a:r>
            <a:r>
              <a:rPr lang="en-US" sz="2400" b="1" u="sng" dirty="0" smtClean="0">
                <a:solidFill>
                  <a:srgbClr val="2EB7CA"/>
                </a:solidFill>
              </a:rPr>
              <a:t>resets</a:t>
            </a:r>
            <a:r>
              <a:rPr lang="en-US" sz="2400" dirty="0" smtClean="0"/>
              <a:t> Youth Gene Clusters to more youthful patterns of activity</a:t>
            </a:r>
            <a:endParaRPr lang="en-US" sz="2400"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55600"/>
            <a:ext cx="8153400" cy="1244600"/>
          </a:xfrm>
        </p:spPr>
        <p:txBody>
          <a:bodyPr>
            <a:normAutofit/>
          </a:bodyPr>
          <a:lstStyle/>
          <a:p>
            <a:pPr algn="ctr"/>
            <a:r>
              <a:rPr lang="en-US" sz="3600" dirty="0" smtClean="0">
                <a:cs typeface="Arial" pitchFamily="34" charset="0"/>
              </a:rPr>
              <a:t>A Truly Transformational Experience</a:t>
            </a:r>
            <a:endParaRPr lang="en-US" sz="3600" dirty="0">
              <a:cs typeface="Arial" pitchFamily="34" charset="0"/>
            </a:endParaRPr>
          </a:p>
        </p:txBody>
      </p:sp>
      <p:pic>
        <p:nvPicPr>
          <p:cNvPr id="93188" name="Picture 4" descr="http://crd/webnative/getimage?-eweb+-id+628188+/Volumes/CRDBackup/Assets/Marketing%20Resources/ageLOC/Images/Product/RM0930056.silo.tif"/>
          <p:cNvPicPr>
            <a:picLocks noChangeAspect="1" noChangeArrowheads="1"/>
          </p:cNvPicPr>
          <p:nvPr/>
        </p:nvPicPr>
        <p:blipFill>
          <a:blip r:embed="rId3" cstate="print"/>
          <a:srcRect l="11475" t="14501" r="13115" b="19474"/>
          <a:stretch>
            <a:fillRect/>
          </a:stretch>
        </p:blipFill>
        <p:spPr bwMode="auto">
          <a:xfrm>
            <a:off x="3886200" y="1981200"/>
            <a:ext cx="3505200" cy="4114800"/>
          </a:xfrm>
          <a:prstGeom prst="rect">
            <a:avLst/>
          </a:prstGeom>
          <a:noFill/>
        </p:spPr>
      </p:pic>
      <p:sp>
        <p:nvSpPr>
          <p:cNvPr id="6" name="Content Placeholder 2"/>
          <p:cNvSpPr>
            <a:spLocks noGrp="1"/>
          </p:cNvSpPr>
          <p:nvPr>
            <p:ph idx="1"/>
          </p:nvPr>
        </p:nvSpPr>
        <p:spPr>
          <a:xfrm>
            <a:off x="914400" y="2438400"/>
            <a:ext cx="3733800" cy="2133600"/>
          </a:xfrm>
        </p:spPr>
        <p:txBody>
          <a:bodyPr>
            <a:normAutofit/>
          </a:bodyPr>
          <a:lstStyle/>
          <a:p>
            <a:pPr marL="350838" indent="-350838">
              <a:buClr>
                <a:srgbClr val="298B9F"/>
              </a:buClr>
              <a:buSzPct val="100000"/>
            </a:pPr>
            <a:r>
              <a:rPr lang="en-US" sz="2400" dirty="0" smtClean="0"/>
              <a:t>Gentle Cleanse &amp; Tone</a:t>
            </a:r>
          </a:p>
          <a:p>
            <a:pPr marL="350838" indent="-350838">
              <a:buClr>
                <a:srgbClr val="298B9F"/>
              </a:buClr>
              <a:buSzPct val="100000"/>
            </a:pPr>
            <a:r>
              <a:rPr lang="en-US" sz="2400" dirty="0" smtClean="0"/>
              <a:t>Radiant Day</a:t>
            </a:r>
          </a:p>
          <a:p>
            <a:pPr marL="350838" indent="-350838">
              <a:buClr>
                <a:srgbClr val="298B9F"/>
              </a:buClr>
              <a:buSzPct val="100000"/>
            </a:pPr>
            <a:r>
              <a:rPr lang="en-US" sz="2400" dirty="0" smtClean="0"/>
              <a:t>Transforming Night</a:t>
            </a:r>
          </a:p>
          <a:p>
            <a:pPr marL="350838" indent="-350838">
              <a:buClr>
                <a:srgbClr val="298B9F"/>
              </a:buClr>
              <a:buSzPct val="100000"/>
            </a:pPr>
            <a:r>
              <a:rPr lang="en-US" sz="2400" dirty="0" smtClean="0"/>
              <a:t>Future Serum</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3"/>
          <p:cNvPicPr>
            <a:picLocks noChangeAspect="1" noChangeArrowheads="1"/>
          </p:cNvPicPr>
          <p:nvPr/>
        </p:nvPicPr>
        <p:blipFill>
          <a:blip r:embed="rId3" cstate="print"/>
          <a:srcRect/>
          <a:stretch>
            <a:fillRect/>
          </a:stretch>
        </p:blipFill>
        <p:spPr bwMode="auto">
          <a:xfrm>
            <a:off x="914400" y="2230104"/>
            <a:ext cx="1143000" cy="3484896"/>
          </a:xfrm>
          <a:prstGeom prst="rect">
            <a:avLst/>
          </a:prstGeom>
          <a:noFill/>
          <a:ln w="9525">
            <a:noFill/>
            <a:miter lim="800000"/>
            <a:headEnd/>
            <a:tailEnd/>
          </a:ln>
        </p:spPr>
      </p:pic>
      <p:sp>
        <p:nvSpPr>
          <p:cNvPr id="8" name="Title 1"/>
          <p:cNvSpPr>
            <a:spLocks noGrp="1"/>
          </p:cNvSpPr>
          <p:nvPr>
            <p:ph type="title"/>
          </p:nvPr>
        </p:nvSpPr>
        <p:spPr>
          <a:xfrm>
            <a:off x="457200" y="533400"/>
            <a:ext cx="7239000" cy="1143000"/>
          </a:xfrm>
        </p:spPr>
        <p:txBody>
          <a:bodyPr>
            <a:noAutofit/>
          </a:bodyPr>
          <a:lstStyle/>
          <a:p>
            <a:pPr algn="ctr"/>
            <a:r>
              <a:rPr lang="en-US" sz="3600" cap="none" dirty="0" err="1" smtClean="0">
                <a:cs typeface="Arial" pitchFamily="34" charset="0"/>
              </a:rPr>
              <a:t>age</a:t>
            </a:r>
            <a:r>
              <a:rPr lang="en-US" sz="3600" dirty="0" err="1" smtClean="0">
                <a:cs typeface="Arial" pitchFamily="34" charset="0"/>
              </a:rPr>
              <a:t>LOC</a:t>
            </a:r>
            <a:r>
              <a:rPr lang="en-US" sz="3600" dirty="0" smtClean="0">
                <a:cs typeface="Arial" pitchFamily="34" charset="0"/>
              </a:rPr>
              <a:t/>
            </a:r>
            <a:br>
              <a:rPr lang="en-US" sz="3600" dirty="0" smtClean="0">
                <a:cs typeface="Arial" pitchFamily="34" charset="0"/>
              </a:rPr>
            </a:br>
            <a:r>
              <a:rPr lang="en-US" sz="3600" dirty="0" smtClean="0">
                <a:cs typeface="Arial" pitchFamily="34" charset="0"/>
              </a:rPr>
              <a:t>Gentle Cleanse &amp; Tone</a:t>
            </a:r>
            <a:endParaRPr lang="en-US" sz="3600" dirty="0">
              <a:cs typeface="Arial" pitchFamily="34" charset="0"/>
            </a:endParaRPr>
          </a:p>
        </p:txBody>
      </p:sp>
      <p:pic>
        <p:nvPicPr>
          <p:cNvPr id="9" name="Picture 8" descr="RM09403550.jpg"/>
          <p:cNvPicPr>
            <a:picLocks noChangeAspect="1"/>
          </p:cNvPicPr>
          <p:nvPr/>
        </p:nvPicPr>
        <p:blipFill>
          <a:blip r:embed="rId4" cstate="print"/>
          <a:srcRect l="10436" r="15556"/>
          <a:stretch>
            <a:fillRect/>
          </a:stretch>
        </p:blipFill>
        <p:spPr>
          <a:xfrm>
            <a:off x="5049587" y="2743200"/>
            <a:ext cx="3027613" cy="3302000"/>
          </a:xfrm>
          <a:prstGeom prst="rect">
            <a:avLst/>
          </a:prstGeom>
        </p:spPr>
      </p:pic>
      <p:sp>
        <p:nvSpPr>
          <p:cNvPr id="3" name="Content Placeholder 2"/>
          <p:cNvSpPr>
            <a:spLocks noGrp="1"/>
          </p:cNvSpPr>
          <p:nvPr>
            <p:ph idx="1"/>
          </p:nvPr>
        </p:nvSpPr>
        <p:spPr>
          <a:xfrm>
            <a:off x="2133600" y="2209800"/>
            <a:ext cx="3581400" cy="3505200"/>
          </a:xfrm>
        </p:spPr>
        <p:txBody>
          <a:bodyPr>
            <a:noAutofit/>
          </a:bodyPr>
          <a:lstStyle/>
          <a:p>
            <a:pPr marL="579438" indent="-579438">
              <a:buClr>
                <a:srgbClr val="298B9F"/>
              </a:buClr>
              <a:buSzPct val="100000"/>
            </a:pPr>
            <a:r>
              <a:rPr lang="en-US" sz="2300" dirty="0" smtClean="0"/>
              <a:t>Prepares the skin to receive advanced anti-aging ingredients and </a:t>
            </a:r>
            <a:r>
              <a:rPr lang="en-US" sz="2300" dirty="0" err="1" smtClean="0"/>
              <a:t>ageLOC</a:t>
            </a:r>
            <a:endParaRPr lang="en-US" sz="2300" dirty="0" smtClean="0"/>
          </a:p>
          <a:p>
            <a:pPr marL="579438" indent="-579438">
              <a:buClr>
                <a:srgbClr val="298B9F"/>
              </a:buClr>
              <a:buSzPct val="100000"/>
            </a:pPr>
            <a:endParaRPr lang="en-US" sz="2300" dirty="0" smtClean="0"/>
          </a:p>
          <a:p>
            <a:pPr marL="579438" indent="-579438">
              <a:buClr>
                <a:srgbClr val="298B9F"/>
              </a:buClr>
              <a:buSzPct val="100000"/>
            </a:pPr>
            <a:r>
              <a:rPr lang="en-US" sz="2300" dirty="0" smtClean="0"/>
              <a:t>Delivers the first infusion of ageLOC to the skin</a:t>
            </a:r>
            <a:endParaRPr lang="en-US" sz="2300"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762001" y="2684274"/>
            <a:ext cx="4402035" cy="3081527"/>
          </a:xfrm>
        </p:spPr>
        <p:txBody>
          <a:bodyPr>
            <a:normAutofit lnSpcReduction="10000"/>
          </a:bodyPr>
          <a:lstStyle/>
          <a:p>
            <a:pPr marL="579438" indent="-579438">
              <a:buClr>
                <a:srgbClr val="298B9F"/>
              </a:buClr>
              <a:buSzPct val="100000"/>
            </a:pPr>
            <a:r>
              <a:rPr lang="en-US" sz="2400" dirty="0" smtClean="0"/>
              <a:t>Most advanced product in Nu Skin history</a:t>
            </a:r>
          </a:p>
          <a:p>
            <a:pPr marL="579438" indent="-579438">
              <a:buClr>
                <a:srgbClr val="298B9F"/>
              </a:buClr>
              <a:buSzPct val="100000"/>
            </a:pPr>
            <a:r>
              <a:rPr lang="en-US" sz="2400" dirty="0" smtClean="0"/>
              <a:t>Maximum concentration of ageLOC</a:t>
            </a:r>
          </a:p>
          <a:p>
            <a:pPr marL="579438" indent="-579438">
              <a:buClr>
                <a:srgbClr val="298B9F"/>
              </a:buClr>
              <a:buSzPct val="100000"/>
            </a:pPr>
            <a:r>
              <a:rPr lang="en-US" sz="2400" dirty="0" smtClean="0"/>
              <a:t>ageLOC &amp; other Anti-aging ingredients proven to </a:t>
            </a:r>
            <a:r>
              <a:rPr lang="en-US" sz="2400" b="1" i="1" dirty="0" smtClean="0">
                <a:solidFill>
                  <a:srgbClr val="2EB7CA"/>
                </a:solidFill>
              </a:rPr>
              <a:t>improve skin in 8 ways</a:t>
            </a:r>
          </a:p>
        </p:txBody>
      </p:sp>
      <p:pic>
        <p:nvPicPr>
          <p:cNvPr id="13315" name="Picture 3"/>
          <p:cNvPicPr>
            <a:picLocks noChangeAspect="1" noChangeArrowheads="1"/>
          </p:cNvPicPr>
          <p:nvPr/>
        </p:nvPicPr>
        <p:blipFill>
          <a:blip r:embed="rId3" cstate="print"/>
          <a:srcRect/>
          <a:stretch>
            <a:fillRect/>
          </a:stretch>
        </p:blipFill>
        <p:spPr bwMode="auto">
          <a:xfrm>
            <a:off x="5943600" y="2590800"/>
            <a:ext cx="1246624" cy="2736326"/>
          </a:xfrm>
          <a:prstGeom prst="rect">
            <a:avLst/>
          </a:prstGeom>
          <a:noFill/>
          <a:ln w="9525">
            <a:noFill/>
            <a:miter lim="800000"/>
            <a:headEnd/>
            <a:tailEnd/>
          </a:ln>
        </p:spPr>
      </p:pic>
      <p:sp>
        <p:nvSpPr>
          <p:cNvPr id="7" name="Title 1"/>
          <p:cNvSpPr>
            <a:spLocks noGrp="1"/>
          </p:cNvSpPr>
          <p:nvPr>
            <p:ph type="title"/>
          </p:nvPr>
        </p:nvSpPr>
        <p:spPr>
          <a:xfrm>
            <a:off x="457200" y="533400"/>
            <a:ext cx="7239000" cy="1143000"/>
          </a:xfrm>
        </p:spPr>
        <p:txBody>
          <a:bodyPr>
            <a:noAutofit/>
          </a:bodyPr>
          <a:lstStyle/>
          <a:p>
            <a:pPr algn="ctr"/>
            <a:r>
              <a:rPr lang="en-US" sz="3600" cap="none" dirty="0" err="1" smtClean="0">
                <a:cs typeface="Arial" pitchFamily="34" charset="0"/>
              </a:rPr>
              <a:t>age</a:t>
            </a:r>
            <a:r>
              <a:rPr lang="en-US" sz="3600" dirty="0" err="1" smtClean="0">
                <a:cs typeface="Arial" pitchFamily="34" charset="0"/>
              </a:rPr>
              <a:t>LOC</a:t>
            </a:r>
            <a:r>
              <a:rPr lang="en-US" sz="3600" dirty="0" smtClean="0">
                <a:cs typeface="Arial" pitchFamily="34" charset="0"/>
              </a:rPr>
              <a:t/>
            </a:r>
            <a:br>
              <a:rPr lang="en-US" sz="3600" dirty="0" smtClean="0">
                <a:cs typeface="Arial" pitchFamily="34" charset="0"/>
              </a:rPr>
            </a:br>
            <a:r>
              <a:rPr lang="en-US" sz="3600" dirty="0" smtClean="0">
                <a:cs typeface="Arial" pitchFamily="34" charset="0"/>
              </a:rPr>
              <a:t>Future Serum</a:t>
            </a:r>
            <a:endParaRPr lang="en-US" sz="3600" dirty="0">
              <a:cs typeface="Arial" pitchFamily="34"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7239000" cy="1143000"/>
          </a:xfrm>
        </p:spPr>
        <p:txBody>
          <a:bodyPr>
            <a:noAutofit/>
          </a:bodyPr>
          <a:lstStyle/>
          <a:p>
            <a:pPr algn="ctr"/>
            <a:r>
              <a:rPr lang="en-US" sz="3600" cap="none" dirty="0" err="1" smtClean="0">
                <a:cs typeface="Arial" pitchFamily="34" charset="0"/>
              </a:rPr>
              <a:t>age</a:t>
            </a:r>
            <a:r>
              <a:rPr lang="en-US" sz="3600" dirty="0" err="1" smtClean="0">
                <a:cs typeface="Arial" pitchFamily="34" charset="0"/>
              </a:rPr>
              <a:t>LOC</a:t>
            </a:r>
            <a:r>
              <a:rPr lang="en-US" sz="3600" dirty="0" smtClean="0">
                <a:cs typeface="Arial" pitchFamily="34" charset="0"/>
              </a:rPr>
              <a:t/>
            </a:r>
            <a:br>
              <a:rPr lang="en-US" sz="3600" dirty="0" smtClean="0">
                <a:cs typeface="Arial" pitchFamily="34" charset="0"/>
              </a:rPr>
            </a:br>
            <a:r>
              <a:rPr lang="en-US" sz="3600" dirty="0" smtClean="0">
                <a:cs typeface="Arial" pitchFamily="34" charset="0"/>
              </a:rPr>
              <a:t>Radiant Day SPF 22</a:t>
            </a:r>
            <a:endParaRPr lang="en-US" sz="3600" dirty="0">
              <a:cs typeface="Arial" pitchFamily="34" charset="0"/>
            </a:endParaRPr>
          </a:p>
        </p:txBody>
      </p:sp>
      <p:sp>
        <p:nvSpPr>
          <p:cNvPr id="3" name="Content Placeholder 2"/>
          <p:cNvSpPr>
            <a:spLocks noGrp="1"/>
          </p:cNvSpPr>
          <p:nvPr>
            <p:ph idx="1"/>
          </p:nvPr>
        </p:nvSpPr>
        <p:spPr>
          <a:xfrm>
            <a:off x="1219200" y="2286000"/>
            <a:ext cx="4495800" cy="3733800"/>
          </a:xfrm>
        </p:spPr>
        <p:txBody>
          <a:bodyPr>
            <a:noAutofit/>
          </a:bodyPr>
          <a:lstStyle/>
          <a:p>
            <a:pPr marL="579438" indent="-579438">
              <a:buClr>
                <a:srgbClr val="298B9F"/>
              </a:buClr>
              <a:buSzPct val="100000"/>
              <a:buNone/>
            </a:pPr>
            <a:r>
              <a:rPr lang="en-US" sz="2000" dirty="0" smtClean="0"/>
              <a:t>	Infused with ageLOC and other advanced anti-aging ingredients proven to:</a:t>
            </a:r>
          </a:p>
          <a:p>
            <a:pPr marL="1144588" lvl="3" indent="-579438">
              <a:buClr>
                <a:srgbClr val="298B9F"/>
              </a:buClr>
              <a:buSzPct val="100000"/>
              <a:buFont typeface="Arial" pitchFamily="34" charset="0"/>
              <a:buChar char="•"/>
            </a:pPr>
            <a:r>
              <a:rPr lang="en-US" sz="2000" dirty="0" smtClean="0"/>
              <a:t>Increase radiance, reduce discoloration through melanin inhibition</a:t>
            </a:r>
          </a:p>
          <a:p>
            <a:pPr marL="1144588" lvl="3" indent="-579438">
              <a:buClr>
                <a:srgbClr val="298B9F"/>
              </a:buClr>
              <a:buSzPct val="100000"/>
              <a:buFont typeface="Arial" pitchFamily="34" charset="0"/>
              <a:buChar char="•"/>
            </a:pPr>
            <a:r>
              <a:rPr lang="en-US" sz="2000" dirty="0" smtClean="0"/>
              <a:t>Increase cell turnover by 85%</a:t>
            </a:r>
          </a:p>
          <a:p>
            <a:pPr marL="1144588" lvl="3" indent="-579438">
              <a:buClr>
                <a:srgbClr val="298B9F"/>
              </a:buClr>
              <a:buSzPct val="100000"/>
              <a:buFont typeface="Arial" pitchFamily="34" charset="0"/>
              <a:buChar char="•"/>
            </a:pPr>
            <a:r>
              <a:rPr lang="en-US" sz="2000" dirty="0" smtClean="0"/>
              <a:t>Reduce the appearance of fine lines, wrinkles &amp; pores</a:t>
            </a:r>
          </a:p>
          <a:p>
            <a:pPr marL="1144588" lvl="3" indent="-579438">
              <a:buClr>
                <a:srgbClr val="298B9F"/>
              </a:buClr>
              <a:buSzPct val="100000"/>
              <a:buFont typeface="Arial" pitchFamily="34" charset="0"/>
              <a:buChar char="•"/>
            </a:pPr>
            <a:r>
              <a:rPr lang="en-US" sz="2000" dirty="0" smtClean="0"/>
              <a:t>Dramatically smooth and soften skin</a:t>
            </a:r>
          </a:p>
        </p:txBody>
      </p:sp>
      <p:pic>
        <p:nvPicPr>
          <p:cNvPr id="36865" name="Picture 1"/>
          <p:cNvPicPr>
            <a:picLocks noChangeAspect="1" noChangeArrowheads="1"/>
          </p:cNvPicPr>
          <p:nvPr/>
        </p:nvPicPr>
        <p:blipFill>
          <a:blip r:embed="rId3" cstate="print"/>
          <a:srcRect/>
          <a:stretch>
            <a:fillRect/>
          </a:stretch>
        </p:blipFill>
        <p:spPr bwMode="auto">
          <a:xfrm>
            <a:off x="381000" y="2286000"/>
            <a:ext cx="1005823" cy="2179283"/>
          </a:xfrm>
          <a:prstGeom prst="rect">
            <a:avLst/>
          </a:prstGeom>
          <a:noFill/>
          <a:ln w="9525">
            <a:noFill/>
            <a:miter lim="800000"/>
            <a:headEnd/>
            <a:tailEnd/>
          </a:ln>
        </p:spPr>
      </p:pic>
      <p:pic>
        <p:nvPicPr>
          <p:cNvPr id="36866" name="Picture 2"/>
          <p:cNvPicPr>
            <a:picLocks noChangeAspect="1" noChangeArrowheads="1"/>
          </p:cNvPicPr>
          <p:nvPr/>
        </p:nvPicPr>
        <p:blipFill>
          <a:blip r:embed="rId4" cstate="print"/>
          <a:srcRect/>
          <a:stretch>
            <a:fillRect/>
          </a:stretch>
        </p:blipFill>
        <p:spPr bwMode="auto">
          <a:xfrm>
            <a:off x="5715000" y="3429000"/>
            <a:ext cx="2243810" cy="299238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3600" cap="none" dirty="0" err="1" smtClean="0">
                <a:cs typeface="Arial" pitchFamily="34" charset="0"/>
              </a:rPr>
              <a:t>age</a:t>
            </a:r>
            <a:r>
              <a:rPr lang="en-US" sz="3600" dirty="0" err="1" smtClean="0">
                <a:cs typeface="Arial" pitchFamily="34" charset="0"/>
              </a:rPr>
              <a:t>LOC</a:t>
            </a:r>
            <a:r>
              <a:rPr lang="en-US" sz="3600" dirty="0" smtClean="0">
                <a:cs typeface="Arial" pitchFamily="34" charset="0"/>
              </a:rPr>
              <a:t/>
            </a:r>
            <a:br>
              <a:rPr lang="en-US" sz="3600" dirty="0" smtClean="0">
                <a:cs typeface="Arial" pitchFamily="34" charset="0"/>
              </a:rPr>
            </a:br>
            <a:r>
              <a:rPr lang="en-US" sz="3600" dirty="0" smtClean="0">
                <a:cs typeface="Arial" pitchFamily="34" charset="0"/>
              </a:rPr>
              <a:t>Transforming Night</a:t>
            </a:r>
            <a:endParaRPr lang="en-US" sz="3600" dirty="0">
              <a:cs typeface="Arial" pitchFamily="34" charset="0"/>
            </a:endParaRPr>
          </a:p>
        </p:txBody>
      </p:sp>
      <p:sp>
        <p:nvSpPr>
          <p:cNvPr id="3" name="Content Placeholder 2"/>
          <p:cNvSpPr>
            <a:spLocks noGrp="1"/>
          </p:cNvSpPr>
          <p:nvPr>
            <p:ph idx="1"/>
          </p:nvPr>
        </p:nvSpPr>
        <p:spPr>
          <a:xfrm>
            <a:off x="228601" y="1803400"/>
            <a:ext cx="5867399" cy="3911600"/>
          </a:xfrm>
        </p:spPr>
        <p:txBody>
          <a:bodyPr>
            <a:noAutofit/>
          </a:bodyPr>
          <a:lstStyle/>
          <a:p>
            <a:pPr marL="579438" indent="-579438">
              <a:lnSpc>
                <a:spcPct val="120000"/>
              </a:lnSpc>
              <a:buClr>
                <a:srgbClr val="298B9F"/>
              </a:buClr>
              <a:buSzPct val="100000"/>
              <a:buNone/>
            </a:pPr>
            <a:r>
              <a:rPr lang="en-US" sz="2000" dirty="0" smtClean="0"/>
              <a:t>	Infused with ageLOC and other advanced anti-aging ingredients proven to:</a:t>
            </a:r>
          </a:p>
          <a:p>
            <a:pPr marL="1144588" lvl="3" indent="-579438">
              <a:lnSpc>
                <a:spcPct val="120000"/>
              </a:lnSpc>
              <a:buClr>
                <a:srgbClr val="298B9F"/>
              </a:buClr>
              <a:buSzPct val="100000"/>
              <a:buFont typeface="Arial" pitchFamily="34" charset="0"/>
              <a:buChar char="•"/>
            </a:pPr>
            <a:r>
              <a:rPr lang="en-US" sz="2000" dirty="0" smtClean="0"/>
              <a:t>Work with skin’s natural nighttime repair and renewal processes, strengthening natural barriers</a:t>
            </a:r>
          </a:p>
          <a:p>
            <a:pPr marL="1144588" lvl="3" indent="-579438">
              <a:lnSpc>
                <a:spcPct val="120000"/>
              </a:lnSpc>
              <a:buClr>
                <a:srgbClr val="298B9F"/>
              </a:buClr>
              <a:buSzPct val="100000"/>
              <a:buFont typeface="Arial" pitchFamily="34" charset="0"/>
              <a:buChar char="•"/>
            </a:pPr>
            <a:r>
              <a:rPr lang="en-US" sz="2000" dirty="0" smtClean="0"/>
              <a:t>Increase youthful cell turnover by 85%</a:t>
            </a:r>
          </a:p>
          <a:p>
            <a:pPr marL="1144588" lvl="3" indent="-579438">
              <a:lnSpc>
                <a:spcPct val="120000"/>
              </a:lnSpc>
              <a:buClr>
                <a:srgbClr val="298B9F"/>
              </a:buClr>
              <a:buSzPct val="100000"/>
              <a:buFont typeface="Arial" pitchFamily="34" charset="0"/>
              <a:buChar char="•"/>
            </a:pPr>
            <a:r>
              <a:rPr lang="en-US" sz="2000" dirty="0" smtClean="0"/>
              <a:t>Reduce look of fine lines, wrinkles &amp; pores</a:t>
            </a:r>
          </a:p>
          <a:p>
            <a:pPr marL="1144588" lvl="3" indent="-579438">
              <a:lnSpc>
                <a:spcPct val="120000"/>
              </a:lnSpc>
              <a:buClr>
                <a:srgbClr val="298B9F"/>
              </a:buClr>
              <a:buSzPct val="100000"/>
              <a:buFont typeface="Arial" pitchFamily="34" charset="0"/>
              <a:buChar char="•"/>
            </a:pPr>
            <a:r>
              <a:rPr lang="en-US" sz="2000" dirty="0" smtClean="0"/>
              <a:t>Dramatically smooth and soften skin</a:t>
            </a:r>
          </a:p>
          <a:p>
            <a:pPr>
              <a:lnSpc>
                <a:spcPct val="120000"/>
              </a:lnSpc>
            </a:pPr>
            <a:endParaRPr lang="en-US" sz="2000" dirty="0"/>
          </a:p>
        </p:txBody>
      </p:sp>
      <p:pic>
        <p:nvPicPr>
          <p:cNvPr id="35841" name="Picture 1"/>
          <p:cNvPicPr>
            <a:picLocks noChangeAspect="1" noChangeArrowheads="1"/>
          </p:cNvPicPr>
          <p:nvPr/>
        </p:nvPicPr>
        <p:blipFill>
          <a:blip r:embed="rId3" cstate="print"/>
          <a:srcRect/>
          <a:stretch>
            <a:fillRect/>
          </a:stretch>
        </p:blipFill>
        <p:spPr bwMode="auto">
          <a:xfrm>
            <a:off x="6248400" y="4114800"/>
            <a:ext cx="1827497" cy="171555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8600" y="5323582"/>
            <a:ext cx="8509269" cy="1077218"/>
          </a:xfrm>
          <a:prstGeom prst="rect">
            <a:avLst/>
          </a:prstGeom>
        </p:spPr>
        <p:txBody>
          <a:bodyPr wrap="square">
            <a:spAutoFit/>
          </a:bodyPr>
          <a:lstStyle/>
          <a:p>
            <a:pPr marL="55563" indent="-55563" algn="ctr">
              <a:buNone/>
            </a:pPr>
            <a:r>
              <a:rPr lang="en-US" sz="2800" dirty="0" smtClean="0">
                <a:solidFill>
                  <a:schemeClr val="accent4"/>
                </a:solidFill>
              </a:rPr>
              <a:t>Attacking the </a:t>
            </a:r>
            <a:r>
              <a:rPr lang="en-US" sz="3600" dirty="0" smtClean="0">
                <a:solidFill>
                  <a:srgbClr val="2EB7CA"/>
                </a:solidFill>
              </a:rPr>
              <a:t>sources of aging</a:t>
            </a:r>
            <a:r>
              <a:rPr lang="en-US" sz="2800" dirty="0" smtClean="0">
                <a:solidFill>
                  <a:schemeClr val="accent4"/>
                </a:solidFill>
              </a:rPr>
              <a:t>, not just the signs and symptoms.</a:t>
            </a:r>
          </a:p>
        </p:txBody>
      </p:sp>
      <p:sp>
        <p:nvSpPr>
          <p:cNvPr id="7" name="Rectangle 6"/>
          <p:cNvSpPr/>
          <p:nvPr/>
        </p:nvSpPr>
        <p:spPr>
          <a:xfrm>
            <a:off x="506244" y="344269"/>
            <a:ext cx="7937769" cy="707886"/>
          </a:xfrm>
          <a:prstGeom prst="rect">
            <a:avLst/>
          </a:prstGeom>
        </p:spPr>
        <p:txBody>
          <a:bodyPr wrap="square">
            <a:spAutoFit/>
          </a:bodyPr>
          <a:lstStyle/>
          <a:p>
            <a:pPr marL="55563" indent="-55563" algn="ctr">
              <a:buNone/>
            </a:pPr>
            <a:r>
              <a:rPr lang="en-US" sz="4000" dirty="0" smtClean="0">
                <a:solidFill>
                  <a:schemeClr val="accent4"/>
                </a:solidFill>
                <a:latin typeface="+mj-lt"/>
              </a:rPr>
              <a:t>WHAT IS </a:t>
            </a:r>
            <a:r>
              <a:rPr lang="en-US" sz="4000" dirty="0" err="1" smtClean="0">
                <a:solidFill>
                  <a:schemeClr val="accent4"/>
                </a:solidFill>
                <a:latin typeface="+mj-lt"/>
              </a:rPr>
              <a:t>ageLOC</a:t>
            </a:r>
            <a:r>
              <a:rPr lang="en-US" sz="4000" dirty="0" smtClean="0">
                <a:solidFill>
                  <a:schemeClr val="accent4"/>
                </a:solidFill>
                <a:latin typeface="+mj-lt"/>
              </a:rPr>
              <a:t>?</a:t>
            </a:r>
          </a:p>
        </p:txBody>
      </p:sp>
      <p:pic>
        <p:nvPicPr>
          <p:cNvPr id="23556" name="Picture 4"/>
          <p:cNvPicPr>
            <a:picLocks noChangeAspect="1" noChangeArrowheads="1"/>
          </p:cNvPicPr>
          <p:nvPr/>
        </p:nvPicPr>
        <p:blipFill>
          <a:blip r:embed="rId3" cstate="print"/>
          <a:srcRect/>
          <a:stretch>
            <a:fillRect/>
          </a:stretch>
        </p:blipFill>
        <p:spPr bwMode="auto">
          <a:xfrm>
            <a:off x="1739053" y="1323975"/>
            <a:ext cx="5347547" cy="3791089"/>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8242" name="Object 2"/>
          <p:cNvGraphicFramePr>
            <a:graphicFrameLocks noChangeAspect="1"/>
          </p:cNvGraphicFramePr>
          <p:nvPr/>
        </p:nvGraphicFramePr>
        <p:xfrm>
          <a:off x="1676400" y="114300"/>
          <a:ext cx="5029200" cy="6286500"/>
        </p:xfrm>
        <a:graphic>
          <a:graphicData uri="http://schemas.openxmlformats.org/presentationml/2006/ole">
            <p:oleObj spid="_x0000_s138247" name="Acrobat Document" r:id="rId4" imgW="5486284" imgH="6857884" progId="AcroExch.Document.7">
              <p:embed/>
            </p:oleObj>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5170" name="Object 2"/>
          <p:cNvGraphicFramePr>
            <a:graphicFrameLocks noChangeAspect="1"/>
          </p:cNvGraphicFramePr>
          <p:nvPr/>
        </p:nvGraphicFramePr>
        <p:xfrm>
          <a:off x="228600" y="228600"/>
          <a:ext cx="7543800" cy="5829300"/>
        </p:xfrm>
        <a:graphic>
          <a:graphicData uri="http://schemas.openxmlformats.org/presentationml/2006/ole">
            <p:oleObj spid="_x0000_s135175" name="Acrobat Document" r:id="rId3" imgW="7543607" imgH="5829107" progId="AcroExch.Document.7">
              <p:embed/>
            </p:oleObj>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6194" name="Object 2"/>
          <p:cNvGraphicFramePr>
            <a:graphicFrameLocks noChangeAspect="1"/>
          </p:cNvGraphicFramePr>
          <p:nvPr/>
        </p:nvGraphicFramePr>
        <p:xfrm>
          <a:off x="304800" y="381000"/>
          <a:ext cx="7543800" cy="5829300"/>
        </p:xfrm>
        <a:graphic>
          <a:graphicData uri="http://schemas.openxmlformats.org/presentationml/2006/ole">
            <p:oleObj spid="_x0000_s136199" name="Acrobat Document" r:id="rId3" imgW="7543607" imgH="5829107" progId="AcroExch.Document.7">
              <p:embed/>
            </p:oleObj>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7219" name="Object 3"/>
          <p:cNvGraphicFramePr>
            <a:graphicFrameLocks noChangeAspect="1"/>
          </p:cNvGraphicFramePr>
          <p:nvPr/>
        </p:nvGraphicFramePr>
        <p:xfrm>
          <a:off x="381000" y="342900"/>
          <a:ext cx="7543800" cy="5829300"/>
        </p:xfrm>
        <a:graphic>
          <a:graphicData uri="http://schemas.openxmlformats.org/presentationml/2006/ole">
            <p:oleObj spid="_x0000_s137224" name="Acrobat Document" r:id="rId3" imgW="7543607" imgH="5829107" progId="AcroExch.Document.7">
              <p:embed/>
            </p:oleObj>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962400" y="152400"/>
            <a:ext cx="3962400" cy="594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rot="10800000">
            <a:off x="7086600" y="2741612"/>
            <a:ext cx="5334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10800000">
            <a:off x="6858000" y="4191000"/>
            <a:ext cx="6096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495800" y="3505200"/>
            <a:ext cx="5334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10800000">
            <a:off x="6477000" y="4876800"/>
            <a:ext cx="6096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10800000">
            <a:off x="7086600" y="2741612"/>
            <a:ext cx="6096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10800000">
            <a:off x="6172200" y="2057400"/>
            <a:ext cx="6096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6146" name="Object 2"/>
          <p:cNvGraphicFramePr>
            <a:graphicFrameLocks noChangeAspect="1"/>
          </p:cNvGraphicFramePr>
          <p:nvPr/>
        </p:nvGraphicFramePr>
        <p:xfrm>
          <a:off x="304800" y="342900"/>
          <a:ext cx="7543800" cy="5829300"/>
        </p:xfrm>
        <a:graphic>
          <a:graphicData uri="http://schemas.openxmlformats.org/presentationml/2006/ole">
            <p:oleObj spid="_x0000_s6151" name="Acrobat Document" r:id="rId3" imgW="7128000" imgH="5508000" progId="AcroExch.Document.7">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1" fill="hold" grpId="0"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0-ppt_h/2"/>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6200" y="2743200"/>
            <a:ext cx="3352800" cy="1569660"/>
          </a:xfrm>
          <a:prstGeom prst="rect">
            <a:avLst/>
          </a:prstGeom>
          <a:noFill/>
        </p:spPr>
        <p:txBody>
          <a:bodyPr wrap="square" rtlCol="0">
            <a:spAutoFit/>
          </a:bodyPr>
          <a:lstStyle/>
          <a:p>
            <a:r>
              <a:rPr lang="en-US" sz="9600" dirty="0" smtClean="0">
                <a:solidFill>
                  <a:srgbClr val="70C9D2"/>
                </a:solidFill>
                <a:cs typeface="Arial" pitchFamily="34" charset="0"/>
              </a:rPr>
              <a:t>100%</a:t>
            </a:r>
            <a:endParaRPr lang="en-US" sz="9600" dirty="0">
              <a:solidFill>
                <a:srgbClr val="70C9D2"/>
              </a:solidFill>
              <a:cs typeface="Arial" pitchFamily="34" charset="0"/>
            </a:endParaRPr>
          </a:p>
        </p:txBody>
      </p:sp>
      <p:sp>
        <p:nvSpPr>
          <p:cNvPr id="2" name="Title 1"/>
          <p:cNvSpPr>
            <a:spLocks noGrp="1"/>
          </p:cNvSpPr>
          <p:nvPr>
            <p:ph type="title"/>
          </p:nvPr>
        </p:nvSpPr>
        <p:spPr>
          <a:xfrm>
            <a:off x="457200" y="533400"/>
            <a:ext cx="8153400" cy="1143000"/>
          </a:xfrm>
        </p:spPr>
        <p:txBody>
          <a:bodyPr/>
          <a:lstStyle/>
          <a:p>
            <a:pPr algn="ctr"/>
            <a:r>
              <a:rPr lang="en-US" sz="4000" dirty="0" smtClean="0"/>
              <a:t>Best Results</a:t>
            </a:r>
            <a:endParaRPr lang="en-US" sz="4000" dirty="0"/>
          </a:p>
        </p:txBody>
      </p:sp>
      <p:sp>
        <p:nvSpPr>
          <p:cNvPr id="4" name="Vertical Text Placeholder 8"/>
          <p:cNvSpPr>
            <a:spLocks noGrp="1"/>
          </p:cNvSpPr>
          <p:nvPr>
            <p:ph idx="1"/>
          </p:nvPr>
        </p:nvSpPr>
        <p:spPr>
          <a:xfrm>
            <a:off x="3352800" y="2463800"/>
            <a:ext cx="4495800" cy="2641600"/>
          </a:xfrm>
        </p:spPr>
        <p:txBody>
          <a:bodyPr vert="horz">
            <a:normAutofit/>
          </a:bodyPr>
          <a:lstStyle/>
          <a:p>
            <a:pPr marL="114300" indent="0">
              <a:buNone/>
            </a:pPr>
            <a:r>
              <a:rPr lang="en-US" sz="2800" dirty="0" smtClean="0"/>
              <a:t>of the subjects started showing improvements in two or more signs of aging </a:t>
            </a:r>
            <a:r>
              <a:rPr lang="en-US" sz="2800" b="1" u="sng" dirty="0" smtClean="0"/>
              <a:t>in only 7 days </a:t>
            </a:r>
            <a:r>
              <a:rPr lang="en-US" sz="2800" dirty="0" smtClean="0"/>
              <a:t>based on clinical assessments.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geLOC fs clinical chart.jpg"/>
          <p:cNvPicPr>
            <a:picLocks noChangeAspect="1"/>
          </p:cNvPicPr>
          <p:nvPr/>
        </p:nvPicPr>
        <p:blipFill>
          <a:blip r:embed="rId3" cstate="print"/>
          <a:stretch>
            <a:fillRect/>
          </a:stretch>
        </p:blipFill>
        <p:spPr>
          <a:xfrm>
            <a:off x="3886200" y="1143000"/>
            <a:ext cx="4114800" cy="5196936"/>
          </a:xfrm>
          <a:prstGeom prst="rect">
            <a:avLst/>
          </a:prstGeom>
          <a:noFill/>
          <a:ln>
            <a:noFill/>
          </a:ln>
        </p:spPr>
      </p:pic>
      <p:sp>
        <p:nvSpPr>
          <p:cNvPr id="7" name="Content Placeholder 4"/>
          <p:cNvSpPr>
            <a:spLocks noGrp="1"/>
          </p:cNvSpPr>
          <p:nvPr>
            <p:ph idx="1"/>
          </p:nvPr>
        </p:nvSpPr>
        <p:spPr>
          <a:xfrm>
            <a:off x="122674" y="1748660"/>
            <a:ext cx="3915927" cy="3966340"/>
          </a:xfrm>
        </p:spPr>
        <p:txBody>
          <a:bodyPr>
            <a:normAutofit/>
          </a:bodyPr>
          <a:lstStyle/>
          <a:p>
            <a:pPr marL="579438" indent="-579438">
              <a:buClr>
                <a:srgbClr val="298B9F"/>
              </a:buClr>
              <a:buSzPct val="100000"/>
              <a:buFont typeface="Arial" pitchFamily="34" charset="0"/>
              <a:buChar char="►"/>
            </a:pPr>
            <a:r>
              <a:rPr lang="en-US" sz="2400" dirty="0" smtClean="0"/>
              <a:t>12-week clinical study</a:t>
            </a:r>
          </a:p>
          <a:p>
            <a:pPr marL="579438" indent="-579438">
              <a:buClr>
                <a:srgbClr val="298B9F"/>
              </a:buClr>
              <a:buSzPct val="100000"/>
              <a:buFont typeface="Arial" pitchFamily="34" charset="0"/>
              <a:buChar char="►"/>
            </a:pPr>
            <a:r>
              <a:rPr lang="en-US" sz="2400" dirty="0" smtClean="0"/>
              <a:t>Consumer Perception &amp; Blinded Clinical Graders</a:t>
            </a:r>
          </a:p>
          <a:p>
            <a:pPr marL="579438" indent="-579438">
              <a:buClr>
                <a:srgbClr val="298B9F"/>
              </a:buClr>
              <a:buSzPct val="100000"/>
              <a:buFont typeface="Arial" pitchFamily="34" charset="0"/>
              <a:buChar char="►"/>
            </a:pPr>
            <a:r>
              <a:rPr lang="en-US" sz="2400" dirty="0" smtClean="0"/>
              <a:t>Improvement in 8 different signs of aging</a:t>
            </a:r>
          </a:p>
          <a:p>
            <a:pPr marL="579438" indent="-579438">
              <a:buClr>
                <a:srgbClr val="298B9F"/>
              </a:buClr>
              <a:buSzPct val="100000"/>
              <a:buFont typeface="Arial" pitchFamily="34" charset="0"/>
              <a:buChar char="►"/>
            </a:pPr>
            <a:r>
              <a:rPr lang="en-US" sz="2400" dirty="0" smtClean="0"/>
              <a:t>The best results we’ve ever seen at Nu Skin</a:t>
            </a:r>
          </a:p>
        </p:txBody>
      </p:sp>
      <p:sp>
        <p:nvSpPr>
          <p:cNvPr id="5" name="TextBox 4"/>
          <p:cNvSpPr txBox="1"/>
          <p:nvPr/>
        </p:nvSpPr>
        <p:spPr>
          <a:xfrm>
            <a:off x="5105401" y="1383268"/>
            <a:ext cx="2676293" cy="369332"/>
          </a:xfrm>
          <a:prstGeom prst="rect">
            <a:avLst/>
          </a:prstGeom>
          <a:noFill/>
        </p:spPr>
        <p:txBody>
          <a:bodyPr wrap="square" rtlCol="0">
            <a:spAutoFit/>
          </a:bodyPr>
          <a:lstStyle/>
          <a:p>
            <a:pPr algn="ctr"/>
            <a:r>
              <a:rPr lang="en-US" dirty="0" smtClean="0">
                <a:solidFill>
                  <a:schemeClr val="bg1">
                    <a:lumMod val="65000"/>
                  </a:schemeClr>
                </a:solidFill>
              </a:rPr>
              <a:t>Consumer Perception</a:t>
            </a:r>
            <a:endParaRPr lang="en-US" dirty="0">
              <a:solidFill>
                <a:schemeClr val="bg1">
                  <a:lumMod val="65000"/>
                </a:schemeClr>
              </a:solidFill>
            </a:endParaRPr>
          </a:p>
        </p:txBody>
      </p:sp>
      <p:sp>
        <p:nvSpPr>
          <p:cNvPr id="6" name="Oval 5"/>
          <p:cNvSpPr/>
          <p:nvPr/>
        </p:nvSpPr>
        <p:spPr>
          <a:xfrm>
            <a:off x="8709102" y="5248508"/>
            <a:ext cx="89210" cy="743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p:cNvSpPr txBox="1">
            <a:spLocks/>
          </p:cNvSpPr>
          <p:nvPr/>
        </p:nvSpPr>
        <p:spPr>
          <a:xfrm>
            <a:off x="609600" y="152400"/>
            <a:ext cx="7848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all" spc="0" normalizeH="0" baseline="0" noProof="0" dirty="0" smtClean="0">
                <a:ln>
                  <a:noFill/>
                </a:ln>
                <a:solidFill>
                  <a:schemeClr val="accent4"/>
                </a:solidFill>
                <a:effectLst/>
                <a:uLnTx/>
                <a:uFillTx/>
                <a:latin typeface="+mj-lt"/>
                <a:ea typeface="+mj-ea"/>
                <a:cs typeface="+mj-cs"/>
              </a:rPr>
              <a:t>The Proof</a:t>
            </a:r>
            <a:endParaRPr kumimoji="0" lang="en-US" sz="4000" b="0" i="0" u="none" strike="noStrike" kern="1200" cap="all" spc="0" normalizeH="0" baseline="0" noProof="0" dirty="0">
              <a:ln>
                <a:noFill/>
              </a:ln>
              <a:solidFill>
                <a:schemeClr val="accent4"/>
              </a:solidFill>
              <a:effectLst/>
              <a:uLnTx/>
              <a:uFillTx/>
              <a:latin typeface="+mj-lt"/>
              <a:ea typeface="+mj-ea"/>
              <a:cs typeface="+mj-cs"/>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geLOC fs clinical chart.jpg"/>
          <p:cNvPicPr>
            <a:picLocks noChangeAspect="1"/>
          </p:cNvPicPr>
          <p:nvPr/>
        </p:nvPicPr>
        <p:blipFill>
          <a:blip r:embed="rId3" cstate="print"/>
          <a:stretch>
            <a:fillRect/>
          </a:stretch>
        </p:blipFill>
        <p:spPr>
          <a:xfrm>
            <a:off x="3886200" y="1143000"/>
            <a:ext cx="4114800" cy="5196936"/>
          </a:xfrm>
          <a:prstGeom prst="rect">
            <a:avLst/>
          </a:prstGeom>
          <a:noFill/>
          <a:ln>
            <a:noFill/>
          </a:ln>
        </p:spPr>
      </p:pic>
      <p:sp>
        <p:nvSpPr>
          <p:cNvPr id="5" name="TextBox 4"/>
          <p:cNvSpPr txBox="1"/>
          <p:nvPr/>
        </p:nvSpPr>
        <p:spPr>
          <a:xfrm>
            <a:off x="5105401" y="1383268"/>
            <a:ext cx="2676293" cy="369332"/>
          </a:xfrm>
          <a:prstGeom prst="rect">
            <a:avLst/>
          </a:prstGeom>
          <a:noFill/>
        </p:spPr>
        <p:txBody>
          <a:bodyPr wrap="square" rtlCol="0">
            <a:spAutoFit/>
          </a:bodyPr>
          <a:lstStyle/>
          <a:p>
            <a:pPr algn="ctr"/>
            <a:r>
              <a:rPr lang="en-US" dirty="0" smtClean="0">
                <a:solidFill>
                  <a:schemeClr val="accent4"/>
                </a:solidFill>
              </a:rPr>
              <a:t>Consumer Perception</a:t>
            </a:r>
            <a:endParaRPr lang="en-US" dirty="0">
              <a:solidFill>
                <a:schemeClr val="accent4"/>
              </a:solidFill>
            </a:endParaRPr>
          </a:p>
        </p:txBody>
      </p:sp>
      <p:sp>
        <p:nvSpPr>
          <p:cNvPr id="6" name="Oval 5"/>
          <p:cNvSpPr/>
          <p:nvPr/>
        </p:nvSpPr>
        <p:spPr>
          <a:xfrm>
            <a:off x="8709102" y="5248508"/>
            <a:ext cx="89210" cy="743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4"/>
          <p:cNvSpPr>
            <a:spLocks noGrp="1"/>
          </p:cNvSpPr>
          <p:nvPr>
            <p:ph idx="1"/>
          </p:nvPr>
        </p:nvSpPr>
        <p:spPr>
          <a:xfrm>
            <a:off x="914400" y="2438400"/>
            <a:ext cx="3276600" cy="2362200"/>
          </a:xfrm>
        </p:spPr>
        <p:txBody>
          <a:bodyPr>
            <a:noAutofit/>
          </a:bodyPr>
          <a:lstStyle/>
          <a:p>
            <a:pPr>
              <a:buNone/>
            </a:pPr>
            <a:r>
              <a:rPr lang="en-US" sz="11500" dirty="0" smtClean="0"/>
              <a:t>80%</a:t>
            </a:r>
          </a:p>
        </p:txBody>
      </p:sp>
      <p:sp>
        <p:nvSpPr>
          <p:cNvPr id="12" name="Up Arrow 11"/>
          <p:cNvSpPr/>
          <p:nvPr/>
        </p:nvSpPr>
        <p:spPr>
          <a:xfrm>
            <a:off x="381000" y="2819400"/>
            <a:ext cx="609600" cy="1143000"/>
          </a:xfrm>
          <a:prstGeom prst="upArrow">
            <a:avLst/>
          </a:prstGeom>
          <a:solidFill>
            <a:srgbClr val="6FBED7"/>
          </a:solidFill>
          <a:ln>
            <a:solidFill>
              <a:srgbClr val="6FBED7"/>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p:cNvSpPr txBox="1">
            <a:spLocks/>
          </p:cNvSpPr>
          <p:nvPr/>
        </p:nvSpPr>
        <p:spPr>
          <a:xfrm>
            <a:off x="609600" y="76200"/>
            <a:ext cx="7848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all" spc="0" normalizeH="0" baseline="0" noProof="0" dirty="0" smtClean="0">
                <a:ln>
                  <a:noFill/>
                </a:ln>
                <a:solidFill>
                  <a:schemeClr val="accent4"/>
                </a:solidFill>
                <a:effectLst/>
                <a:uLnTx/>
                <a:uFillTx/>
                <a:latin typeface="+mj-lt"/>
                <a:ea typeface="+mj-ea"/>
                <a:cs typeface="+mj-cs"/>
              </a:rPr>
              <a:t>The Proof</a:t>
            </a:r>
            <a:endParaRPr kumimoji="0" lang="en-US" sz="4000" b="0" i="0" u="none" strike="noStrike" kern="1200" cap="all" spc="0" normalizeH="0" baseline="0" noProof="0" dirty="0">
              <a:ln>
                <a:noFill/>
              </a:ln>
              <a:solidFill>
                <a:schemeClr val="accent4"/>
              </a:solidFill>
              <a:effectLst/>
              <a:uLnTx/>
              <a:uFillTx/>
              <a:latin typeface="+mj-lt"/>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2000" fill="hold"/>
                                        <p:tgtEl>
                                          <p:spTgt spid="12"/>
                                        </p:tgtEl>
                                        <p:attrNameLst>
                                          <p:attrName>ppt_x</p:attrName>
                                        </p:attrNameLst>
                                      </p:cBhvr>
                                      <p:tavLst>
                                        <p:tav tm="0">
                                          <p:val>
                                            <p:strVal val="#ppt_x"/>
                                          </p:val>
                                        </p:tav>
                                        <p:tav tm="100000">
                                          <p:val>
                                            <p:strVal val="#ppt_x"/>
                                          </p:val>
                                        </p:tav>
                                      </p:tavLst>
                                    </p:anim>
                                    <p:anim calcmode="lin" valueType="num">
                                      <p:cBhvr additive="base">
                                        <p:cTn id="8" dur="2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251" name="Text Box 19"/>
          <p:cNvSpPr txBox="1">
            <a:spLocks noChangeArrowheads="1"/>
          </p:cNvSpPr>
          <p:nvPr/>
        </p:nvSpPr>
        <p:spPr bwMode="auto">
          <a:xfrm>
            <a:off x="8061344" y="6208713"/>
            <a:ext cx="184731" cy="369332"/>
          </a:xfrm>
          <a:prstGeom prst="rect">
            <a:avLst/>
          </a:prstGeom>
          <a:noFill/>
          <a:ln w="9525">
            <a:noFill/>
            <a:miter lim="800000"/>
            <a:headEnd/>
            <a:tailEnd/>
          </a:ln>
          <a:effectLst/>
        </p:spPr>
        <p:txBody>
          <a:bodyPr wrap="none">
            <a:spAutoFit/>
          </a:bodyPr>
          <a:lstStyle/>
          <a:p>
            <a:endParaRPr lang="en-US"/>
          </a:p>
        </p:txBody>
      </p:sp>
      <p:pic>
        <p:nvPicPr>
          <p:cNvPr id="9" name="Content Placeholder 7" descr="ageLOCFinal with Tagline.jpg"/>
          <p:cNvPicPr>
            <a:picLocks noChangeAspect="1"/>
          </p:cNvPicPr>
          <p:nvPr/>
        </p:nvPicPr>
        <p:blipFill>
          <a:blip r:embed="rId3" cstate="print"/>
          <a:srcRect/>
          <a:stretch>
            <a:fillRect/>
          </a:stretch>
        </p:blipFill>
        <p:spPr bwMode="auto">
          <a:xfrm>
            <a:off x="3301184" y="4301041"/>
            <a:ext cx="2185216" cy="1619713"/>
          </a:xfrm>
          <a:prstGeom prst="rect">
            <a:avLst/>
          </a:prstGeom>
          <a:noFill/>
          <a:ln w="9525">
            <a:noFill/>
            <a:miter lim="800000"/>
            <a:headEnd/>
            <a:tailEnd/>
          </a:ln>
        </p:spPr>
      </p:pic>
      <p:pic>
        <p:nvPicPr>
          <p:cNvPr id="36865" name="Picture 1"/>
          <p:cNvPicPr>
            <a:picLocks noChangeAspect="1" noChangeArrowheads="1"/>
          </p:cNvPicPr>
          <p:nvPr/>
        </p:nvPicPr>
        <p:blipFill>
          <a:blip r:embed="rId4" cstate="print"/>
          <a:srcRect/>
          <a:stretch>
            <a:fillRect/>
          </a:stretch>
        </p:blipFill>
        <p:spPr bwMode="auto">
          <a:xfrm>
            <a:off x="0" y="0"/>
            <a:ext cx="6267450" cy="6457950"/>
          </a:xfrm>
          <a:prstGeom prst="rect">
            <a:avLst/>
          </a:prstGeom>
          <a:noFill/>
          <a:ln w="9525">
            <a:noFill/>
            <a:miter lim="800000"/>
            <a:headEnd/>
            <a:tailEnd/>
          </a:ln>
        </p:spPr>
      </p:pic>
      <p:pic>
        <p:nvPicPr>
          <p:cNvPr id="11" name="Picture 10" descr="ageLOC Edition.bmp"/>
          <p:cNvPicPr>
            <a:picLocks noChangeAspect="1"/>
          </p:cNvPicPr>
          <p:nvPr/>
        </p:nvPicPr>
        <p:blipFill>
          <a:blip r:embed="rId5" cstate="print"/>
          <a:stretch>
            <a:fillRect/>
          </a:stretch>
        </p:blipFill>
        <p:spPr>
          <a:xfrm>
            <a:off x="4800600" y="381000"/>
            <a:ext cx="2771775" cy="1581150"/>
          </a:xfrm>
          <a:prstGeom prst="rect">
            <a:avLst/>
          </a:prstGeom>
        </p:spPr>
      </p:pic>
      <p:sp>
        <p:nvSpPr>
          <p:cNvPr id="607234" name="Rectangle 2"/>
          <p:cNvSpPr>
            <a:spLocks noGrp="1" noChangeArrowheads="1"/>
          </p:cNvSpPr>
          <p:nvPr>
            <p:ph type="body" idx="1"/>
          </p:nvPr>
        </p:nvSpPr>
        <p:spPr>
          <a:xfrm>
            <a:off x="4572000" y="2286000"/>
            <a:ext cx="3962400" cy="1828800"/>
          </a:xfrm>
        </p:spPr>
        <p:txBody>
          <a:bodyPr>
            <a:noAutofit/>
          </a:bodyPr>
          <a:lstStyle/>
          <a:p>
            <a:pPr marL="55563" indent="-55563" algn="ctr">
              <a:buNone/>
            </a:pPr>
            <a:r>
              <a:rPr lang="en-US" sz="3600" dirty="0" smtClean="0">
                <a:latin typeface="+mj-lt"/>
              </a:rPr>
              <a:t>The Anti-Aging Master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07234">
                                            <p:txEl>
                                              <p:pRg st="0" end="0"/>
                                            </p:txEl>
                                          </p:spTgt>
                                        </p:tgtEl>
                                        <p:attrNameLst>
                                          <p:attrName>style.visibility</p:attrName>
                                        </p:attrNameLst>
                                      </p:cBhvr>
                                      <p:to>
                                        <p:strVal val="visible"/>
                                      </p:to>
                                    </p:set>
                                    <p:animEffect transition="in" filter="fade">
                                      <p:cBhvr>
                                        <p:cTn id="7" dur="2000"/>
                                        <p:tgtEl>
                                          <p:spTgt spid="6072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7234"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4"/>
          <p:cNvSpPr>
            <a:spLocks noGrp="1" noChangeArrowheads="1"/>
          </p:cNvSpPr>
          <p:nvPr>
            <p:ph type="title"/>
          </p:nvPr>
        </p:nvSpPr>
        <p:spPr>
          <a:xfrm>
            <a:off x="304800" y="177800"/>
            <a:ext cx="8382000" cy="736600"/>
          </a:xfrm>
        </p:spPr>
        <p:txBody>
          <a:bodyPr anchor="t"/>
          <a:lstStyle/>
          <a:p>
            <a:pPr algn="ctr"/>
            <a:r>
              <a:rPr lang="en-GB" sz="3600" dirty="0" smtClean="0"/>
              <a:t>Pre-Treat </a:t>
            </a:r>
            <a:r>
              <a:rPr lang="en-GB" sz="3600" dirty="0"/>
              <a:t>Gel</a:t>
            </a:r>
          </a:p>
        </p:txBody>
      </p:sp>
      <p:sp>
        <p:nvSpPr>
          <p:cNvPr id="33797" name="Rectangle 5"/>
          <p:cNvSpPr>
            <a:spLocks noGrp="1" noChangeArrowheads="1"/>
          </p:cNvSpPr>
          <p:nvPr>
            <p:ph idx="1"/>
          </p:nvPr>
        </p:nvSpPr>
        <p:spPr>
          <a:xfrm>
            <a:off x="3581400" y="1549401"/>
            <a:ext cx="4343400" cy="3555999"/>
          </a:xfrm>
        </p:spPr>
        <p:txBody>
          <a:bodyPr>
            <a:noAutofit/>
          </a:bodyPr>
          <a:lstStyle/>
          <a:p>
            <a:pPr>
              <a:spcBef>
                <a:spcPct val="0"/>
              </a:spcBef>
              <a:spcAft>
                <a:spcPts val="800"/>
              </a:spcAft>
              <a:buFont typeface="Wingdings" pitchFamily="2" charset="2"/>
              <a:buNone/>
            </a:pPr>
            <a:r>
              <a:rPr lang="en-US" sz="1800" b="1" dirty="0">
                <a:cs typeface="Arial Narrow"/>
              </a:rPr>
              <a:t>Product Benefits</a:t>
            </a:r>
          </a:p>
          <a:p>
            <a:pPr>
              <a:spcBef>
                <a:spcPct val="0"/>
              </a:spcBef>
              <a:spcAft>
                <a:spcPts val="800"/>
              </a:spcAft>
              <a:buFont typeface="Wingdings" pitchFamily="2" charset="2"/>
              <a:buNone/>
            </a:pPr>
            <a:r>
              <a:rPr lang="en-US" sz="1800" dirty="0">
                <a:cs typeface="Arial Narrow"/>
              </a:rPr>
              <a:t>	</a:t>
            </a:r>
            <a:r>
              <a:rPr lang="en-US" sz="1800" dirty="0" smtClean="0">
                <a:cs typeface="Arial Narrow"/>
              </a:rPr>
              <a:t>Pre-Treat Gel </a:t>
            </a:r>
            <a:r>
              <a:rPr lang="en-US" sz="1800" dirty="0">
                <a:cs typeface="Arial Narrow"/>
              </a:rPr>
              <a:t>with the </a:t>
            </a:r>
            <a:r>
              <a:rPr lang="en-US" sz="1800" dirty="0" err="1" smtClean="0">
                <a:cs typeface="Arial Narrow"/>
              </a:rPr>
              <a:t>ageLOC</a:t>
            </a:r>
            <a:r>
              <a:rPr lang="en-US" sz="1800" dirty="0" smtClean="0">
                <a:cs typeface="Arial Narrow"/>
              </a:rPr>
              <a:t>™ Face </a:t>
            </a:r>
            <a:r>
              <a:rPr lang="en-US" sz="1800" dirty="0">
                <a:cs typeface="Arial Narrow"/>
              </a:rPr>
              <a:t>Conductor helps remove skin impurities and let your pores ‘breathe’.</a:t>
            </a:r>
          </a:p>
          <a:p>
            <a:pPr>
              <a:spcBef>
                <a:spcPct val="0"/>
              </a:spcBef>
              <a:spcAft>
                <a:spcPts val="800"/>
              </a:spcAft>
              <a:buFont typeface="Wingdings" pitchFamily="2" charset="2"/>
              <a:buNone/>
            </a:pPr>
            <a:r>
              <a:rPr lang="en-US" sz="1800" b="1" dirty="0">
                <a:cs typeface="Arial Narrow"/>
              </a:rPr>
              <a:t>Key Ingredients</a:t>
            </a:r>
          </a:p>
          <a:p>
            <a:pPr>
              <a:spcBef>
                <a:spcPct val="0"/>
              </a:spcBef>
              <a:spcAft>
                <a:spcPts val="800"/>
              </a:spcAft>
            </a:pPr>
            <a:r>
              <a:rPr lang="en-US" sz="1800" dirty="0">
                <a:cs typeface="Arial Narrow"/>
              </a:rPr>
              <a:t>Marigold extract, sea kelp and vanilla extract— soothe and condition the skin.</a:t>
            </a:r>
          </a:p>
          <a:p>
            <a:pPr>
              <a:spcBef>
                <a:spcPct val="0"/>
              </a:spcBef>
              <a:spcAft>
                <a:spcPts val="800"/>
              </a:spcAft>
            </a:pPr>
            <a:r>
              <a:rPr lang="en-US" sz="1800" dirty="0" err="1" smtClean="0">
                <a:cs typeface="Arial Narrow"/>
              </a:rPr>
              <a:t>Cocoyl</a:t>
            </a:r>
            <a:r>
              <a:rPr lang="en-US" sz="1800" dirty="0" smtClean="0">
                <a:cs typeface="Arial Narrow"/>
              </a:rPr>
              <a:t> </a:t>
            </a:r>
            <a:r>
              <a:rPr lang="en-US" sz="1800" dirty="0">
                <a:cs typeface="Arial Narrow"/>
              </a:rPr>
              <a:t>Glutamate—purifies the skin.</a:t>
            </a:r>
            <a:endParaRPr lang="en-GB" sz="1800" dirty="0">
              <a:cs typeface="Arial Narrow"/>
            </a:endParaRPr>
          </a:p>
        </p:txBody>
      </p:sp>
      <p:pic>
        <p:nvPicPr>
          <p:cNvPr id="9" name="Picture 8" descr="RM09600080.jpg"/>
          <p:cNvPicPr>
            <a:picLocks noChangeAspect="1"/>
          </p:cNvPicPr>
          <p:nvPr/>
        </p:nvPicPr>
        <p:blipFill>
          <a:blip r:embed="rId3" cstate="print"/>
          <a:srcRect r="5556"/>
          <a:stretch>
            <a:fillRect/>
          </a:stretch>
        </p:blipFill>
        <p:spPr>
          <a:xfrm rot="16200000">
            <a:off x="-643964" y="2167965"/>
            <a:ext cx="4927601" cy="2877671"/>
          </a:xfrm>
          <a:prstGeom prst="roundRect">
            <a:avLst/>
          </a:prstGeom>
          <a:ln>
            <a:solidFill>
              <a:schemeClr val="bg1">
                <a:lumMod val="50000"/>
              </a:schemeClr>
            </a:solidFill>
          </a:ln>
          <a:effectLst>
            <a:outerShdw blurRad="50800" dist="38100" dir="2700000" algn="tl" rotWithShape="0">
              <a:prstClr val="black">
                <a:alpha val="40000"/>
              </a:prstClr>
            </a:outerShdw>
          </a:effectLst>
          <a:scene3d>
            <a:camera prst="orthographicFront"/>
            <a:lightRig rig="threePt" dir="t"/>
          </a:scene3d>
          <a:sp3d>
            <a:bevelT/>
          </a:sp3d>
        </p:spPr>
      </p:pic>
      <p:sp>
        <p:nvSpPr>
          <p:cNvPr id="10" name="Line 8"/>
          <p:cNvSpPr>
            <a:spLocks noChangeShapeType="1"/>
          </p:cNvSpPr>
          <p:nvPr/>
        </p:nvSpPr>
        <p:spPr bwMode="auto">
          <a:xfrm>
            <a:off x="2209800" y="4191000"/>
            <a:ext cx="2133600" cy="1295400"/>
          </a:xfrm>
          <a:prstGeom prst="line">
            <a:avLst/>
          </a:prstGeom>
          <a:noFill/>
          <a:ln w="28575">
            <a:solidFill>
              <a:schemeClr val="tx1"/>
            </a:solidFill>
            <a:round/>
            <a:headEnd type="oval" w="sm" len="sm"/>
            <a:tailEnd/>
          </a:ln>
        </p:spPr>
        <p:txBody>
          <a:bodyPr wrap="none" anchor="ctr">
            <a:prstTxWarp prst="textNoShape">
              <a:avLst/>
            </a:prstTxWarp>
          </a:bodyPr>
          <a:lstStyle/>
          <a:p>
            <a:endParaRPr lang="en-US"/>
          </a:p>
        </p:txBody>
      </p:sp>
      <p:pic>
        <p:nvPicPr>
          <p:cNvPr id="2050" name="Picture 2"/>
          <p:cNvPicPr>
            <a:picLocks noChangeAspect="1" noChangeArrowheads="1"/>
          </p:cNvPicPr>
          <p:nvPr/>
        </p:nvPicPr>
        <p:blipFill>
          <a:blip r:embed="rId4" cstate="print"/>
          <a:srcRect/>
          <a:stretch>
            <a:fillRect/>
          </a:stretch>
        </p:blipFill>
        <p:spPr bwMode="auto">
          <a:xfrm>
            <a:off x="3810000" y="5545458"/>
            <a:ext cx="2819400" cy="702945"/>
          </a:xfrm>
          <a:prstGeom prst="rect">
            <a:avLst/>
          </a:prstGeom>
          <a:noFill/>
          <a:ln w="9525">
            <a:noFill/>
            <a:miter lim="800000"/>
            <a:headEnd/>
            <a:tailEnd/>
          </a:ln>
        </p:spPr>
      </p:pic>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cstate="print"/>
          <a:srcRect b="14624"/>
          <a:stretch>
            <a:fillRect/>
          </a:stretch>
        </p:blipFill>
        <p:spPr bwMode="auto">
          <a:xfrm>
            <a:off x="1447800" y="1600200"/>
            <a:ext cx="3424810" cy="4800600"/>
          </a:xfrm>
          <a:prstGeom prst="rect">
            <a:avLst/>
          </a:prstGeom>
          <a:noFill/>
          <a:ln w="9525">
            <a:noFill/>
            <a:miter lim="800000"/>
            <a:headEnd/>
            <a:tailEnd/>
          </a:ln>
        </p:spPr>
      </p:pic>
      <p:pic>
        <p:nvPicPr>
          <p:cNvPr id="4" name="Content Placeholder 3" descr="tools.bmp"/>
          <p:cNvPicPr>
            <a:picLocks noGrp="1" noChangeAspect="1"/>
          </p:cNvPicPr>
          <p:nvPr>
            <p:ph idx="1"/>
          </p:nvPr>
        </p:nvPicPr>
        <p:blipFill>
          <a:blip r:embed="rId4" cstate="print"/>
          <a:srcRect b="8468"/>
          <a:stretch>
            <a:fillRect/>
          </a:stretch>
        </p:blipFill>
        <p:spPr>
          <a:xfrm>
            <a:off x="533400" y="228600"/>
            <a:ext cx="7239000" cy="1143000"/>
          </a:xfrm>
        </p:spPr>
      </p:pic>
      <p:sp>
        <p:nvSpPr>
          <p:cNvPr id="5" name="Rectangle 4"/>
          <p:cNvSpPr/>
          <p:nvPr/>
        </p:nvSpPr>
        <p:spPr>
          <a:xfrm>
            <a:off x="228600" y="228600"/>
            <a:ext cx="914400" cy="144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6465125"/>
            <a:ext cx="6629400" cy="381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RM09600053.jpg"/>
          <p:cNvPicPr>
            <a:picLocks noChangeAspect="1"/>
          </p:cNvPicPr>
          <p:nvPr/>
        </p:nvPicPr>
        <p:blipFill>
          <a:blip r:embed="rId5" cstate="print"/>
          <a:srcRect l="6667" t="17778" r="13333" b="2875"/>
          <a:stretch>
            <a:fillRect/>
          </a:stretch>
        </p:blipFill>
        <p:spPr>
          <a:xfrm>
            <a:off x="4953000" y="2590800"/>
            <a:ext cx="2590800" cy="385445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RM09600080.jpg"/>
          <p:cNvPicPr>
            <a:picLocks noChangeAspect="1"/>
          </p:cNvPicPr>
          <p:nvPr/>
        </p:nvPicPr>
        <p:blipFill>
          <a:blip r:embed="rId3" cstate="print"/>
          <a:srcRect r="5556"/>
          <a:stretch>
            <a:fillRect/>
          </a:stretch>
        </p:blipFill>
        <p:spPr>
          <a:xfrm rot="16200000">
            <a:off x="-571501" y="2247902"/>
            <a:ext cx="4724400" cy="2819401"/>
          </a:xfrm>
          <a:prstGeom prst="roundRect">
            <a:avLst/>
          </a:prstGeom>
          <a:ln>
            <a:solidFill>
              <a:schemeClr val="bg1">
                <a:lumMod val="50000"/>
              </a:schemeClr>
            </a:solidFill>
          </a:ln>
          <a:effectLst>
            <a:outerShdw blurRad="50800" dist="38100" dir="2700000" algn="tl" rotWithShape="0">
              <a:prstClr val="black">
                <a:alpha val="40000"/>
              </a:prstClr>
            </a:outerShdw>
          </a:effectLst>
          <a:scene3d>
            <a:camera prst="orthographicFront"/>
            <a:lightRig rig="threePt" dir="t"/>
          </a:scene3d>
          <a:sp3d>
            <a:bevelT/>
          </a:sp3d>
        </p:spPr>
      </p:pic>
      <p:sp>
        <p:nvSpPr>
          <p:cNvPr id="35844" name="Rectangle 4"/>
          <p:cNvSpPr>
            <a:spLocks noGrp="1" noChangeArrowheads="1"/>
          </p:cNvSpPr>
          <p:nvPr>
            <p:ph type="title"/>
          </p:nvPr>
        </p:nvSpPr>
        <p:spPr>
          <a:xfrm>
            <a:off x="457200" y="274638"/>
            <a:ext cx="8305800" cy="715962"/>
          </a:xfrm>
        </p:spPr>
        <p:txBody>
          <a:bodyPr anchor="t"/>
          <a:lstStyle/>
          <a:p>
            <a:pPr algn="ctr"/>
            <a:r>
              <a:rPr lang="en-GB" sz="3600" dirty="0"/>
              <a:t>Treatment Gel</a:t>
            </a:r>
          </a:p>
        </p:txBody>
      </p:sp>
      <p:sp>
        <p:nvSpPr>
          <p:cNvPr id="35845" name="Rectangle 5"/>
          <p:cNvSpPr>
            <a:spLocks noGrp="1" noChangeArrowheads="1"/>
          </p:cNvSpPr>
          <p:nvPr>
            <p:ph idx="1"/>
          </p:nvPr>
        </p:nvSpPr>
        <p:spPr>
          <a:xfrm>
            <a:off x="3657600" y="1547812"/>
            <a:ext cx="4343400" cy="3557588"/>
          </a:xfrm>
        </p:spPr>
        <p:txBody>
          <a:bodyPr>
            <a:noAutofit/>
          </a:bodyPr>
          <a:lstStyle/>
          <a:p>
            <a:pPr>
              <a:spcBef>
                <a:spcPct val="0"/>
              </a:spcBef>
              <a:spcAft>
                <a:spcPts val="800"/>
              </a:spcAft>
              <a:buFont typeface="Wingdings" pitchFamily="2" charset="2"/>
              <a:buNone/>
            </a:pPr>
            <a:r>
              <a:rPr lang="en-US" sz="1700" b="1" dirty="0">
                <a:cs typeface="Arial Narrow"/>
              </a:rPr>
              <a:t>Product Benefits</a:t>
            </a:r>
          </a:p>
          <a:p>
            <a:pPr>
              <a:spcBef>
                <a:spcPct val="0"/>
              </a:spcBef>
              <a:spcAft>
                <a:spcPts val="800"/>
              </a:spcAft>
              <a:buFont typeface="Wingdings" pitchFamily="2" charset="2"/>
              <a:buNone/>
            </a:pPr>
            <a:r>
              <a:rPr lang="en-US" sz="1700" dirty="0">
                <a:cs typeface="Arial Narrow"/>
              </a:rPr>
              <a:t>	Treatment Gel with the </a:t>
            </a:r>
            <a:r>
              <a:rPr lang="en-US" sz="1700" dirty="0" err="1" smtClean="0">
                <a:cs typeface="Arial Narrow"/>
              </a:rPr>
              <a:t>ageLOC</a:t>
            </a:r>
            <a:r>
              <a:rPr lang="en-US" sz="1700" dirty="0" smtClean="0">
                <a:cs typeface="Arial Narrow"/>
              </a:rPr>
              <a:t> Edition Galvanic Spa™ </a:t>
            </a:r>
            <a:r>
              <a:rPr lang="en-US" sz="1700" dirty="0">
                <a:cs typeface="Arial Narrow"/>
              </a:rPr>
              <a:t>Face Conductor revives and invigorates your skin. </a:t>
            </a:r>
          </a:p>
          <a:p>
            <a:pPr>
              <a:spcBef>
                <a:spcPct val="0"/>
              </a:spcBef>
              <a:spcAft>
                <a:spcPts val="800"/>
              </a:spcAft>
              <a:buFont typeface="Wingdings" pitchFamily="2" charset="2"/>
              <a:buNone/>
            </a:pPr>
            <a:r>
              <a:rPr lang="en-US" sz="1700" b="1" dirty="0">
                <a:cs typeface="Arial Narrow"/>
              </a:rPr>
              <a:t>Key Ingredients</a:t>
            </a:r>
          </a:p>
          <a:p>
            <a:pPr>
              <a:spcBef>
                <a:spcPct val="0"/>
              </a:spcBef>
              <a:spcAft>
                <a:spcPts val="800"/>
              </a:spcAft>
            </a:pPr>
            <a:r>
              <a:rPr lang="en-US" sz="1700" b="1" dirty="0" err="1" smtClean="0">
                <a:cs typeface="Arial Narrow"/>
              </a:rPr>
              <a:t>ageLOC</a:t>
            </a:r>
            <a:r>
              <a:rPr lang="en-US" sz="1700" dirty="0" smtClean="0">
                <a:cs typeface="Arial Narrow"/>
              </a:rPr>
              <a:t>—a patent-pending ingredient technology that targets Youth Gene Clusters, the ultimate sources of aging.  </a:t>
            </a:r>
          </a:p>
          <a:p>
            <a:pPr>
              <a:spcBef>
                <a:spcPct val="0"/>
              </a:spcBef>
              <a:spcAft>
                <a:spcPts val="800"/>
              </a:spcAft>
            </a:pPr>
            <a:r>
              <a:rPr lang="en-US" sz="1700" dirty="0" err="1" smtClean="0">
                <a:cs typeface="Arial Narrow"/>
              </a:rPr>
              <a:t>Arginine</a:t>
            </a:r>
            <a:r>
              <a:rPr lang="en-US" sz="1700" dirty="0" smtClean="0">
                <a:cs typeface="Arial Narrow"/>
              </a:rPr>
              <a:t>—an </a:t>
            </a:r>
            <a:r>
              <a:rPr lang="en-US" sz="1700" dirty="0">
                <a:cs typeface="Arial Narrow"/>
              </a:rPr>
              <a:t>amino acid which helps the skin to recover from stress</a:t>
            </a:r>
          </a:p>
          <a:p>
            <a:pPr>
              <a:spcBef>
                <a:spcPct val="0"/>
              </a:spcBef>
              <a:spcAft>
                <a:spcPts val="800"/>
              </a:spcAft>
            </a:pPr>
            <a:r>
              <a:rPr lang="en-US" sz="1700" dirty="0">
                <a:cs typeface="Arial Narrow"/>
              </a:rPr>
              <a:t>Magnesium—a necessary component that promotes cellular energy</a:t>
            </a:r>
            <a:endParaRPr lang="en-GB" sz="1700" dirty="0">
              <a:cs typeface="Arial Narrow"/>
            </a:endParaRPr>
          </a:p>
        </p:txBody>
      </p:sp>
      <p:sp>
        <p:nvSpPr>
          <p:cNvPr id="10" name="Line 8"/>
          <p:cNvSpPr>
            <a:spLocks noChangeShapeType="1"/>
          </p:cNvSpPr>
          <p:nvPr/>
        </p:nvSpPr>
        <p:spPr bwMode="auto">
          <a:xfrm>
            <a:off x="1447800" y="4267200"/>
            <a:ext cx="2590800" cy="1371600"/>
          </a:xfrm>
          <a:prstGeom prst="line">
            <a:avLst/>
          </a:prstGeom>
          <a:noFill/>
          <a:ln w="28575">
            <a:solidFill>
              <a:schemeClr val="tx2"/>
            </a:solidFill>
            <a:round/>
            <a:headEnd type="oval" w="sm" len="sm"/>
            <a:tailEnd/>
          </a:ln>
        </p:spPr>
        <p:txBody>
          <a:bodyPr wrap="none" anchor="ctr">
            <a:prstTxWarp prst="textNoShape">
              <a:avLst/>
            </a:prstTxWarp>
          </a:bodyPr>
          <a:lstStyle/>
          <a:p>
            <a:endParaRPr lang="en-US"/>
          </a:p>
        </p:txBody>
      </p:sp>
      <p:pic>
        <p:nvPicPr>
          <p:cNvPr id="3074" name="Picture 2"/>
          <p:cNvPicPr>
            <a:picLocks noChangeAspect="1" noChangeArrowheads="1"/>
          </p:cNvPicPr>
          <p:nvPr/>
        </p:nvPicPr>
        <p:blipFill>
          <a:blip r:embed="rId4" cstate="print"/>
          <a:srcRect/>
          <a:stretch>
            <a:fillRect/>
          </a:stretch>
        </p:blipFill>
        <p:spPr bwMode="auto">
          <a:xfrm>
            <a:off x="4114800" y="5562601"/>
            <a:ext cx="2514600" cy="742951"/>
          </a:xfrm>
          <a:prstGeom prst="rect">
            <a:avLst/>
          </a:prstGeom>
          <a:noFill/>
          <a:ln w="9525">
            <a:noFill/>
            <a:miter lim="800000"/>
            <a:headEnd/>
            <a:tailEnd/>
          </a:ln>
        </p:spPr>
      </p:pic>
    </p:spTree>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7848600" cy="1143000"/>
          </a:xfrm>
        </p:spPr>
        <p:txBody>
          <a:bodyPr/>
          <a:lstStyle/>
          <a:p>
            <a:pPr algn="ctr"/>
            <a:r>
              <a:rPr lang="en-US" sz="3600" dirty="0" smtClean="0"/>
              <a:t>How does it work?</a:t>
            </a:r>
            <a:endParaRPr lang="en-US" sz="3600" dirty="0"/>
          </a:p>
        </p:txBody>
      </p:sp>
      <p:pic>
        <p:nvPicPr>
          <p:cNvPr id="4" name="Content Placeholder 3" descr="pre-treat.bmp"/>
          <p:cNvPicPr>
            <a:picLocks noGrp="1" noChangeAspect="1"/>
          </p:cNvPicPr>
          <p:nvPr>
            <p:ph idx="1"/>
          </p:nvPr>
        </p:nvPicPr>
        <p:blipFill>
          <a:blip r:embed="rId3" cstate="print"/>
          <a:stretch>
            <a:fillRect/>
          </a:stretch>
        </p:blipFill>
        <p:spPr>
          <a:xfrm>
            <a:off x="762000" y="1645373"/>
            <a:ext cx="3205162" cy="4374427"/>
          </a:xfrm>
        </p:spPr>
      </p:pic>
      <p:pic>
        <p:nvPicPr>
          <p:cNvPr id="5" name="Picture 4" descr="treat.bmp"/>
          <p:cNvPicPr>
            <a:picLocks noChangeAspect="1"/>
          </p:cNvPicPr>
          <p:nvPr/>
        </p:nvPicPr>
        <p:blipFill>
          <a:blip r:embed="rId4" cstate="print"/>
          <a:stretch>
            <a:fillRect/>
          </a:stretch>
        </p:blipFill>
        <p:spPr>
          <a:xfrm>
            <a:off x="4343400" y="1571627"/>
            <a:ext cx="3387774" cy="4448175"/>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153400" cy="1143000"/>
          </a:xfrm>
        </p:spPr>
        <p:txBody>
          <a:bodyPr/>
          <a:lstStyle/>
          <a:p>
            <a:pPr algn="ctr"/>
            <a:r>
              <a:rPr lang="en-US" sz="3600" dirty="0" smtClean="0"/>
              <a:t>How does it work?</a:t>
            </a:r>
            <a:endParaRPr lang="en-US" sz="3600" dirty="0"/>
          </a:p>
        </p:txBody>
      </p:sp>
      <p:pic>
        <p:nvPicPr>
          <p:cNvPr id="71683" name="Picture 3"/>
          <p:cNvPicPr>
            <a:picLocks noChangeAspect="1" noChangeArrowheads="1"/>
          </p:cNvPicPr>
          <p:nvPr/>
        </p:nvPicPr>
        <p:blipFill>
          <a:blip r:embed="rId3" cstate="print"/>
          <a:srcRect/>
          <a:stretch>
            <a:fillRect/>
          </a:stretch>
        </p:blipFill>
        <p:spPr bwMode="auto">
          <a:xfrm>
            <a:off x="609599" y="1524000"/>
            <a:ext cx="7199291"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533401" y="152400"/>
            <a:ext cx="8077199" cy="1143000"/>
          </a:xfrm>
        </p:spPr>
        <p:txBody>
          <a:bodyPr/>
          <a:lstStyle/>
          <a:p>
            <a:pPr algn="ctr"/>
            <a:r>
              <a:rPr lang="en-US" sz="3600" dirty="0">
                <a:cs typeface="Arial" pitchFamily="-109" charset="0"/>
              </a:rPr>
              <a:t>Lasting Benefits</a:t>
            </a:r>
          </a:p>
        </p:txBody>
      </p:sp>
      <p:pic>
        <p:nvPicPr>
          <p:cNvPr id="27652" name="Picture 5"/>
          <p:cNvPicPr>
            <a:picLocks noChangeAspect="1" noChangeArrowheads="1"/>
          </p:cNvPicPr>
          <p:nvPr/>
        </p:nvPicPr>
        <p:blipFill>
          <a:blip r:embed="rId3" cstate="print"/>
          <a:srcRect l="5865" r="7822" b="27184"/>
          <a:stretch>
            <a:fillRect/>
          </a:stretch>
        </p:blipFill>
        <p:spPr bwMode="auto">
          <a:xfrm>
            <a:off x="482599" y="1397000"/>
            <a:ext cx="3708401" cy="4546600"/>
          </a:xfrm>
          <a:prstGeom prst="rect">
            <a:avLst/>
          </a:prstGeom>
          <a:noFill/>
          <a:ln w="9525">
            <a:noFill/>
            <a:miter lim="800000"/>
            <a:headEnd/>
            <a:tailEnd/>
          </a:ln>
        </p:spPr>
      </p:pic>
      <p:sp>
        <p:nvSpPr>
          <p:cNvPr id="27651" name="Rectangle 3"/>
          <p:cNvSpPr>
            <a:spLocks noGrp="1" noChangeArrowheads="1"/>
          </p:cNvSpPr>
          <p:nvPr>
            <p:ph idx="1"/>
          </p:nvPr>
        </p:nvSpPr>
        <p:spPr>
          <a:xfrm>
            <a:off x="4419600" y="1905000"/>
            <a:ext cx="3657600" cy="3276600"/>
          </a:xfrm>
        </p:spPr>
        <p:txBody>
          <a:bodyPr>
            <a:normAutofit/>
          </a:bodyPr>
          <a:lstStyle/>
          <a:p>
            <a:pPr marL="0" indent="0">
              <a:buFont typeface="Wingdings" pitchFamily="-109" charset="2"/>
              <a:buNone/>
            </a:pPr>
            <a:r>
              <a:rPr lang="en-US" sz="2000" dirty="0" smtClean="0">
                <a:cs typeface="Arial Narrow"/>
              </a:rPr>
              <a:t>Research reveals </a:t>
            </a:r>
            <a:r>
              <a:rPr lang="en-US" sz="2000" dirty="0">
                <a:cs typeface="Arial Narrow"/>
              </a:rPr>
              <a:t>that treatment with a galvanic instrument</a:t>
            </a:r>
            <a:r>
              <a:rPr lang="en-US" sz="2000" dirty="0">
                <a:solidFill>
                  <a:srgbClr val="595959"/>
                </a:solidFill>
                <a:cs typeface="Arial Narrow"/>
              </a:rPr>
              <a:t> </a:t>
            </a:r>
            <a:r>
              <a:rPr lang="en-US" sz="2000" dirty="0">
                <a:cs typeface="Arial Narrow"/>
              </a:rPr>
              <a:t>may enhance the delivery of key ingredients for up to 24 hours. This includes active ingredients contained in subsequently applied treatment products. </a:t>
            </a:r>
            <a:endParaRPr lang="en-US" sz="2000" dirty="0">
              <a:solidFill>
                <a:srgbClr val="FF0000"/>
              </a:solidFill>
              <a:cs typeface="Arial Narrow"/>
            </a:endParaRPr>
          </a:p>
          <a:p>
            <a:pPr marL="0" indent="0">
              <a:buFont typeface="Wingdings" pitchFamily="-109" charset="2"/>
              <a:buNone/>
            </a:pPr>
            <a:endParaRPr lang="en-US" sz="2000" dirty="0">
              <a:solidFill>
                <a:srgbClr val="FF0000"/>
              </a:solidFill>
              <a:cs typeface="Arial Narrow"/>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962400" y="152400"/>
            <a:ext cx="3962400" cy="594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rot="10800000">
            <a:off x="7086600" y="2741612"/>
            <a:ext cx="5334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10800000">
            <a:off x="6858000" y="4191000"/>
            <a:ext cx="6096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495800" y="3505200"/>
            <a:ext cx="5334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10800000">
            <a:off x="6477000" y="4876800"/>
            <a:ext cx="6096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10800000">
            <a:off x="7086600" y="2741612"/>
            <a:ext cx="6096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10800000">
            <a:off x="6172200" y="2057400"/>
            <a:ext cx="6096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8194" name="Object 2"/>
          <p:cNvGraphicFramePr>
            <a:graphicFrameLocks noChangeAspect="1"/>
          </p:cNvGraphicFramePr>
          <p:nvPr/>
        </p:nvGraphicFramePr>
        <p:xfrm>
          <a:off x="1828800" y="152400"/>
          <a:ext cx="4935538" cy="6169025"/>
        </p:xfrm>
        <a:graphic>
          <a:graphicData uri="http://schemas.openxmlformats.org/presentationml/2006/ole">
            <p:oleObj spid="_x0000_s8199" name="Acrobat Document" r:id="rId4" imgW="5184000" imgH="6480000" progId="AcroExch.Document.7">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1" fill="hold" grpId="0"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0-ppt_h/2"/>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962400" y="152400"/>
            <a:ext cx="3962400" cy="594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rot="10800000">
            <a:off x="7086600" y="2741612"/>
            <a:ext cx="5334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10800000">
            <a:off x="6858000" y="4191000"/>
            <a:ext cx="6096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495800" y="3505200"/>
            <a:ext cx="5334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10800000">
            <a:off x="6477000" y="4876800"/>
            <a:ext cx="6096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10800000">
            <a:off x="7086600" y="2741612"/>
            <a:ext cx="6096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10800000">
            <a:off x="6172200" y="2057400"/>
            <a:ext cx="6096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9218" name="Object 2"/>
          <p:cNvGraphicFramePr>
            <a:graphicFrameLocks noChangeAspect="1"/>
          </p:cNvGraphicFramePr>
          <p:nvPr/>
        </p:nvGraphicFramePr>
        <p:xfrm>
          <a:off x="1828800" y="231775"/>
          <a:ext cx="4935538" cy="6169025"/>
        </p:xfrm>
        <a:graphic>
          <a:graphicData uri="http://schemas.openxmlformats.org/presentationml/2006/ole">
            <p:oleObj spid="_x0000_s9223" name="Acrobat Document" r:id="rId3" imgW="5184000" imgH="6480000" progId="AcroExch.Document.7">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1" fill="hold" grpId="0"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0-ppt_h/2"/>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962400" y="152400"/>
            <a:ext cx="3962400" cy="594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rot="10800000">
            <a:off x="7086600" y="2741612"/>
            <a:ext cx="5334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10800000">
            <a:off x="6858000" y="4191000"/>
            <a:ext cx="6096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495800" y="3505200"/>
            <a:ext cx="5334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10800000">
            <a:off x="6477000" y="4876800"/>
            <a:ext cx="6096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10800000">
            <a:off x="7086600" y="2741612"/>
            <a:ext cx="6096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10800000">
            <a:off x="6172200" y="2057400"/>
            <a:ext cx="6096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4099" name="Object 3"/>
          <p:cNvGraphicFramePr>
            <a:graphicFrameLocks noChangeAspect="1"/>
          </p:cNvGraphicFramePr>
          <p:nvPr/>
        </p:nvGraphicFramePr>
        <p:xfrm>
          <a:off x="2057400" y="152400"/>
          <a:ext cx="4954588" cy="6194425"/>
        </p:xfrm>
        <a:graphic>
          <a:graphicData uri="http://schemas.openxmlformats.org/presentationml/2006/ole">
            <p:oleObj spid="_x0000_s4104" name="Acrobat Document" r:id="rId3" imgW="5184000" imgH="6480000" progId="AcroExch.Document.7">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1" fill="hold" grpId="0"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0-ppt_h/2"/>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962400" y="152400"/>
            <a:ext cx="3962400" cy="594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rot="10800000">
            <a:off x="7086600" y="2741612"/>
            <a:ext cx="5334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10800000">
            <a:off x="6858000" y="4191000"/>
            <a:ext cx="6096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495800" y="3505200"/>
            <a:ext cx="5334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10800000">
            <a:off x="6477000" y="4876800"/>
            <a:ext cx="6096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10800000">
            <a:off x="7086600" y="2741612"/>
            <a:ext cx="6096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10800000">
            <a:off x="6172200" y="2057400"/>
            <a:ext cx="6096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5123" name="Object 3"/>
          <p:cNvGraphicFramePr>
            <a:graphicFrameLocks noChangeAspect="1"/>
          </p:cNvGraphicFramePr>
          <p:nvPr/>
        </p:nvGraphicFramePr>
        <p:xfrm>
          <a:off x="1890713" y="152400"/>
          <a:ext cx="4945062" cy="6180137"/>
        </p:xfrm>
        <a:graphic>
          <a:graphicData uri="http://schemas.openxmlformats.org/presentationml/2006/ole">
            <p:oleObj spid="_x0000_s5128" name="Acrobat Document" r:id="rId3" imgW="5184000" imgH="6480000" progId="AcroExch.Document.7">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1" fill="hold" grpId="0"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0-ppt_h/2"/>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6" name="Rectangle 4"/>
          <p:cNvSpPr>
            <a:spLocks noGrp="1" noChangeArrowheads="1"/>
          </p:cNvSpPr>
          <p:nvPr>
            <p:ph type="title"/>
          </p:nvPr>
        </p:nvSpPr>
        <p:spPr>
          <a:xfrm>
            <a:off x="0" y="2590800"/>
            <a:ext cx="8229600" cy="1143000"/>
          </a:xfrm>
          <a:noFill/>
          <a:ln/>
        </p:spPr>
        <p:txBody>
          <a:bodyPr/>
          <a:lstStyle/>
          <a:p>
            <a:pPr algn="ctr"/>
            <a:r>
              <a:rPr lang="en-US" sz="3600" dirty="0"/>
              <a:t>Spot Treatment Conductor/</a:t>
            </a:r>
            <a:br>
              <a:rPr lang="en-US" sz="3600" dirty="0"/>
            </a:br>
            <a:r>
              <a:rPr lang="en-US" sz="3600" dirty="0" err="1"/>
              <a:t>Tru</a:t>
            </a:r>
            <a:r>
              <a:rPr lang="en-US" sz="3600" dirty="0"/>
              <a:t> Face</a:t>
            </a:r>
            <a:r>
              <a:rPr lang="en-US" sz="3600" baseline="30000" dirty="0"/>
              <a:t>®</a:t>
            </a:r>
            <a:r>
              <a:rPr lang="en-US" sz="3600" dirty="0"/>
              <a:t> Line Corrector </a:t>
            </a:r>
          </a:p>
        </p:txBody>
      </p:sp>
    </p:spTree>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a:xfrm>
            <a:off x="76200" y="304800"/>
            <a:ext cx="8229600" cy="1143000"/>
          </a:xfrm>
        </p:spPr>
        <p:txBody>
          <a:bodyPr anchor="t"/>
          <a:lstStyle/>
          <a:p>
            <a:pPr algn="ctr"/>
            <a:r>
              <a:rPr lang="en-US" dirty="0"/>
              <a:t>Spot Treatment Conductor/</a:t>
            </a:r>
            <a:r>
              <a:rPr lang="en-US" dirty="0" err="1"/>
              <a:t>Tru</a:t>
            </a:r>
            <a:r>
              <a:rPr lang="en-US" dirty="0"/>
              <a:t> Face</a:t>
            </a:r>
            <a:r>
              <a:rPr lang="en-US" baseline="30000" dirty="0"/>
              <a:t>®</a:t>
            </a:r>
            <a:r>
              <a:rPr lang="en-US" dirty="0"/>
              <a:t> Line Corrector</a:t>
            </a:r>
            <a:endParaRPr lang="en-GB" dirty="0"/>
          </a:p>
        </p:txBody>
      </p:sp>
      <p:sp>
        <p:nvSpPr>
          <p:cNvPr id="152579" name="Rectangle 3"/>
          <p:cNvSpPr>
            <a:spLocks noGrp="1" noChangeArrowheads="1"/>
          </p:cNvSpPr>
          <p:nvPr>
            <p:ph idx="1"/>
          </p:nvPr>
        </p:nvSpPr>
        <p:spPr>
          <a:xfrm>
            <a:off x="3810000" y="1828800"/>
            <a:ext cx="4191000" cy="3962400"/>
          </a:xfrm>
        </p:spPr>
        <p:txBody>
          <a:bodyPr>
            <a:normAutofit fontScale="92500"/>
          </a:bodyPr>
          <a:lstStyle/>
          <a:p>
            <a:pPr>
              <a:lnSpc>
                <a:spcPts val="2200"/>
              </a:lnSpc>
              <a:spcBef>
                <a:spcPct val="0"/>
              </a:spcBef>
              <a:spcAft>
                <a:spcPts val="2600"/>
              </a:spcAft>
              <a:buFont typeface="Wingdings" pitchFamily="2" charset="2"/>
              <a:buNone/>
            </a:pPr>
            <a:r>
              <a:rPr lang="en-US" sz="1700" dirty="0">
                <a:cs typeface="Arial Narrow"/>
              </a:rPr>
              <a:t>	</a:t>
            </a:r>
            <a:r>
              <a:rPr lang="en-US" sz="1700" dirty="0" err="1" smtClean="0">
                <a:cs typeface="Arial Narrow"/>
              </a:rPr>
              <a:t>ageLOC</a:t>
            </a:r>
            <a:r>
              <a:rPr lang="en-US" sz="1700" dirty="0" smtClean="0">
                <a:cs typeface="Arial Narrow"/>
              </a:rPr>
              <a:t> Galvanic Spa with the Spot Treatment conductor works synergistically with </a:t>
            </a:r>
            <a:r>
              <a:rPr lang="en-US" sz="1700" dirty="0" err="1" smtClean="0">
                <a:cs typeface="Arial Narrow"/>
              </a:rPr>
              <a:t>Tru</a:t>
            </a:r>
            <a:r>
              <a:rPr lang="en-US" sz="1700" dirty="0" smtClean="0">
                <a:cs typeface="Arial Narrow"/>
              </a:rPr>
              <a:t> Face Line Corrector, helping to enhance the delivery of a pro-collagen peptide.  Peptides help reduce the appearance of moderate to deep lines by sending age-reversing signals to collagen-producing cells.  The Spot Treatment Conductor concentrates the current allowing you to better target specific areas of the face and gives an added boost to your existing anti-aging treatment regimen.  </a:t>
            </a:r>
            <a:endParaRPr lang="en-US" sz="1700" dirty="0">
              <a:cs typeface="Arial Narrow"/>
            </a:endParaRPr>
          </a:p>
        </p:txBody>
      </p:sp>
      <p:pic>
        <p:nvPicPr>
          <p:cNvPr id="230404" name="Picture 4" descr="http://crd/PORTAL/GETIMAGE.php?type=large&amp;server=MTAuMzMuMzIuMTE3&amp;siteurl=&amp;id=1172760&amp;path=E%3A/CRDStorage/Assets/Images/2010/IMG1000050.tif&amp;mdate=1285349743"/>
          <p:cNvPicPr>
            <a:picLocks noChangeAspect="1" noChangeArrowheads="1"/>
          </p:cNvPicPr>
          <p:nvPr/>
        </p:nvPicPr>
        <p:blipFill>
          <a:blip r:embed="rId3" cstate="print"/>
          <a:srcRect b="16633"/>
          <a:stretch>
            <a:fillRect/>
          </a:stretch>
        </p:blipFill>
        <p:spPr bwMode="auto">
          <a:xfrm>
            <a:off x="533400" y="1436805"/>
            <a:ext cx="3429000" cy="4582995"/>
          </a:xfrm>
          <a:prstGeom prst="rect">
            <a:avLst/>
          </a:prstGeom>
          <a:noFill/>
        </p:spPr>
      </p:pic>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28624" y="304800"/>
            <a:ext cx="8229600" cy="742951"/>
          </a:xfrm>
        </p:spPr>
        <p:txBody>
          <a:bodyPr>
            <a:normAutofit fontScale="90000"/>
          </a:bodyPr>
          <a:lstStyle/>
          <a:p>
            <a:pPr algn="ctr"/>
            <a:r>
              <a:rPr lang="en-US" sz="4400" b="0" cap="none" dirty="0" err="1" smtClean="0"/>
              <a:t>age</a:t>
            </a:r>
            <a:r>
              <a:rPr lang="en-US" sz="4400" b="0" dirty="0" err="1" smtClean="0"/>
              <a:t>LOC</a:t>
            </a:r>
            <a:r>
              <a:rPr lang="en-US" sz="4400" b="0" dirty="0" smtClean="0"/>
              <a:t> Helps explain…</a:t>
            </a:r>
            <a:endParaRPr lang="en-US" sz="4400" b="0" dirty="0"/>
          </a:p>
        </p:txBody>
      </p:sp>
      <p:pic>
        <p:nvPicPr>
          <p:cNvPr id="8" name="Picture 5"/>
          <p:cNvPicPr>
            <a:picLocks noChangeAspect="1" noChangeArrowheads="1"/>
          </p:cNvPicPr>
          <p:nvPr/>
        </p:nvPicPr>
        <p:blipFill>
          <a:blip r:embed="rId3" cstate="print"/>
          <a:srcRect/>
          <a:stretch>
            <a:fillRect/>
          </a:stretch>
        </p:blipFill>
        <p:spPr bwMode="auto">
          <a:xfrm>
            <a:off x="1143000" y="990600"/>
            <a:ext cx="6608820" cy="4396982"/>
          </a:xfrm>
          <a:prstGeom prst="rect">
            <a:avLst/>
          </a:prstGeom>
          <a:noFill/>
          <a:ln w="9525">
            <a:noFill/>
            <a:miter lim="800000"/>
            <a:headEnd/>
            <a:tailEnd/>
          </a:ln>
          <a:effectLst/>
        </p:spPr>
      </p:pic>
      <p:sp>
        <p:nvSpPr>
          <p:cNvPr id="5" name="TextBox 4"/>
          <p:cNvSpPr txBox="1"/>
          <p:nvPr/>
        </p:nvSpPr>
        <p:spPr>
          <a:xfrm>
            <a:off x="0" y="5334000"/>
            <a:ext cx="9144000" cy="1200329"/>
          </a:xfrm>
          <a:prstGeom prst="rect">
            <a:avLst/>
          </a:prstGeom>
          <a:noFill/>
        </p:spPr>
        <p:txBody>
          <a:bodyPr wrap="square" rtlCol="0">
            <a:spAutoFit/>
          </a:bodyPr>
          <a:lstStyle/>
          <a:p>
            <a:pPr algn="ctr"/>
            <a:r>
              <a:rPr lang="en-US" sz="3600" dirty="0" smtClean="0">
                <a:solidFill>
                  <a:schemeClr val="accent4"/>
                </a:solidFill>
              </a:rPr>
              <a:t>Why Some People Look Years Younger </a:t>
            </a:r>
            <a:br>
              <a:rPr lang="en-US" sz="3600" dirty="0" smtClean="0">
                <a:solidFill>
                  <a:schemeClr val="accent4"/>
                </a:solidFill>
              </a:rPr>
            </a:br>
            <a:r>
              <a:rPr lang="en-US" sz="3600" dirty="0" smtClean="0">
                <a:solidFill>
                  <a:schemeClr val="accent4"/>
                </a:solidFill>
              </a:rPr>
              <a:t>Than They Really Are.</a:t>
            </a:r>
            <a:endParaRPr lang="en-US" sz="3600" dirty="0">
              <a:solidFill>
                <a:schemeClr val="accent4"/>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56" presetClass="path" presetSubtype="0" accel="50000" decel="50000" fill="hold" nodeType="afterEffect">
                                  <p:stCondLst>
                                    <p:cond delay="0"/>
                                  </p:stCondLst>
                                  <p:childTnLst>
                                    <p:animMotion origin="layout" path="M 0.02448 0.07407 L 0.23281 -0.15926 " pathEditMode="relative" rAng="0" ptsTypes="AA">
                                      <p:cBhvr>
                                        <p:cTn id="10" dur="2000" fill="hold"/>
                                        <p:tgtEl>
                                          <p:spTgt spid="8"/>
                                        </p:tgtEl>
                                        <p:attrNameLst>
                                          <p:attrName>ppt_x</p:attrName>
                                          <p:attrName>ppt_y</p:attrName>
                                        </p:attrNameLst>
                                      </p:cBhvr>
                                      <p:rCtr x="10400" y="-117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0" y="457200"/>
            <a:ext cx="8991600" cy="708025"/>
          </a:xfrm>
          <a:prstGeom prst="rect">
            <a:avLst/>
          </a:prstGeom>
          <a:noFill/>
          <a:ln w="9525">
            <a:noFill/>
            <a:miter lim="800000"/>
            <a:headEnd/>
            <a:tailEnd/>
          </a:ln>
        </p:spPr>
        <p:txBody>
          <a:bodyPr anchor="ctr">
            <a:spAutoFit/>
          </a:bodyPr>
          <a:lstStyle/>
          <a:p>
            <a:pPr algn="ctr"/>
            <a:r>
              <a:rPr lang="en-US" sz="4000" b="1" dirty="0" smtClean="0">
                <a:solidFill>
                  <a:schemeClr val="accent4"/>
                </a:solidFill>
              </a:rPr>
              <a:t>Recent Study</a:t>
            </a:r>
            <a:endParaRPr lang="en-US" sz="4000" b="1" dirty="0">
              <a:solidFill>
                <a:schemeClr val="accent4"/>
              </a:solidFill>
            </a:endParaRPr>
          </a:p>
        </p:txBody>
      </p:sp>
      <p:pic>
        <p:nvPicPr>
          <p:cNvPr id="4099" name="Picture 2"/>
          <p:cNvPicPr>
            <a:picLocks noChangeAspect="1" noChangeArrowheads="1"/>
          </p:cNvPicPr>
          <p:nvPr/>
        </p:nvPicPr>
        <p:blipFill>
          <a:blip r:embed="rId2" cstate="print"/>
          <a:srcRect r="35409"/>
          <a:stretch>
            <a:fillRect/>
          </a:stretch>
        </p:blipFill>
        <p:spPr bwMode="auto">
          <a:xfrm>
            <a:off x="381000" y="1295400"/>
            <a:ext cx="5334000" cy="4314825"/>
          </a:xfrm>
          <a:prstGeom prst="rect">
            <a:avLst/>
          </a:prstGeom>
          <a:noFill/>
          <a:ln w="9525">
            <a:noFill/>
            <a:miter lim="800000"/>
            <a:headEnd/>
            <a:tailEnd/>
          </a:ln>
        </p:spPr>
      </p:pic>
      <p:sp>
        <p:nvSpPr>
          <p:cNvPr id="4" name="Rectangle 3"/>
          <p:cNvSpPr/>
          <p:nvPr/>
        </p:nvSpPr>
        <p:spPr>
          <a:xfrm>
            <a:off x="4724400" y="1752600"/>
            <a:ext cx="533400" cy="31242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048000" y="2819400"/>
            <a:ext cx="533400" cy="20574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70C0"/>
              </a:solidFill>
            </a:endParaRPr>
          </a:p>
        </p:txBody>
      </p:sp>
      <p:sp>
        <p:nvSpPr>
          <p:cNvPr id="7" name="Rectangle 6"/>
          <p:cNvSpPr/>
          <p:nvPr/>
        </p:nvSpPr>
        <p:spPr>
          <a:xfrm>
            <a:off x="1447800" y="4038600"/>
            <a:ext cx="457200" cy="8382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4267200" y="3733800"/>
            <a:ext cx="4572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590800" y="3810000"/>
            <a:ext cx="4572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914400" y="4419600"/>
            <a:ext cx="5334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943600" y="3429000"/>
            <a:ext cx="228600" cy="1524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943600" y="2209800"/>
            <a:ext cx="2286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6248400" y="2124670"/>
            <a:ext cx="1676400" cy="923330"/>
          </a:xfrm>
          <a:prstGeom prst="rect">
            <a:avLst/>
          </a:prstGeom>
          <a:noFill/>
        </p:spPr>
        <p:txBody>
          <a:bodyPr wrap="square" rtlCol="0">
            <a:spAutoFit/>
          </a:bodyPr>
          <a:lstStyle/>
          <a:p>
            <a:r>
              <a:rPr lang="en-US" dirty="0" smtClean="0">
                <a:solidFill>
                  <a:schemeClr val="accent4"/>
                </a:solidFill>
              </a:rPr>
              <a:t>Crow’s Feet </a:t>
            </a:r>
            <a:r>
              <a:rPr lang="en-US" dirty="0" err="1" smtClean="0">
                <a:solidFill>
                  <a:schemeClr val="accent4"/>
                </a:solidFill>
              </a:rPr>
              <a:t>Tru</a:t>
            </a:r>
            <a:r>
              <a:rPr lang="en-US" dirty="0" smtClean="0">
                <a:solidFill>
                  <a:schemeClr val="accent4"/>
                </a:solidFill>
              </a:rPr>
              <a:t> Face Line Corrector Only  </a:t>
            </a:r>
            <a:endParaRPr lang="en-US" dirty="0">
              <a:solidFill>
                <a:schemeClr val="accent4"/>
              </a:solidFill>
            </a:endParaRPr>
          </a:p>
        </p:txBody>
      </p:sp>
      <p:sp>
        <p:nvSpPr>
          <p:cNvPr id="19" name="TextBox 18"/>
          <p:cNvSpPr txBox="1"/>
          <p:nvPr/>
        </p:nvSpPr>
        <p:spPr>
          <a:xfrm>
            <a:off x="6248400" y="3323272"/>
            <a:ext cx="1676400" cy="1477328"/>
          </a:xfrm>
          <a:prstGeom prst="rect">
            <a:avLst/>
          </a:prstGeom>
          <a:noFill/>
        </p:spPr>
        <p:txBody>
          <a:bodyPr wrap="square" rtlCol="0">
            <a:spAutoFit/>
          </a:bodyPr>
          <a:lstStyle/>
          <a:p>
            <a:r>
              <a:rPr lang="en-US" dirty="0" smtClean="0">
                <a:solidFill>
                  <a:schemeClr val="accent4"/>
                </a:solidFill>
              </a:rPr>
              <a:t>Crow’s Feet with Galvanic Spa and </a:t>
            </a:r>
            <a:r>
              <a:rPr lang="en-US" dirty="0" err="1" smtClean="0">
                <a:solidFill>
                  <a:schemeClr val="accent4"/>
                </a:solidFill>
              </a:rPr>
              <a:t>Tru</a:t>
            </a:r>
            <a:r>
              <a:rPr lang="en-US" dirty="0" smtClean="0">
                <a:solidFill>
                  <a:schemeClr val="accent4"/>
                </a:solidFill>
              </a:rPr>
              <a:t> Face Line Corrector  </a:t>
            </a:r>
            <a:endParaRPr lang="en-US" dirty="0">
              <a:solidFill>
                <a:schemeClr val="accent4"/>
              </a:solidFill>
            </a:endParaRPr>
          </a:p>
        </p:txBody>
      </p:sp>
      <p:sp>
        <p:nvSpPr>
          <p:cNvPr id="20" name="TextBox 19"/>
          <p:cNvSpPr txBox="1"/>
          <p:nvPr/>
        </p:nvSpPr>
        <p:spPr>
          <a:xfrm>
            <a:off x="533400" y="5562600"/>
            <a:ext cx="7467600" cy="830997"/>
          </a:xfrm>
          <a:prstGeom prst="rect">
            <a:avLst/>
          </a:prstGeom>
          <a:noFill/>
        </p:spPr>
        <p:txBody>
          <a:bodyPr wrap="square" rtlCol="0">
            <a:spAutoFit/>
          </a:bodyPr>
          <a:lstStyle/>
          <a:p>
            <a:r>
              <a:rPr lang="en-US" sz="1600" dirty="0" smtClean="0">
                <a:solidFill>
                  <a:schemeClr val="accent4"/>
                </a:solidFill>
              </a:rPr>
              <a:t>In a recent study, dermatological grading showed that using the Galvanic Spa Instrument with </a:t>
            </a:r>
            <a:r>
              <a:rPr lang="en-US" sz="1600" dirty="0" err="1" smtClean="0">
                <a:solidFill>
                  <a:schemeClr val="accent4"/>
                </a:solidFill>
              </a:rPr>
              <a:t>Tru</a:t>
            </a:r>
            <a:r>
              <a:rPr lang="en-US" sz="1600" dirty="0" smtClean="0">
                <a:solidFill>
                  <a:schemeClr val="accent4"/>
                </a:solidFill>
              </a:rPr>
              <a:t> Face Line Corrector improved the appearance of the following key areas: Fine Lines 20%, Crow’s Feet 21%, Tautness 17%.</a:t>
            </a:r>
            <a:endParaRPr lang="en-US" sz="1600" dirty="0">
              <a:solidFill>
                <a:schemeClr val="accent4"/>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395288" y="2420938"/>
            <a:ext cx="8229600" cy="1143000"/>
          </a:xfrm>
        </p:spPr>
        <p:txBody>
          <a:bodyPr/>
          <a:lstStyle/>
          <a:p>
            <a:r>
              <a:rPr lang="en-US" dirty="0"/>
              <a:t>Galvanic </a:t>
            </a:r>
            <a:r>
              <a:rPr lang="en-US" dirty="0" smtClean="0"/>
              <a:t>Spa</a:t>
            </a:r>
            <a:r>
              <a:rPr lang="en-US" baseline="30000" dirty="0" smtClean="0"/>
              <a:t>®</a:t>
            </a:r>
            <a:r>
              <a:rPr lang="en-US" dirty="0" smtClean="0"/>
              <a:t> </a:t>
            </a:r>
            <a:r>
              <a:rPr lang="en-US" dirty="0"/>
              <a:t>II Body Shaping Gel </a:t>
            </a:r>
          </a:p>
        </p:txBody>
      </p:sp>
    </p:spTree>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228600" y="685800"/>
            <a:ext cx="8229600" cy="1143000"/>
          </a:xfrm>
        </p:spPr>
        <p:txBody>
          <a:bodyPr anchor="t"/>
          <a:lstStyle/>
          <a:p>
            <a:pPr algn="l"/>
            <a:r>
              <a:rPr lang="en-US" dirty="0"/>
              <a:t>Galvanic </a:t>
            </a:r>
            <a:r>
              <a:rPr lang="en-US" dirty="0" smtClean="0"/>
              <a:t>Spa</a:t>
            </a:r>
            <a:r>
              <a:rPr lang="en-US" baseline="30000" dirty="0" smtClean="0"/>
              <a:t>® </a:t>
            </a:r>
            <a:r>
              <a:rPr lang="en-US" dirty="0"/>
              <a:t>II</a:t>
            </a:r>
            <a:r>
              <a:rPr lang="en-US" dirty="0" smtClean="0"/>
              <a:t> Body </a:t>
            </a:r>
            <a:r>
              <a:rPr lang="en-US" dirty="0"/>
              <a:t>Shaping Gel</a:t>
            </a:r>
            <a:endParaRPr lang="en-GB" dirty="0"/>
          </a:p>
        </p:txBody>
      </p:sp>
      <p:pic>
        <p:nvPicPr>
          <p:cNvPr id="6" name="Picture 5" descr="RM09500723.jpg"/>
          <p:cNvPicPr>
            <a:picLocks noChangeAspect="1"/>
          </p:cNvPicPr>
          <p:nvPr/>
        </p:nvPicPr>
        <p:blipFill>
          <a:blip r:embed="rId3" cstate="print"/>
          <a:stretch>
            <a:fillRect/>
          </a:stretch>
        </p:blipFill>
        <p:spPr>
          <a:xfrm>
            <a:off x="533400" y="2057400"/>
            <a:ext cx="4292771" cy="3657600"/>
          </a:xfrm>
          <a:prstGeom prst="rect">
            <a:avLst/>
          </a:prstGeom>
        </p:spPr>
      </p:pic>
      <p:sp>
        <p:nvSpPr>
          <p:cNvPr id="41987" name="Rectangle 3"/>
          <p:cNvSpPr>
            <a:spLocks noGrp="1" noChangeArrowheads="1"/>
          </p:cNvSpPr>
          <p:nvPr>
            <p:ph idx="1"/>
          </p:nvPr>
        </p:nvSpPr>
        <p:spPr>
          <a:xfrm>
            <a:off x="4572000" y="2667000"/>
            <a:ext cx="3429000" cy="1804987"/>
          </a:xfrm>
        </p:spPr>
        <p:txBody>
          <a:bodyPr>
            <a:noAutofit/>
          </a:bodyPr>
          <a:lstStyle/>
          <a:p>
            <a:pPr>
              <a:lnSpc>
                <a:spcPts val="2200"/>
              </a:lnSpc>
              <a:spcBef>
                <a:spcPct val="0"/>
              </a:spcBef>
              <a:spcAft>
                <a:spcPts val="800"/>
              </a:spcAft>
              <a:buFont typeface="Wingdings" pitchFamily="2" charset="2"/>
              <a:buNone/>
            </a:pPr>
            <a:r>
              <a:rPr lang="en-US" sz="2000" dirty="0">
                <a:cs typeface="Arial Narrow"/>
              </a:rPr>
              <a:t>	Body Shaping Gel works exclusively with the </a:t>
            </a:r>
            <a:r>
              <a:rPr lang="en-US" sz="2000" dirty="0" err="1" smtClean="0">
                <a:cs typeface="Arial Narrow"/>
              </a:rPr>
              <a:t>ageLOC</a:t>
            </a:r>
            <a:r>
              <a:rPr lang="en-US" sz="2000" dirty="0" smtClean="0">
                <a:cs typeface="Arial Narrow"/>
              </a:rPr>
              <a:t> Edition Galvanic Spa</a:t>
            </a:r>
            <a:r>
              <a:rPr lang="en-US" sz="2000" baseline="30000" dirty="0" smtClean="0">
                <a:cs typeface="Arial Narrow"/>
              </a:rPr>
              <a:t>®</a:t>
            </a:r>
            <a:r>
              <a:rPr lang="en-US" sz="2000" dirty="0" smtClean="0">
                <a:cs typeface="Arial Narrow"/>
              </a:rPr>
              <a:t> to </a:t>
            </a:r>
            <a:r>
              <a:rPr lang="en-US" sz="2000" dirty="0">
                <a:cs typeface="Arial Narrow"/>
              </a:rPr>
              <a:t>minimize and smooth the appearance of cellulite.</a:t>
            </a:r>
          </a:p>
        </p:txBody>
      </p:sp>
    </p:spTree>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4"/>
          <p:cNvSpPr>
            <a:spLocks noGrp="1" noChangeArrowheads="1"/>
          </p:cNvSpPr>
          <p:nvPr>
            <p:ph type="title"/>
          </p:nvPr>
        </p:nvSpPr>
        <p:spPr/>
        <p:txBody>
          <a:bodyPr/>
          <a:lstStyle/>
          <a:p>
            <a:pPr algn="ctr"/>
            <a:r>
              <a:rPr lang="en-GB" dirty="0"/>
              <a:t>Body Shaping Gel</a:t>
            </a:r>
          </a:p>
        </p:txBody>
      </p:sp>
      <p:sp>
        <p:nvSpPr>
          <p:cNvPr id="43013" name="Rectangle 5"/>
          <p:cNvSpPr>
            <a:spLocks noGrp="1" noChangeArrowheads="1"/>
          </p:cNvSpPr>
          <p:nvPr>
            <p:ph idx="1"/>
          </p:nvPr>
        </p:nvSpPr>
        <p:spPr>
          <a:xfrm>
            <a:off x="3581400" y="1641475"/>
            <a:ext cx="4297362" cy="4302125"/>
          </a:xfrm>
        </p:spPr>
        <p:txBody>
          <a:bodyPr>
            <a:normAutofit fontScale="77500" lnSpcReduction="20000"/>
          </a:bodyPr>
          <a:lstStyle/>
          <a:p>
            <a:pPr>
              <a:lnSpc>
                <a:spcPts val="2200"/>
              </a:lnSpc>
              <a:spcBef>
                <a:spcPct val="0"/>
              </a:spcBef>
              <a:spcAft>
                <a:spcPts val="800"/>
              </a:spcAft>
              <a:buFont typeface="Wingdings" pitchFamily="2" charset="2"/>
              <a:buNone/>
            </a:pPr>
            <a:r>
              <a:rPr lang="en-GB" sz="2000" b="1" dirty="0">
                <a:cs typeface="Arial Narrow"/>
              </a:rPr>
              <a:t>Product Benefits</a:t>
            </a:r>
          </a:p>
          <a:p>
            <a:pPr>
              <a:lnSpc>
                <a:spcPts val="2200"/>
              </a:lnSpc>
              <a:spcBef>
                <a:spcPct val="0"/>
              </a:spcBef>
              <a:spcAft>
                <a:spcPts val="800"/>
              </a:spcAft>
              <a:buFont typeface="Wingdings" pitchFamily="2" charset="2"/>
              <a:buNone/>
            </a:pPr>
            <a:r>
              <a:rPr lang="en-US" sz="2000" dirty="0">
                <a:cs typeface="Arial Narrow"/>
              </a:rPr>
              <a:t>	This exclusive formula helps to target pockets of fat and toxins for a firmer appearance.</a:t>
            </a:r>
            <a:endParaRPr lang="en-GB" sz="2000" b="1" dirty="0">
              <a:cs typeface="Arial Narrow"/>
            </a:endParaRPr>
          </a:p>
          <a:p>
            <a:pPr>
              <a:lnSpc>
                <a:spcPts val="2200"/>
              </a:lnSpc>
              <a:spcBef>
                <a:spcPct val="0"/>
              </a:spcBef>
              <a:spcAft>
                <a:spcPts val="800"/>
              </a:spcAft>
              <a:buFont typeface="Wingdings" pitchFamily="2" charset="2"/>
              <a:buNone/>
            </a:pPr>
            <a:r>
              <a:rPr lang="en-GB" sz="2000" b="1" dirty="0">
                <a:cs typeface="Arial Narrow"/>
              </a:rPr>
              <a:t>Key Ingredients</a:t>
            </a:r>
          </a:p>
          <a:p>
            <a:pPr>
              <a:lnSpc>
                <a:spcPts val="2200"/>
              </a:lnSpc>
              <a:spcBef>
                <a:spcPct val="0"/>
              </a:spcBef>
              <a:spcAft>
                <a:spcPts val="800"/>
              </a:spcAft>
            </a:pPr>
            <a:r>
              <a:rPr lang="en-GB" sz="2000" dirty="0" err="1">
                <a:cs typeface="Arial Narrow"/>
              </a:rPr>
              <a:t>Theobromine</a:t>
            </a:r>
            <a:r>
              <a:rPr lang="en-GB" sz="2000" dirty="0">
                <a:cs typeface="Arial Narrow"/>
              </a:rPr>
              <a:t>—</a:t>
            </a:r>
            <a:r>
              <a:rPr lang="en-GB" sz="2000" dirty="0" err="1">
                <a:cs typeface="Arial Narrow"/>
              </a:rPr>
              <a:t>r</a:t>
            </a:r>
            <a:r>
              <a:rPr lang="en-US" sz="2000" dirty="0" err="1">
                <a:cs typeface="Arial Narrow"/>
              </a:rPr>
              <a:t>ich</a:t>
            </a:r>
            <a:r>
              <a:rPr lang="en-US" sz="2000" dirty="0">
                <a:cs typeface="Arial Narrow"/>
              </a:rPr>
              <a:t> in a molecule shown to have an effect on a certain enzyme in fat cells, helps in </a:t>
            </a:r>
            <a:r>
              <a:rPr lang="en-US" sz="2000" dirty="0" err="1">
                <a:cs typeface="Arial Narrow"/>
              </a:rPr>
              <a:t>lipolysis</a:t>
            </a:r>
            <a:r>
              <a:rPr lang="en-US" sz="2000" dirty="0">
                <a:cs typeface="Arial Narrow"/>
              </a:rPr>
              <a:t> (fat breakdown).</a:t>
            </a:r>
            <a:endParaRPr lang="en-US" sz="2000" b="1" dirty="0">
              <a:cs typeface="Arial Narrow"/>
            </a:endParaRPr>
          </a:p>
          <a:p>
            <a:pPr>
              <a:lnSpc>
                <a:spcPts val="2200"/>
              </a:lnSpc>
              <a:spcBef>
                <a:spcPct val="0"/>
              </a:spcBef>
              <a:spcAft>
                <a:spcPts val="800"/>
              </a:spcAft>
            </a:pPr>
            <a:r>
              <a:rPr lang="en-US" sz="2000" dirty="0" err="1">
                <a:cs typeface="Arial Narrow"/>
              </a:rPr>
              <a:t>Chrysanthellum</a:t>
            </a:r>
            <a:r>
              <a:rPr lang="en-US" sz="2000" dirty="0">
                <a:cs typeface="Arial Narrow"/>
              </a:rPr>
              <a:t> </a:t>
            </a:r>
            <a:r>
              <a:rPr lang="en-US" sz="2000" dirty="0" err="1">
                <a:cs typeface="Arial Narrow"/>
              </a:rPr>
              <a:t>Indicum</a:t>
            </a:r>
            <a:r>
              <a:rPr lang="en-US" sz="2000" dirty="0">
                <a:cs typeface="Arial Narrow"/>
              </a:rPr>
              <a:t> </a:t>
            </a:r>
            <a:r>
              <a:rPr lang="en-US" sz="2000" dirty="0" smtClean="0">
                <a:cs typeface="Arial Narrow"/>
              </a:rPr>
              <a:t>Extract—is </a:t>
            </a:r>
            <a:r>
              <a:rPr lang="en-US" sz="2000" dirty="0">
                <a:cs typeface="Arial Narrow"/>
              </a:rPr>
              <a:t>rich in </a:t>
            </a:r>
            <a:r>
              <a:rPr lang="en-US" sz="2000" dirty="0" err="1">
                <a:cs typeface="Arial Narrow"/>
              </a:rPr>
              <a:t>flavonoids</a:t>
            </a:r>
            <a:r>
              <a:rPr lang="en-US" sz="2000" dirty="0">
                <a:cs typeface="Arial Narrow"/>
              </a:rPr>
              <a:t>, a class of antioxidants. Testing </a:t>
            </a:r>
            <a:r>
              <a:rPr lang="en-US" sz="2000" dirty="0" smtClean="0">
                <a:cs typeface="Arial Narrow"/>
              </a:rPr>
              <a:t>indicates </a:t>
            </a:r>
            <a:r>
              <a:rPr lang="en-US" sz="2000" dirty="0">
                <a:cs typeface="Arial Narrow"/>
              </a:rPr>
              <a:t>these </a:t>
            </a:r>
            <a:r>
              <a:rPr lang="en-US" sz="2000" dirty="0" err="1">
                <a:cs typeface="Arial Narrow"/>
              </a:rPr>
              <a:t>flavonoids</a:t>
            </a:r>
            <a:r>
              <a:rPr lang="en-US" sz="2000" dirty="0">
                <a:cs typeface="Arial Narrow"/>
              </a:rPr>
              <a:t> may help inhibit the storage of fat.</a:t>
            </a:r>
            <a:endParaRPr lang="en-GB" sz="2000" dirty="0">
              <a:cs typeface="Arial Narrow"/>
            </a:endParaRPr>
          </a:p>
        </p:txBody>
      </p:sp>
      <p:pic>
        <p:nvPicPr>
          <p:cNvPr id="226308" name="Picture 4" descr="http://crd/PORTAL/GETIMAGE.php?type=large&amp;server=MTAuMzMuMzIuMTE3&amp;siteurl=&amp;id=1119316&amp;path=E%3A/CRDStorage/Assets/Images/2009/IMG0901371.tif&amp;mdate=1285349750"/>
          <p:cNvPicPr>
            <a:picLocks noChangeAspect="1" noChangeArrowheads="1"/>
          </p:cNvPicPr>
          <p:nvPr/>
        </p:nvPicPr>
        <p:blipFill>
          <a:blip r:embed="rId3" cstate="print"/>
          <a:srcRect l="11538" t="4503" r="7692" b="16298"/>
          <a:stretch>
            <a:fillRect/>
          </a:stretch>
        </p:blipFill>
        <p:spPr bwMode="auto">
          <a:xfrm>
            <a:off x="381000" y="1470810"/>
            <a:ext cx="3200400" cy="4701390"/>
          </a:xfrm>
          <a:prstGeom prst="rect">
            <a:avLst/>
          </a:prstGeom>
          <a:noFill/>
        </p:spPr>
      </p:pic>
    </p:spTree>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468313" y="2349500"/>
            <a:ext cx="8229600" cy="1143000"/>
          </a:xfrm>
        </p:spPr>
        <p:txBody>
          <a:bodyPr/>
          <a:lstStyle/>
          <a:p>
            <a:pPr algn="ctr"/>
            <a:r>
              <a:rPr lang="en-US" dirty="0" err="1"/>
              <a:t>Nutriol</a:t>
            </a:r>
            <a:r>
              <a:rPr lang="en-US" baseline="30000" dirty="0"/>
              <a:t>®</a:t>
            </a:r>
            <a:r>
              <a:rPr lang="en-US" dirty="0"/>
              <a:t> Hair Fitness Treatment</a:t>
            </a:r>
          </a:p>
        </p:txBody>
      </p:sp>
    </p:spTree>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152400" y="609600"/>
            <a:ext cx="8686800" cy="1143000"/>
          </a:xfrm>
        </p:spPr>
        <p:txBody>
          <a:bodyPr/>
          <a:lstStyle/>
          <a:p>
            <a:pPr algn="ctr"/>
            <a:r>
              <a:rPr lang="en-US" dirty="0"/>
              <a:t>Galvanic </a:t>
            </a:r>
            <a:r>
              <a:rPr lang="en-US" dirty="0" smtClean="0"/>
              <a:t>Spa</a:t>
            </a:r>
            <a:r>
              <a:rPr lang="en-US" baseline="30000" dirty="0" smtClean="0"/>
              <a:t>®</a:t>
            </a:r>
            <a:r>
              <a:rPr lang="en-US" dirty="0" smtClean="0"/>
              <a:t> </a:t>
            </a:r>
            <a:r>
              <a:rPr lang="en-US" dirty="0"/>
              <a:t>II and </a:t>
            </a:r>
            <a:r>
              <a:rPr lang="en-US" dirty="0" err="1"/>
              <a:t>Nutriol</a:t>
            </a:r>
            <a:r>
              <a:rPr lang="en-US" baseline="30000" dirty="0"/>
              <a:t>®</a:t>
            </a:r>
            <a:r>
              <a:rPr lang="en-US" dirty="0"/>
              <a:t> Hair Fitness Treatment</a:t>
            </a:r>
            <a:endParaRPr lang="en-GB" dirty="0"/>
          </a:p>
        </p:txBody>
      </p:sp>
      <p:sp>
        <p:nvSpPr>
          <p:cNvPr id="70659" name="Rectangle 3"/>
          <p:cNvSpPr>
            <a:spLocks noGrp="1" noChangeArrowheads="1"/>
          </p:cNvSpPr>
          <p:nvPr>
            <p:ph idx="1"/>
          </p:nvPr>
        </p:nvSpPr>
        <p:spPr>
          <a:xfrm>
            <a:off x="3886200" y="2362200"/>
            <a:ext cx="3810000" cy="3048000"/>
          </a:xfrm>
        </p:spPr>
        <p:txBody>
          <a:bodyPr>
            <a:normAutofit/>
          </a:bodyPr>
          <a:lstStyle/>
          <a:p>
            <a:pPr>
              <a:lnSpc>
                <a:spcPts val="2200"/>
              </a:lnSpc>
              <a:spcBef>
                <a:spcPct val="0"/>
              </a:spcBef>
              <a:spcAft>
                <a:spcPts val="800"/>
              </a:spcAft>
              <a:buFont typeface="Wingdings" pitchFamily="2" charset="2"/>
              <a:buNone/>
            </a:pPr>
            <a:r>
              <a:rPr lang="en-US" sz="1800" b="1" dirty="0" smtClean="0">
                <a:cs typeface="Arial Narrow"/>
              </a:rPr>
              <a:t>	</a:t>
            </a:r>
            <a:r>
              <a:rPr lang="en-US" sz="1800" dirty="0" smtClean="0">
                <a:cs typeface="Arial Narrow"/>
              </a:rPr>
              <a:t>By using </a:t>
            </a:r>
            <a:r>
              <a:rPr lang="en-US" sz="1800" dirty="0">
                <a:cs typeface="Arial Narrow"/>
              </a:rPr>
              <a:t>the </a:t>
            </a:r>
            <a:r>
              <a:rPr lang="en-US" sz="1800" dirty="0" err="1" smtClean="0">
                <a:cs typeface="Arial Narrow"/>
              </a:rPr>
              <a:t>ageLOC</a:t>
            </a:r>
            <a:r>
              <a:rPr lang="en-US" sz="1800" dirty="0" smtClean="0">
                <a:cs typeface="Arial Narrow"/>
              </a:rPr>
              <a:t> Edition Galvanic Spa</a:t>
            </a:r>
            <a:r>
              <a:rPr lang="en-US" sz="1800" baseline="30000" dirty="0" smtClean="0"/>
              <a:t>®</a:t>
            </a:r>
            <a:r>
              <a:rPr lang="en-US" sz="1800" dirty="0" smtClean="0">
                <a:cs typeface="Arial Narrow"/>
              </a:rPr>
              <a:t> System II and </a:t>
            </a:r>
            <a:r>
              <a:rPr lang="en-US" sz="1800" dirty="0">
                <a:cs typeface="Arial Narrow"/>
              </a:rPr>
              <a:t>Scalp Conductor with </a:t>
            </a:r>
            <a:r>
              <a:rPr lang="en-US" sz="1800" dirty="0" err="1" smtClean="0">
                <a:cs typeface="Arial Narrow"/>
              </a:rPr>
              <a:t>Nutriol</a:t>
            </a:r>
            <a:r>
              <a:rPr lang="en-US" sz="1800" baseline="30000" dirty="0" smtClean="0"/>
              <a:t>®</a:t>
            </a:r>
            <a:r>
              <a:rPr lang="en-US" sz="1800" dirty="0" smtClean="0">
                <a:cs typeface="Arial Narrow"/>
              </a:rPr>
              <a:t> </a:t>
            </a:r>
            <a:r>
              <a:rPr lang="en-US" sz="1800" dirty="0">
                <a:cs typeface="Arial Narrow"/>
              </a:rPr>
              <a:t>Hair Fitness Treatment, you can accelerate the initial onset of benefits by facilitating the transport of key ingredients that promote healthy, abundant hair.</a:t>
            </a:r>
            <a:endParaRPr lang="en-GB" sz="1800" dirty="0">
              <a:cs typeface="Arial Narrow"/>
            </a:endParaRPr>
          </a:p>
        </p:txBody>
      </p:sp>
      <p:pic>
        <p:nvPicPr>
          <p:cNvPr id="224258" name="Picture 2" descr="http://crd/PORTAL/GETIMAGE.php?type=large&amp;server=MTAuMzMuMzIuMTE3&amp;siteurl=&amp;id=629573&amp;path=E%3A/CRDStorage/Assets/Archives/2009/10/01_006882_1_GalvBroch_SP/Links/PD0600071.jpg&amp;mdate=1191254422"/>
          <p:cNvPicPr>
            <a:picLocks noChangeAspect="1" noChangeArrowheads="1"/>
          </p:cNvPicPr>
          <p:nvPr/>
        </p:nvPicPr>
        <p:blipFill>
          <a:blip r:embed="rId3" cstate="print"/>
          <a:srcRect/>
          <a:stretch>
            <a:fillRect/>
          </a:stretch>
        </p:blipFill>
        <p:spPr bwMode="auto">
          <a:xfrm>
            <a:off x="914400" y="1828800"/>
            <a:ext cx="2899220" cy="4343400"/>
          </a:xfrm>
          <a:prstGeom prst="rect">
            <a:avLst/>
          </a:prstGeom>
          <a:noFill/>
        </p:spPr>
      </p:pic>
    </p:spTree>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4"/>
          <p:cNvSpPr>
            <a:spLocks noGrp="1" noChangeArrowheads="1"/>
          </p:cNvSpPr>
          <p:nvPr>
            <p:ph type="title"/>
          </p:nvPr>
        </p:nvSpPr>
        <p:spPr>
          <a:xfrm>
            <a:off x="457200" y="457200"/>
            <a:ext cx="7239000" cy="1143000"/>
          </a:xfrm>
        </p:spPr>
        <p:txBody>
          <a:bodyPr/>
          <a:lstStyle/>
          <a:p>
            <a:pPr algn="ctr"/>
            <a:r>
              <a:rPr lang="en-US" sz="3600" dirty="0" err="1"/>
              <a:t>Nutriol</a:t>
            </a:r>
            <a:r>
              <a:rPr lang="en-US" sz="3600" baseline="30000" dirty="0"/>
              <a:t>®</a:t>
            </a:r>
            <a:r>
              <a:rPr lang="en-US" sz="3600" dirty="0"/>
              <a:t> Hair Fitness Treatment</a:t>
            </a:r>
            <a:endParaRPr lang="en-GB" sz="3600" dirty="0"/>
          </a:p>
        </p:txBody>
      </p:sp>
      <p:sp>
        <p:nvSpPr>
          <p:cNvPr id="48133" name="Rectangle 5"/>
          <p:cNvSpPr>
            <a:spLocks noGrp="1" noChangeArrowheads="1"/>
          </p:cNvSpPr>
          <p:nvPr>
            <p:ph idx="1"/>
          </p:nvPr>
        </p:nvSpPr>
        <p:spPr>
          <a:xfrm>
            <a:off x="3810000" y="2081212"/>
            <a:ext cx="4144962" cy="3557588"/>
          </a:xfrm>
        </p:spPr>
        <p:txBody>
          <a:bodyPr>
            <a:normAutofit/>
          </a:bodyPr>
          <a:lstStyle/>
          <a:p>
            <a:pPr>
              <a:lnSpc>
                <a:spcPts val="2200"/>
              </a:lnSpc>
              <a:spcBef>
                <a:spcPct val="0"/>
              </a:spcBef>
              <a:spcAft>
                <a:spcPts val="800"/>
              </a:spcAft>
              <a:buFont typeface="Wingdings" pitchFamily="2" charset="2"/>
              <a:buNone/>
            </a:pPr>
            <a:r>
              <a:rPr lang="en-US" sz="1800" b="1" dirty="0">
                <a:cs typeface="Arial Narrow"/>
              </a:rPr>
              <a:t>Revitalizes and strengthens hair by:</a:t>
            </a:r>
          </a:p>
          <a:p>
            <a:pPr>
              <a:lnSpc>
                <a:spcPts val="2200"/>
              </a:lnSpc>
              <a:spcBef>
                <a:spcPct val="0"/>
              </a:spcBef>
              <a:spcAft>
                <a:spcPts val="800"/>
              </a:spcAft>
            </a:pPr>
            <a:r>
              <a:rPr lang="en-US" sz="1800" dirty="0">
                <a:cs typeface="Arial Narrow"/>
              </a:rPr>
              <a:t>Increasing the availability of active nutrients and vitamins to the hair follicle.</a:t>
            </a:r>
          </a:p>
          <a:p>
            <a:pPr>
              <a:lnSpc>
                <a:spcPts val="2200"/>
              </a:lnSpc>
              <a:spcBef>
                <a:spcPct val="0"/>
              </a:spcBef>
              <a:spcAft>
                <a:spcPts val="800"/>
              </a:spcAft>
            </a:pPr>
            <a:r>
              <a:rPr lang="en-US" sz="1800" dirty="0">
                <a:cs typeface="Arial Narrow"/>
              </a:rPr>
              <a:t>Helping correct scalp and hair imbalances, leaving hair </a:t>
            </a:r>
            <a:r>
              <a:rPr lang="en-US" sz="1800" dirty="0" smtClean="0">
                <a:cs typeface="Arial Narrow"/>
              </a:rPr>
              <a:t>healthy looking </a:t>
            </a:r>
            <a:r>
              <a:rPr lang="en-US" sz="1800" dirty="0">
                <a:cs typeface="Arial Narrow"/>
              </a:rPr>
              <a:t>and shiny</a:t>
            </a:r>
            <a:r>
              <a:rPr lang="en-GB" sz="1800" dirty="0">
                <a:cs typeface="Arial Narrow"/>
              </a:rPr>
              <a:t>.</a:t>
            </a:r>
          </a:p>
          <a:p>
            <a:pPr>
              <a:lnSpc>
                <a:spcPts val="2200"/>
              </a:lnSpc>
              <a:spcBef>
                <a:spcPct val="0"/>
              </a:spcBef>
              <a:spcAft>
                <a:spcPts val="800"/>
              </a:spcAft>
            </a:pPr>
            <a:r>
              <a:rPr lang="en-US" sz="1800" dirty="0">
                <a:cs typeface="Arial Narrow"/>
              </a:rPr>
              <a:t>Promoting hair that looks and feels more abundant. </a:t>
            </a:r>
          </a:p>
          <a:p>
            <a:pPr>
              <a:buFont typeface="Wingdings" pitchFamily="2" charset="2"/>
              <a:buNone/>
            </a:pPr>
            <a:endParaRPr lang="en-GB" sz="1800" dirty="0">
              <a:cs typeface="Arial Narrow"/>
            </a:endParaRPr>
          </a:p>
        </p:txBody>
      </p:sp>
      <p:pic>
        <p:nvPicPr>
          <p:cNvPr id="223234" name="Picture 2" descr="http://crd/PORTAL/GETIMAGE.php?type=large&amp;server=MTAuMzMuMzIuMTE3&amp;siteurl=&amp;id=1119318&amp;path=E%3A/CRDStorage/Assets/Images/2009/IMG0901373.tif&amp;mdate=1285349750"/>
          <p:cNvPicPr>
            <a:picLocks noChangeAspect="1" noChangeArrowheads="1"/>
          </p:cNvPicPr>
          <p:nvPr/>
        </p:nvPicPr>
        <p:blipFill>
          <a:blip r:embed="rId3" cstate="print"/>
          <a:srcRect b="19625"/>
          <a:stretch>
            <a:fillRect/>
          </a:stretch>
        </p:blipFill>
        <p:spPr bwMode="auto">
          <a:xfrm>
            <a:off x="152400" y="1600200"/>
            <a:ext cx="3670395" cy="4419600"/>
          </a:xfrm>
          <a:prstGeom prst="rect">
            <a:avLst/>
          </a:prstGeom>
          <a:noFill/>
        </p:spPr>
      </p:pic>
    </p:spTree>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7239000" cy="1143000"/>
          </a:xfrm>
        </p:spPr>
        <p:txBody>
          <a:bodyPr/>
          <a:lstStyle/>
          <a:p>
            <a:pPr algn="ctr"/>
            <a:r>
              <a:rPr lang="en-US" sz="3600" dirty="0" smtClean="0"/>
              <a:t>Nu Skin Anti-aging scientific advisory board</a:t>
            </a:r>
            <a:endParaRPr lang="en-US" sz="3600" dirty="0"/>
          </a:p>
        </p:txBody>
      </p:sp>
      <p:pic>
        <p:nvPicPr>
          <p:cNvPr id="4" name="Picture 3"/>
          <p:cNvPicPr>
            <a:picLocks noChangeAspect="1" noChangeArrowheads="1"/>
          </p:cNvPicPr>
          <p:nvPr/>
        </p:nvPicPr>
        <p:blipFill>
          <a:blip r:embed="rId3" cstate="print"/>
          <a:srcRect/>
          <a:stretch>
            <a:fillRect/>
          </a:stretch>
        </p:blipFill>
        <p:spPr bwMode="auto">
          <a:xfrm>
            <a:off x="381000" y="2384763"/>
            <a:ext cx="7467600" cy="3254037"/>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7239000" cy="1143000"/>
          </a:xfrm>
        </p:spPr>
        <p:txBody>
          <a:bodyPr/>
          <a:lstStyle/>
          <a:p>
            <a:pPr algn="ctr"/>
            <a:r>
              <a:rPr lang="en-US" sz="3600" dirty="0" smtClean="0"/>
              <a:t>Lifegen partnership</a:t>
            </a:r>
            <a:endParaRPr lang="en-US" sz="3600" dirty="0"/>
          </a:p>
        </p:txBody>
      </p:sp>
      <p:pic>
        <p:nvPicPr>
          <p:cNvPr id="4"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800600" y="2514600"/>
            <a:ext cx="3146662" cy="1205867"/>
          </a:xfrm>
          <a:prstGeom prst="rect">
            <a:avLst/>
          </a:prstGeom>
          <a:noFill/>
          <a:ln w="9525">
            <a:noFill/>
            <a:miter lim="800000"/>
            <a:headEnd/>
            <a:tailEnd/>
          </a:ln>
        </p:spPr>
      </p:pic>
      <p:pic>
        <p:nvPicPr>
          <p:cNvPr id="5" name="Picture 2"/>
          <p:cNvPicPr>
            <a:picLocks noChangeAspect="1" noChangeArrowheads="1"/>
          </p:cNvPicPr>
          <p:nvPr/>
        </p:nvPicPr>
        <p:blipFill>
          <a:blip r:embed="rId4" cstate="print"/>
          <a:srcRect/>
          <a:stretch>
            <a:fillRect/>
          </a:stretch>
        </p:blipFill>
        <p:spPr bwMode="auto">
          <a:xfrm>
            <a:off x="352195" y="1905000"/>
            <a:ext cx="1773087" cy="2641600"/>
          </a:xfrm>
          <a:prstGeom prst="rect">
            <a:avLst/>
          </a:prstGeom>
          <a:noFill/>
          <a:ln w="9525">
            <a:noFill/>
            <a:miter lim="800000"/>
            <a:headEnd/>
            <a:tailEnd/>
          </a:ln>
        </p:spPr>
      </p:pic>
      <p:pic>
        <p:nvPicPr>
          <p:cNvPr id="6" name="Picture 5"/>
          <p:cNvPicPr>
            <a:picLocks noChangeAspect="1" noChangeArrowheads="1"/>
          </p:cNvPicPr>
          <p:nvPr/>
        </p:nvPicPr>
        <p:blipFill>
          <a:blip r:embed="rId5" cstate="print"/>
          <a:srcRect/>
          <a:stretch>
            <a:fillRect/>
          </a:stretch>
        </p:blipFill>
        <p:spPr bwMode="auto">
          <a:xfrm>
            <a:off x="2867460" y="1905000"/>
            <a:ext cx="1704540" cy="2641600"/>
          </a:xfrm>
          <a:prstGeom prst="rect">
            <a:avLst/>
          </a:prstGeom>
          <a:noFill/>
          <a:ln w="9525">
            <a:noFill/>
            <a:miter lim="800000"/>
            <a:headEnd/>
            <a:tailEnd/>
          </a:ln>
        </p:spPr>
      </p:pic>
      <p:sp>
        <p:nvSpPr>
          <p:cNvPr id="7" name="TextBox 6"/>
          <p:cNvSpPr txBox="1"/>
          <p:nvPr/>
        </p:nvSpPr>
        <p:spPr>
          <a:xfrm>
            <a:off x="173266" y="4737893"/>
            <a:ext cx="2569934" cy="923330"/>
          </a:xfrm>
          <a:prstGeom prst="rect">
            <a:avLst/>
          </a:prstGeom>
          <a:noFill/>
        </p:spPr>
        <p:txBody>
          <a:bodyPr wrap="none" rtlCol="0">
            <a:spAutoFit/>
          </a:bodyPr>
          <a:lstStyle/>
          <a:p>
            <a:r>
              <a:rPr lang="en-US" dirty="0" smtClean="0">
                <a:solidFill>
                  <a:schemeClr val="accent4"/>
                </a:solidFill>
              </a:rPr>
              <a:t>Dr. Richard Weindruch</a:t>
            </a:r>
          </a:p>
          <a:p>
            <a:r>
              <a:rPr lang="en-US" dirty="0" smtClean="0">
                <a:solidFill>
                  <a:schemeClr val="accent4"/>
                </a:solidFill>
              </a:rPr>
              <a:t>Professor of Medicine</a:t>
            </a:r>
          </a:p>
          <a:p>
            <a:r>
              <a:rPr lang="en-US" dirty="0" smtClean="0">
                <a:solidFill>
                  <a:schemeClr val="accent4"/>
                </a:solidFill>
              </a:rPr>
              <a:t>University of Wisconsin</a:t>
            </a:r>
            <a:endParaRPr lang="en-US" dirty="0">
              <a:solidFill>
                <a:schemeClr val="accent4"/>
              </a:solidFill>
            </a:endParaRPr>
          </a:p>
        </p:txBody>
      </p:sp>
      <p:sp>
        <p:nvSpPr>
          <p:cNvPr id="8" name="TextBox 7"/>
          <p:cNvSpPr txBox="1"/>
          <p:nvPr/>
        </p:nvSpPr>
        <p:spPr>
          <a:xfrm>
            <a:off x="2754774" y="4737893"/>
            <a:ext cx="2569934" cy="923330"/>
          </a:xfrm>
          <a:prstGeom prst="rect">
            <a:avLst/>
          </a:prstGeom>
          <a:noFill/>
        </p:spPr>
        <p:txBody>
          <a:bodyPr wrap="none" rtlCol="0">
            <a:spAutoFit/>
          </a:bodyPr>
          <a:lstStyle/>
          <a:p>
            <a:r>
              <a:rPr lang="en-US" dirty="0" smtClean="0">
                <a:solidFill>
                  <a:schemeClr val="accent4"/>
                </a:solidFill>
              </a:rPr>
              <a:t>Dr. Tom Prolla</a:t>
            </a:r>
          </a:p>
          <a:p>
            <a:r>
              <a:rPr lang="en-US" dirty="0" smtClean="0">
                <a:solidFill>
                  <a:schemeClr val="accent4"/>
                </a:solidFill>
              </a:rPr>
              <a:t>Professor of Genetics</a:t>
            </a:r>
          </a:p>
          <a:p>
            <a:r>
              <a:rPr lang="en-US" dirty="0" smtClean="0">
                <a:solidFill>
                  <a:schemeClr val="accent4"/>
                </a:solidFill>
              </a:rPr>
              <a:t>University of Wisconsin</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28600"/>
            <a:ext cx="7239000" cy="1143000"/>
          </a:xfrm>
        </p:spPr>
        <p:txBody>
          <a:bodyPr/>
          <a:lstStyle/>
          <a:p>
            <a:pPr algn="ctr"/>
            <a:r>
              <a:rPr lang="en-US" sz="4000" dirty="0" smtClean="0"/>
              <a:t>Nu Skin Science</a:t>
            </a:r>
            <a:endParaRPr lang="en-US" sz="4000" dirty="0"/>
          </a:p>
        </p:txBody>
      </p:sp>
      <p:sp>
        <p:nvSpPr>
          <p:cNvPr id="4" name="Content Placeholder 2"/>
          <p:cNvSpPr txBox="1">
            <a:spLocks/>
          </p:cNvSpPr>
          <p:nvPr/>
        </p:nvSpPr>
        <p:spPr>
          <a:xfrm>
            <a:off x="685800" y="1905000"/>
            <a:ext cx="7695204" cy="2743200"/>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accent4"/>
                </a:solidFill>
                <a:effectLst/>
                <a:uLnTx/>
                <a:uFillTx/>
                <a:cs typeface="Arial" pitchFamily="34" charset="0"/>
              </a:rPr>
              <a:t>1. Gene activity in skin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accent4"/>
                </a:solidFill>
                <a:effectLst/>
                <a:uLnTx/>
                <a:uFillTx/>
                <a:cs typeface="Arial" pitchFamily="34" charset="0"/>
              </a:rPr>
              <a:t>2. How did we discover YGCs?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accent4"/>
                </a:solidFill>
                <a:effectLst/>
                <a:uLnTx/>
                <a:uFillTx/>
                <a:cs typeface="Arial" pitchFamily="34" charset="0"/>
              </a:rPr>
              <a:t>3. How do YGCs influence skin?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accent4"/>
                </a:solidFill>
                <a:effectLst/>
                <a:uLnTx/>
                <a:uFillTx/>
                <a:cs typeface="Arial" pitchFamily="34" charset="0"/>
              </a:rPr>
              <a:t>4. ‘Resetting’ YGCs</a:t>
            </a:r>
            <a:endParaRPr kumimoji="0" lang="en-US" sz="3200" b="1" i="0" u="none" strike="noStrike" kern="1200" cap="none" spc="0" normalizeH="0" baseline="0" noProof="0" dirty="0">
              <a:ln>
                <a:noFill/>
              </a:ln>
              <a:solidFill>
                <a:schemeClr val="accent4"/>
              </a:solidFill>
              <a:effectLst/>
              <a:uLnTx/>
              <a:uFillTx/>
              <a:cs typeface="Arial" pitchFamily="34" charset="0"/>
            </a:endParaRPr>
          </a:p>
        </p:txBody>
      </p:sp>
      <p:sp>
        <p:nvSpPr>
          <p:cNvPr id="5" name="Title 1"/>
          <p:cNvSpPr txBox="1">
            <a:spLocks/>
          </p:cNvSpPr>
          <p:nvPr/>
        </p:nvSpPr>
        <p:spPr>
          <a:xfrm>
            <a:off x="1752600" y="5156201"/>
            <a:ext cx="6172200" cy="1036639"/>
          </a:xfrm>
          <a:prstGeom prst="rect">
            <a:avLst/>
          </a:prstGeom>
        </p:spPr>
        <p:txBody>
          <a:bodyPr vert="horz" lIns="91440" tIns="45720" rIns="91440" bIns="45720" rtlCol="0" anchor="ctr">
            <a:normAutofit fontScale="8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all" spc="0" normalizeH="0" baseline="0" noProof="0" dirty="0" smtClean="0">
                <a:ln>
                  <a:noFill/>
                </a:ln>
                <a:solidFill>
                  <a:schemeClr val="accent4"/>
                </a:solidFill>
                <a:effectLst/>
                <a:uLnTx/>
                <a:uFillTx/>
                <a:latin typeface="+mj-lt"/>
                <a:ea typeface="+mj-ea"/>
                <a:cs typeface="+mj-cs"/>
              </a:rPr>
              <a:t>Our space in the gene world: </a:t>
            </a:r>
            <a:br>
              <a:rPr kumimoji="0" lang="en-US" sz="3200" b="1" i="0" u="none" strike="noStrike" kern="1200" cap="all" spc="0" normalizeH="0" baseline="0" noProof="0" dirty="0" smtClean="0">
                <a:ln>
                  <a:noFill/>
                </a:ln>
                <a:solidFill>
                  <a:schemeClr val="accent4"/>
                </a:solidFill>
                <a:effectLst/>
                <a:uLnTx/>
                <a:uFillTx/>
                <a:latin typeface="+mj-lt"/>
                <a:ea typeface="+mj-ea"/>
                <a:cs typeface="+mj-cs"/>
              </a:rPr>
            </a:br>
            <a:r>
              <a:rPr kumimoji="0" lang="en-US" sz="3200" b="1" i="0" u="none" strike="noStrike" kern="1200" cap="all" spc="0" normalizeH="0" baseline="0" noProof="0" dirty="0" smtClean="0">
                <a:ln>
                  <a:noFill/>
                </a:ln>
                <a:solidFill>
                  <a:schemeClr val="accent4"/>
                </a:solidFill>
                <a:effectLst/>
                <a:uLnTx/>
                <a:uFillTx/>
                <a:latin typeface="+mj-lt"/>
                <a:ea typeface="+mj-ea"/>
                <a:cs typeface="+mj-cs"/>
              </a:rPr>
              <a:t>Defining youth gene clusters</a:t>
            </a:r>
            <a:endParaRPr kumimoji="0" lang="en-US" sz="3200" b="1" i="0" u="none" strike="noStrike" kern="1200" cap="all" spc="0" normalizeH="0" baseline="0" noProof="0" dirty="0">
              <a:ln>
                <a:noFill/>
              </a:ln>
              <a:solidFill>
                <a:schemeClr val="accent4"/>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312660"/>
            <a:ext cx="8229600" cy="857251"/>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smtClean="0">
                <a:ln>
                  <a:noFill/>
                </a:ln>
                <a:solidFill>
                  <a:schemeClr val="accent4"/>
                </a:solidFill>
                <a:effectLst/>
                <a:uLnTx/>
                <a:uFillTx/>
                <a:latin typeface="+mj-lt"/>
                <a:ea typeface="+mj-ea"/>
                <a:cs typeface="Arial" pitchFamily="34" charset="0"/>
              </a:rPr>
              <a:t>GENE</a:t>
            </a:r>
            <a:r>
              <a:rPr kumimoji="0" lang="en-US" sz="4000" i="0" u="none" strike="noStrike" kern="1200" cap="none" spc="0" normalizeH="0" noProof="0" dirty="0" smtClean="0">
                <a:ln>
                  <a:noFill/>
                </a:ln>
                <a:solidFill>
                  <a:schemeClr val="accent4"/>
                </a:solidFill>
                <a:effectLst/>
                <a:uLnTx/>
                <a:uFillTx/>
                <a:latin typeface="+mj-lt"/>
                <a:ea typeface="+mj-ea"/>
                <a:cs typeface="Arial" pitchFamily="34" charset="0"/>
              </a:rPr>
              <a:t> ACTIVITY IN SKIN</a:t>
            </a:r>
            <a:endParaRPr kumimoji="0" lang="en-US" sz="4000" i="0" u="none" strike="noStrike" kern="1200" cap="none" spc="0" normalizeH="0" baseline="0" noProof="0" dirty="0">
              <a:ln>
                <a:noFill/>
              </a:ln>
              <a:solidFill>
                <a:schemeClr val="accent4"/>
              </a:solidFill>
              <a:effectLst/>
              <a:uLnTx/>
              <a:uFillTx/>
              <a:latin typeface="+mj-lt"/>
              <a:ea typeface="+mj-ea"/>
              <a:cs typeface="Arial" pitchFamily="34" charset="0"/>
            </a:endParaRPr>
          </a:p>
        </p:txBody>
      </p:sp>
      <p:sp>
        <p:nvSpPr>
          <p:cNvPr id="5" name="Rectangle 4"/>
          <p:cNvSpPr/>
          <p:nvPr/>
        </p:nvSpPr>
        <p:spPr>
          <a:xfrm>
            <a:off x="7633252" y="5300869"/>
            <a:ext cx="1351722" cy="1126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 Diagonal Corner Rectangle 5"/>
          <p:cNvSpPr/>
          <p:nvPr/>
        </p:nvSpPr>
        <p:spPr>
          <a:xfrm>
            <a:off x="274320" y="1790700"/>
            <a:ext cx="2087880" cy="3322320"/>
          </a:xfrm>
          <a:prstGeom prst="round2DiagRect">
            <a:avLst/>
          </a:prstGeom>
          <a:blipFill>
            <a:blip r:embed="rId3" cstate="print"/>
            <a:stretch>
              <a:fillRect/>
            </a:stretch>
          </a:blipFill>
          <a:ln w="47625">
            <a:solidFill>
              <a:schemeClr val="bg1"/>
            </a:solidFill>
          </a:ln>
          <a:effectLst>
            <a:outerShdw blurRad="241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299210" y="3258503"/>
            <a:ext cx="605790" cy="650559"/>
          </a:xfrm>
          <a:prstGeom prst="rect">
            <a:avLst/>
          </a:prstGeom>
          <a:noFill/>
          <a:ln w="44450">
            <a:solidFill>
              <a:srgbClr val="FA00B9"/>
            </a:solidFill>
          </a:ln>
          <a:effectLst>
            <a:outerShdw blurRad="63500" sx="105000" sy="105000" algn="ctr" rotWithShape="0">
              <a:srgbClr val="FA00B9"/>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6"/>
          <p:cNvGrpSpPr/>
          <p:nvPr/>
        </p:nvGrpSpPr>
        <p:grpSpPr>
          <a:xfrm>
            <a:off x="1874520" y="1973580"/>
            <a:ext cx="4598622" cy="3893821"/>
            <a:chOff x="1874520" y="1066800"/>
            <a:chExt cx="4598622" cy="3893820"/>
          </a:xfrm>
        </p:grpSpPr>
        <p:sp>
          <p:nvSpPr>
            <p:cNvPr id="9" name="Trapezoid 8"/>
            <p:cNvSpPr/>
            <p:nvPr/>
          </p:nvSpPr>
          <p:spPr>
            <a:xfrm rot="16200000">
              <a:off x="807720" y="2133600"/>
              <a:ext cx="3215640" cy="1082040"/>
            </a:xfrm>
            <a:prstGeom prst="trapezoid">
              <a:avLst>
                <a:gd name="adj" fmla="val 115533"/>
              </a:avLst>
            </a:prstGeom>
            <a:gradFill flip="none" rotWithShape="1">
              <a:gsLst>
                <a:gs pos="0">
                  <a:srgbClr val="FF9BE5">
                    <a:alpha val="63000"/>
                  </a:srgbClr>
                </a:gs>
                <a:gs pos="50000">
                  <a:srgbClr val="FF9BE5">
                    <a:alpha val="7000"/>
                  </a:srgbClr>
                </a:gs>
                <a:gs pos="100000">
                  <a:srgbClr val="FF9BE5">
                    <a:alpha val="64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p:cNvPicPr>
              <a:picLocks noChangeAspect="1" noChangeArrowheads="1"/>
            </p:cNvPicPr>
            <p:nvPr/>
          </p:nvPicPr>
          <p:blipFill>
            <a:blip r:embed="rId4" cstate="print"/>
            <a:srcRect/>
            <a:stretch>
              <a:fillRect/>
            </a:stretch>
          </p:blipFill>
          <p:spPr bwMode="auto">
            <a:xfrm>
              <a:off x="2956562" y="1090077"/>
              <a:ext cx="3516580" cy="3161883"/>
            </a:xfrm>
            <a:prstGeom prst="rect">
              <a:avLst/>
            </a:prstGeom>
            <a:noFill/>
            <a:ln w="9525">
              <a:noFill/>
              <a:miter lim="800000"/>
              <a:headEnd/>
              <a:tailEnd/>
            </a:ln>
          </p:spPr>
        </p:pic>
        <p:sp>
          <p:nvSpPr>
            <p:cNvPr id="11" name="TextBox 10"/>
            <p:cNvSpPr txBox="1"/>
            <p:nvPr/>
          </p:nvSpPr>
          <p:spPr>
            <a:xfrm>
              <a:off x="3332670" y="4320580"/>
              <a:ext cx="2954720" cy="369332"/>
            </a:xfrm>
            <a:prstGeom prst="rect">
              <a:avLst/>
            </a:prstGeom>
            <a:noFill/>
          </p:spPr>
          <p:txBody>
            <a:bodyPr wrap="none" rtlCol="0">
              <a:spAutoFit/>
            </a:bodyPr>
            <a:lstStyle/>
            <a:p>
              <a:r>
                <a:rPr lang="en-US" dirty="0" smtClean="0">
                  <a:solidFill>
                    <a:schemeClr val="accent4"/>
                  </a:solidFill>
                </a:rPr>
                <a:t>DNA Microarray Gene Map</a:t>
              </a:r>
              <a:endParaRPr lang="en-US" dirty="0">
                <a:solidFill>
                  <a:schemeClr val="accent4"/>
                </a:solidFill>
              </a:endParaRPr>
            </a:p>
          </p:txBody>
        </p:sp>
        <p:sp>
          <p:nvSpPr>
            <p:cNvPr id="12" name="TextBox 11"/>
            <p:cNvSpPr txBox="1"/>
            <p:nvPr/>
          </p:nvSpPr>
          <p:spPr>
            <a:xfrm>
              <a:off x="3799144" y="4622066"/>
              <a:ext cx="1919115" cy="338554"/>
            </a:xfrm>
            <a:prstGeom prst="rect">
              <a:avLst/>
            </a:prstGeom>
            <a:noFill/>
          </p:spPr>
          <p:txBody>
            <a:bodyPr wrap="none" rtlCol="0">
              <a:spAutoFit/>
            </a:bodyPr>
            <a:lstStyle/>
            <a:p>
              <a:r>
                <a:rPr lang="en-US" sz="1600" dirty="0" smtClean="0">
                  <a:solidFill>
                    <a:schemeClr val="accent4"/>
                  </a:solidFill>
                </a:rPr>
                <a:t>Over 20000 Genes</a:t>
              </a:r>
              <a:endParaRPr lang="en-US" sz="1600" dirty="0">
                <a:solidFill>
                  <a:schemeClr val="accent4"/>
                </a:solidFill>
              </a:endParaRPr>
            </a:p>
          </p:txBody>
        </p:sp>
      </p:grpSp>
      <p:grpSp>
        <p:nvGrpSpPr>
          <p:cNvPr id="3" name="Group 11"/>
          <p:cNvGrpSpPr/>
          <p:nvPr/>
        </p:nvGrpSpPr>
        <p:grpSpPr>
          <a:xfrm>
            <a:off x="4617720" y="1940179"/>
            <a:ext cx="4526280" cy="4223259"/>
            <a:chOff x="4617720" y="865758"/>
            <a:chExt cx="4526280" cy="4223259"/>
          </a:xfrm>
        </p:grpSpPr>
        <p:pic>
          <p:nvPicPr>
            <p:cNvPr id="14" name="Picture 13"/>
            <p:cNvPicPr/>
            <p:nvPr/>
          </p:nvPicPr>
          <p:blipFill>
            <a:blip r:embed="rId5" cstate="email"/>
            <a:srcRect l="51128" t="16697" r="13283" b="1270"/>
            <a:stretch>
              <a:fillRect/>
            </a:stretch>
          </p:blipFill>
          <p:spPr bwMode="auto">
            <a:xfrm>
              <a:off x="7443377" y="865758"/>
              <a:ext cx="1352550" cy="3228975"/>
            </a:xfrm>
            <a:prstGeom prst="rect">
              <a:avLst/>
            </a:prstGeom>
            <a:noFill/>
            <a:ln w="9525">
              <a:noFill/>
              <a:miter lim="800000"/>
              <a:headEnd/>
              <a:tailEnd/>
            </a:ln>
          </p:spPr>
        </p:pic>
        <p:sp>
          <p:nvSpPr>
            <p:cNvPr id="15" name="TextBox 14"/>
            <p:cNvSpPr txBox="1"/>
            <p:nvPr/>
          </p:nvSpPr>
          <p:spPr>
            <a:xfrm>
              <a:off x="7382330" y="4165687"/>
              <a:ext cx="1761670" cy="923330"/>
            </a:xfrm>
            <a:prstGeom prst="rect">
              <a:avLst/>
            </a:prstGeom>
            <a:noFill/>
          </p:spPr>
          <p:txBody>
            <a:bodyPr wrap="square" rtlCol="0">
              <a:spAutoFit/>
            </a:bodyPr>
            <a:lstStyle/>
            <a:p>
              <a:r>
                <a:rPr lang="en-US" dirty="0" smtClean="0">
                  <a:solidFill>
                    <a:schemeClr val="accent4"/>
                  </a:solidFill>
                </a:rPr>
                <a:t>DNA Microarray Heat Map</a:t>
              </a:r>
              <a:endParaRPr lang="en-US" dirty="0">
                <a:solidFill>
                  <a:schemeClr val="accent4"/>
                </a:solidFill>
              </a:endParaRPr>
            </a:p>
          </p:txBody>
        </p:sp>
        <p:grpSp>
          <p:nvGrpSpPr>
            <p:cNvPr id="8" name="Group 25"/>
            <p:cNvGrpSpPr/>
            <p:nvPr/>
          </p:nvGrpSpPr>
          <p:grpSpPr>
            <a:xfrm>
              <a:off x="4617720" y="868680"/>
              <a:ext cx="2804160" cy="3230880"/>
              <a:chOff x="4617720" y="868680"/>
              <a:chExt cx="2804160" cy="3230880"/>
            </a:xfrm>
          </p:grpSpPr>
          <p:sp>
            <p:nvSpPr>
              <p:cNvPr id="17" name="Oval 6"/>
              <p:cNvSpPr/>
              <p:nvPr/>
            </p:nvSpPr>
            <p:spPr>
              <a:xfrm>
                <a:off x="4617720" y="1996440"/>
                <a:ext cx="1112473" cy="1005840"/>
              </a:xfrm>
              <a:prstGeom prst="ellipse">
                <a:avLst/>
              </a:prstGeom>
              <a:noFill/>
              <a:ln w="47625">
                <a:solidFill>
                  <a:srgbClr val="66FF33"/>
                </a:solidFill>
              </a:ln>
              <a:effectLst>
                <a:outerShdw blurRad="88900" sx="105000" sy="105000" algn="ctr" rotWithShape="0">
                  <a:srgbClr val="66FF33"/>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rapezoid 17"/>
              <p:cNvSpPr/>
              <p:nvPr/>
            </p:nvSpPr>
            <p:spPr>
              <a:xfrm rot="16200000">
                <a:off x="4564380" y="1242060"/>
                <a:ext cx="3230880" cy="2484120"/>
              </a:xfrm>
              <a:prstGeom prst="trapezoid">
                <a:avLst>
                  <a:gd name="adj" fmla="val 48016"/>
                </a:avLst>
              </a:prstGeom>
              <a:gradFill flip="none" rotWithShape="1">
                <a:gsLst>
                  <a:gs pos="0">
                    <a:srgbClr val="66FF33">
                      <a:alpha val="64000"/>
                    </a:srgbClr>
                  </a:gs>
                  <a:gs pos="50000">
                    <a:srgbClr val="66FF33">
                      <a:alpha val="0"/>
                    </a:srgbClr>
                  </a:gs>
                  <a:gs pos="100000">
                    <a:srgbClr val="66FF33">
                      <a:alpha val="4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20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77800"/>
            <a:ext cx="7239000" cy="1143000"/>
          </a:xfrm>
        </p:spPr>
        <p:txBody>
          <a:bodyPr/>
          <a:lstStyle/>
          <a:p>
            <a:pPr algn="ctr"/>
            <a:r>
              <a:rPr lang="en-US" sz="4000" dirty="0" smtClean="0"/>
              <a:t>4 YGCs IDENTIFIED</a:t>
            </a:r>
            <a:endParaRPr lang="en-US" sz="4000" dirty="0"/>
          </a:p>
        </p:txBody>
      </p:sp>
      <p:sp>
        <p:nvSpPr>
          <p:cNvPr id="6" name="Freeform 5"/>
          <p:cNvSpPr/>
          <p:nvPr/>
        </p:nvSpPr>
        <p:spPr>
          <a:xfrm>
            <a:off x="2667005" y="1803400"/>
            <a:ext cx="1495839" cy="3876541"/>
          </a:xfrm>
          <a:custGeom>
            <a:avLst/>
            <a:gdLst>
              <a:gd name="connsiteX0" fmla="*/ 0 w 1169965"/>
              <a:gd name="connsiteY0" fmla="*/ 116997 h 2907406"/>
              <a:gd name="connsiteX1" fmla="*/ 34268 w 1169965"/>
              <a:gd name="connsiteY1" fmla="*/ 34268 h 2907406"/>
              <a:gd name="connsiteX2" fmla="*/ 116997 w 1169965"/>
              <a:gd name="connsiteY2" fmla="*/ 0 h 2907406"/>
              <a:gd name="connsiteX3" fmla="*/ 1052968 w 1169965"/>
              <a:gd name="connsiteY3" fmla="*/ 0 h 2907406"/>
              <a:gd name="connsiteX4" fmla="*/ 1135697 w 1169965"/>
              <a:gd name="connsiteY4" fmla="*/ 34268 h 2907406"/>
              <a:gd name="connsiteX5" fmla="*/ 1169965 w 1169965"/>
              <a:gd name="connsiteY5" fmla="*/ 116997 h 2907406"/>
              <a:gd name="connsiteX6" fmla="*/ 1169965 w 1169965"/>
              <a:gd name="connsiteY6" fmla="*/ 2790409 h 2907406"/>
              <a:gd name="connsiteX7" fmla="*/ 1135697 w 1169965"/>
              <a:gd name="connsiteY7" fmla="*/ 2873138 h 2907406"/>
              <a:gd name="connsiteX8" fmla="*/ 1052968 w 1169965"/>
              <a:gd name="connsiteY8" fmla="*/ 2907406 h 2907406"/>
              <a:gd name="connsiteX9" fmla="*/ 116997 w 1169965"/>
              <a:gd name="connsiteY9" fmla="*/ 2907406 h 2907406"/>
              <a:gd name="connsiteX10" fmla="*/ 34268 w 1169965"/>
              <a:gd name="connsiteY10" fmla="*/ 2873138 h 2907406"/>
              <a:gd name="connsiteX11" fmla="*/ 0 w 1169965"/>
              <a:gd name="connsiteY11" fmla="*/ 2790409 h 2907406"/>
              <a:gd name="connsiteX12" fmla="*/ 0 w 1169965"/>
              <a:gd name="connsiteY12" fmla="*/ 116997 h 2907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69965" h="2907406">
                <a:moveTo>
                  <a:pt x="0" y="116997"/>
                </a:moveTo>
                <a:cubicBezTo>
                  <a:pt x="0" y="85967"/>
                  <a:pt x="12327" y="56209"/>
                  <a:pt x="34268" y="34268"/>
                </a:cubicBezTo>
                <a:cubicBezTo>
                  <a:pt x="56209" y="12327"/>
                  <a:pt x="85968" y="0"/>
                  <a:pt x="116997" y="0"/>
                </a:cubicBezTo>
                <a:lnTo>
                  <a:pt x="1052968" y="0"/>
                </a:lnTo>
                <a:cubicBezTo>
                  <a:pt x="1083998" y="0"/>
                  <a:pt x="1113756" y="12327"/>
                  <a:pt x="1135697" y="34268"/>
                </a:cubicBezTo>
                <a:cubicBezTo>
                  <a:pt x="1157638" y="56209"/>
                  <a:pt x="1169965" y="85968"/>
                  <a:pt x="1169965" y="116997"/>
                </a:cubicBezTo>
                <a:lnTo>
                  <a:pt x="1169965" y="2790409"/>
                </a:lnTo>
                <a:cubicBezTo>
                  <a:pt x="1169965" y="2821439"/>
                  <a:pt x="1157639" y="2851197"/>
                  <a:pt x="1135697" y="2873138"/>
                </a:cubicBezTo>
                <a:cubicBezTo>
                  <a:pt x="1113756" y="2895079"/>
                  <a:pt x="1083997" y="2907406"/>
                  <a:pt x="1052968" y="2907406"/>
                </a:cubicBezTo>
                <a:lnTo>
                  <a:pt x="116997" y="2907406"/>
                </a:lnTo>
                <a:cubicBezTo>
                  <a:pt x="85967" y="2907406"/>
                  <a:pt x="56209" y="2895080"/>
                  <a:pt x="34268" y="2873138"/>
                </a:cubicBezTo>
                <a:cubicBezTo>
                  <a:pt x="12327" y="2851197"/>
                  <a:pt x="0" y="2821438"/>
                  <a:pt x="0" y="2790409"/>
                </a:cubicBezTo>
                <a:lnTo>
                  <a:pt x="0" y="116997"/>
                </a:lnTo>
                <a:close/>
              </a:path>
            </a:pathLst>
          </a:custGeom>
          <a:solidFill>
            <a:srgbClr val="4AC4CA"/>
          </a:solidFill>
        </p:spPr>
        <p:style>
          <a:lnRef idx="0">
            <a:schemeClr val="accent1">
              <a:hueOff val="0"/>
              <a:satOff val="0"/>
              <a:lumOff val="0"/>
              <a:alphaOff val="0"/>
            </a:schemeClr>
          </a:lnRef>
          <a:fillRef idx="1">
            <a:scrgbClr r="0" g="0" b="0"/>
          </a:fillRef>
          <a:effectRef idx="2">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57150" tIns="57150" rIns="57150" bIns="2092335" numCol="1" spcCol="1270" anchor="ctr" anchorCtr="0">
            <a:noAutofit/>
          </a:bodyPr>
          <a:lstStyle/>
          <a:p>
            <a:pPr lvl="0" algn="ctr" defTabSz="666750">
              <a:lnSpc>
                <a:spcPct val="90000"/>
              </a:lnSpc>
              <a:spcBef>
                <a:spcPct val="0"/>
              </a:spcBef>
              <a:spcAft>
                <a:spcPct val="35000"/>
              </a:spcAft>
            </a:pPr>
            <a:endParaRPr lang="en-US" sz="2400" kern="1200" dirty="0"/>
          </a:p>
        </p:txBody>
      </p:sp>
      <p:sp>
        <p:nvSpPr>
          <p:cNvPr id="7" name="Freeform 6"/>
          <p:cNvSpPr/>
          <p:nvPr/>
        </p:nvSpPr>
        <p:spPr>
          <a:xfrm>
            <a:off x="4323216" y="3124203"/>
            <a:ext cx="1196671" cy="372180"/>
          </a:xfrm>
          <a:custGeom>
            <a:avLst/>
            <a:gdLst>
              <a:gd name="connsiteX0" fmla="*/ 0 w 935972"/>
              <a:gd name="connsiteY0" fmla="*/ 27914 h 279135"/>
              <a:gd name="connsiteX1" fmla="*/ 8176 w 935972"/>
              <a:gd name="connsiteY1" fmla="*/ 8176 h 279135"/>
              <a:gd name="connsiteX2" fmla="*/ 27914 w 935972"/>
              <a:gd name="connsiteY2" fmla="*/ 0 h 279135"/>
              <a:gd name="connsiteX3" fmla="*/ 908058 w 935972"/>
              <a:gd name="connsiteY3" fmla="*/ 0 h 279135"/>
              <a:gd name="connsiteX4" fmla="*/ 927796 w 935972"/>
              <a:gd name="connsiteY4" fmla="*/ 8176 h 279135"/>
              <a:gd name="connsiteX5" fmla="*/ 935972 w 935972"/>
              <a:gd name="connsiteY5" fmla="*/ 27914 h 279135"/>
              <a:gd name="connsiteX6" fmla="*/ 935972 w 935972"/>
              <a:gd name="connsiteY6" fmla="*/ 251221 h 279135"/>
              <a:gd name="connsiteX7" fmla="*/ 927796 w 935972"/>
              <a:gd name="connsiteY7" fmla="*/ 270959 h 279135"/>
              <a:gd name="connsiteX8" fmla="*/ 908058 w 935972"/>
              <a:gd name="connsiteY8" fmla="*/ 279135 h 279135"/>
              <a:gd name="connsiteX9" fmla="*/ 27914 w 935972"/>
              <a:gd name="connsiteY9" fmla="*/ 279135 h 279135"/>
              <a:gd name="connsiteX10" fmla="*/ 8176 w 935972"/>
              <a:gd name="connsiteY10" fmla="*/ 270959 h 279135"/>
              <a:gd name="connsiteX11" fmla="*/ 0 w 935972"/>
              <a:gd name="connsiteY11" fmla="*/ 251221 h 279135"/>
              <a:gd name="connsiteX12" fmla="*/ 0 w 935972"/>
              <a:gd name="connsiteY12" fmla="*/ 27914 h 279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5972" h="279135">
                <a:moveTo>
                  <a:pt x="0" y="27914"/>
                </a:moveTo>
                <a:cubicBezTo>
                  <a:pt x="0" y="20511"/>
                  <a:pt x="2941" y="13411"/>
                  <a:pt x="8176" y="8176"/>
                </a:cubicBezTo>
                <a:cubicBezTo>
                  <a:pt x="13411" y="2941"/>
                  <a:pt x="20511" y="0"/>
                  <a:pt x="27914" y="0"/>
                </a:cubicBezTo>
                <a:lnTo>
                  <a:pt x="908058" y="0"/>
                </a:lnTo>
                <a:cubicBezTo>
                  <a:pt x="915461" y="0"/>
                  <a:pt x="922561" y="2941"/>
                  <a:pt x="927796" y="8176"/>
                </a:cubicBezTo>
                <a:cubicBezTo>
                  <a:pt x="933031" y="13411"/>
                  <a:pt x="935972" y="20511"/>
                  <a:pt x="935972" y="27914"/>
                </a:cubicBezTo>
                <a:lnTo>
                  <a:pt x="935972" y="251221"/>
                </a:lnTo>
                <a:cubicBezTo>
                  <a:pt x="935972" y="258624"/>
                  <a:pt x="933031" y="265724"/>
                  <a:pt x="927796" y="270959"/>
                </a:cubicBezTo>
                <a:cubicBezTo>
                  <a:pt x="922561" y="276194"/>
                  <a:pt x="915461" y="279135"/>
                  <a:pt x="908058" y="279135"/>
                </a:cubicBezTo>
                <a:lnTo>
                  <a:pt x="27914" y="279135"/>
                </a:lnTo>
                <a:cubicBezTo>
                  <a:pt x="20511" y="279135"/>
                  <a:pt x="13411" y="276194"/>
                  <a:pt x="8176" y="270959"/>
                </a:cubicBezTo>
                <a:cubicBezTo>
                  <a:pt x="2941" y="265724"/>
                  <a:pt x="0" y="258624"/>
                  <a:pt x="0" y="251221"/>
                </a:cubicBezTo>
                <a:lnTo>
                  <a:pt x="0" y="27914"/>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43736" tIns="34846" rIns="43736" bIns="34846" numCol="1" spcCol="1270" anchor="ctr" anchorCtr="0">
            <a:noAutofit/>
          </a:bodyPr>
          <a:lstStyle/>
          <a:p>
            <a:pPr lvl="0" algn="ctr" defTabSz="622300">
              <a:lnSpc>
                <a:spcPct val="90000"/>
              </a:lnSpc>
              <a:spcBef>
                <a:spcPct val="0"/>
              </a:spcBef>
              <a:spcAft>
                <a:spcPct val="35000"/>
              </a:spcAft>
            </a:pPr>
            <a:r>
              <a:rPr lang="en-US" sz="1400" kern="1200" dirty="0" smtClean="0"/>
              <a:t>TIMP1</a:t>
            </a:r>
            <a:endParaRPr lang="en-US" sz="1400" kern="1200" dirty="0"/>
          </a:p>
        </p:txBody>
      </p:sp>
      <p:sp>
        <p:nvSpPr>
          <p:cNvPr id="8" name="Freeform 7"/>
          <p:cNvSpPr/>
          <p:nvPr/>
        </p:nvSpPr>
        <p:spPr>
          <a:xfrm>
            <a:off x="5882003" y="2921003"/>
            <a:ext cx="1196671" cy="372180"/>
          </a:xfrm>
          <a:custGeom>
            <a:avLst/>
            <a:gdLst>
              <a:gd name="connsiteX0" fmla="*/ 0 w 935972"/>
              <a:gd name="connsiteY0" fmla="*/ 27914 h 279135"/>
              <a:gd name="connsiteX1" fmla="*/ 8176 w 935972"/>
              <a:gd name="connsiteY1" fmla="*/ 8176 h 279135"/>
              <a:gd name="connsiteX2" fmla="*/ 27914 w 935972"/>
              <a:gd name="connsiteY2" fmla="*/ 0 h 279135"/>
              <a:gd name="connsiteX3" fmla="*/ 908058 w 935972"/>
              <a:gd name="connsiteY3" fmla="*/ 0 h 279135"/>
              <a:gd name="connsiteX4" fmla="*/ 927796 w 935972"/>
              <a:gd name="connsiteY4" fmla="*/ 8176 h 279135"/>
              <a:gd name="connsiteX5" fmla="*/ 935972 w 935972"/>
              <a:gd name="connsiteY5" fmla="*/ 27914 h 279135"/>
              <a:gd name="connsiteX6" fmla="*/ 935972 w 935972"/>
              <a:gd name="connsiteY6" fmla="*/ 251221 h 279135"/>
              <a:gd name="connsiteX7" fmla="*/ 927796 w 935972"/>
              <a:gd name="connsiteY7" fmla="*/ 270959 h 279135"/>
              <a:gd name="connsiteX8" fmla="*/ 908058 w 935972"/>
              <a:gd name="connsiteY8" fmla="*/ 279135 h 279135"/>
              <a:gd name="connsiteX9" fmla="*/ 27914 w 935972"/>
              <a:gd name="connsiteY9" fmla="*/ 279135 h 279135"/>
              <a:gd name="connsiteX10" fmla="*/ 8176 w 935972"/>
              <a:gd name="connsiteY10" fmla="*/ 270959 h 279135"/>
              <a:gd name="connsiteX11" fmla="*/ 0 w 935972"/>
              <a:gd name="connsiteY11" fmla="*/ 251221 h 279135"/>
              <a:gd name="connsiteX12" fmla="*/ 0 w 935972"/>
              <a:gd name="connsiteY12" fmla="*/ 27914 h 279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5972" h="279135">
                <a:moveTo>
                  <a:pt x="0" y="27914"/>
                </a:moveTo>
                <a:cubicBezTo>
                  <a:pt x="0" y="20511"/>
                  <a:pt x="2941" y="13411"/>
                  <a:pt x="8176" y="8176"/>
                </a:cubicBezTo>
                <a:cubicBezTo>
                  <a:pt x="13411" y="2941"/>
                  <a:pt x="20511" y="0"/>
                  <a:pt x="27914" y="0"/>
                </a:cubicBezTo>
                <a:lnTo>
                  <a:pt x="908058" y="0"/>
                </a:lnTo>
                <a:cubicBezTo>
                  <a:pt x="915461" y="0"/>
                  <a:pt x="922561" y="2941"/>
                  <a:pt x="927796" y="8176"/>
                </a:cubicBezTo>
                <a:cubicBezTo>
                  <a:pt x="933031" y="13411"/>
                  <a:pt x="935972" y="20511"/>
                  <a:pt x="935972" y="27914"/>
                </a:cubicBezTo>
                <a:lnTo>
                  <a:pt x="935972" y="251221"/>
                </a:lnTo>
                <a:cubicBezTo>
                  <a:pt x="935972" y="258624"/>
                  <a:pt x="933031" y="265724"/>
                  <a:pt x="927796" y="270959"/>
                </a:cubicBezTo>
                <a:cubicBezTo>
                  <a:pt x="922561" y="276194"/>
                  <a:pt x="915461" y="279135"/>
                  <a:pt x="908058" y="279135"/>
                </a:cubicBezTo>
                <a:lnTo>
                  <a:pt x="27914" y="279135"/>
                </a:lnTo>
                <a:cubicBezTo>
                  <a:pt x="20511" y="279135"/>
                  <a:pt x="13411" y="276194"/>
                  <a:pt x="8176" y="270959"/>
                </a:cubicBezTo>
                <a:cubicBezTo>
                  <a:pt x="2941" y="265724"/>
                  <a:pt x="0" y="258624"/>
                  <a:pt x="0" y="251221"/>
                </a:cubicBezTo>
                <a:lnTo>
                  <a:pt x="0" y="27914"/>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43736" tIns="34846" rIns="43736" bIns="34846" numCol="1" spcCol="1270" anchor="ctr" anchorCtr="0">
            <a:noAutofit/>
          </a:bodyPr>
          <a:lstStyle/>
          <a:p>
            <a:pPr lvl="0" algn="ctr" defTabSz="622300">
              <a:lnSpc>
                <a:spcPct val="90000"/>
              </a:lnSpc>
              <a:spcBef>
                <a:spcPct val="0"/>
              </a:spcBef>
              <a:spcAft>
                <a:spcPct val="35000"/>
              </a:spcAft>
            </a:pPr>
            <a:r>
              <a:rPr lang="en-US" sz="1400" kern="1200" dirty="0" smtClean="0"/>
              <a:t>COL7A1</a:t>
            </a:r>
            <a:endParaRPr lang="en-US" sz="1400" kern="1200" dirty="0"/>
          </a:p>
        </p:txBody>
      </p:sp>
      <p:sp>
        <p:nvSpPr>
          <p:cNvPr id="9" name="Freeform 8"/>
          <p:cNvSpPr/>
          <p:nvPr/>
        </p:nvSpPr>
        <p:spPr>
          <a:xfrm>
            <a:off x="7343366" y="1803400"/>
            <a:ext cx="1495839" cy="3876541"/>
          </a:xfrm>
          <a:custGeom>
            <a:avLst/>
            <a:gdLst>
              <a:gd name="connsiteX0" fmla="*/ 0 w 1169965"/>
              <a:gd name="connsiteY0" fmla="*/ 116997 h 2907406"/>
              <a:gd name="connsiteX1" fmla="*/ 34268 w 1169965"/>
              <a:gd name="connsiteY1" fmla="*/ 34268 h 2907406"/>
              <a:gd name="connsiteX2" fmla="*/ 116997 w 1169965"/>
              <a:gd name="connsiteY2" fmla="*/ 0 h 2907406"/>
              <a:gd name="connsiteX3" fmla="*/ 1052968 w 1169965"/>
              <a:gd name="connsiteY3" fmla="*/ 0 h 2907406"/>
              <a:gd name="connsiteX4" fmla="*/ 1135697 w 1169965"/>
              <a:gd name="connsiteY4" fmla="*/ 34268 h 2907406"/>
              <a:gd name="connsiteX5" fmla="*/ 1169965 w 1169965"/>
              <a:gd name="connsiteY5" fmla="*/ 116997 h 2907406"/>
              <a:gd name="connsiteX6" fmla="*/ 1169965 w 1169965"/>
              <a:gd name="connsiteY6" fmla="*/ 2790409 h 2907406"/>
              <a:gd name="connsiteX7" fmla="*/ 1135697 w 1169965"/>
              <a:gd name="connsiteY7" fmla="*/ 2873138 h 2907406"/>
              <a:gd name="connsiteX8" fmla="*/ 1052968 w 1169965"/>
              <a:gd name="connsiteY8" fmla="*/ 2907406 h 2907406"/>
              <a:gd name="connsiteX9" fmla="*/ 116997 w 1169965"/>
              <a:gd name="connsiteY9" fmla="*/ 2907406 h 2907406"/>
              <a:gd name="connsiteX10" fmla="*/ 34268 w 1169965"/>
              <a:gd name="connsiteY10" fmla="*/ 2873138 h 2907406"/>
              <a:gd name="connsiteX11" fmla="*/ 0 w 1169965"/>
              <a:gd name="connsiteY11" fmla="*/ 2790409 h 2907406"/>
              <a:gd name="connsiteX12" fmla="*/ 0 w 1169965"/>
              <a:gd name="connsiteY12" fmla="*/ 116997 h 2907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69965" h="2907406">
                <a:moveTo>
                  <a:pt x="0" y="116997"/>
                </a:moveTo>
                <a:cubicBezTo>
                  <a:pt x="0" y="85967"/>
                  <a:pt x="12327" y="56209"/>
                  <a:pt x="34268" y="34268"/>
                </a:cubicBezTo>
                <a:cubicBezTo>
                  <a:pt x="56209" y="12327"/>
                  <a:pt x="85968" y="0"/>
                  <a:pt x="116997" y="0"/>
                </a:cubicBezTo>
                <a:lnTo>
                  <a:pt x="1052968" y="0"/>
                </a:lnTo>
                <a:cubicBezTo>
                  <a:pt x="1083998" y="0"/>
                  <a:pt x="1113756" y="12327"/>
                  <a:pt x="1135697" y="34268"/>
                </a:cubicBezTo>
                <a:cubicBezTo>
                  <a:pt x="1157638" y="56209"/>
                  <a:pt x="1169965" y="85968"/>
                  <a:pt x="1169965" y="116997"/>
                </a:cubicBezTo>
                <a:lnTo>
                  <a:pt x="1169965" y="2790409"/>
                </a:lnTo>
                <a:cubicBezTo>
                  <a:pt x="1169965" y="2821439"/>
                  <a:pt x="1157639" y="2851197"/>
                  <a:pt x="1135697" y="2873138"/>
                </a:cubicBezTo>
                <a:cubicBezTo>
                  <a:pt x="1113756" y="2895079"/>
                  <a:pt x="1083997" y="2907406"/>
                  <a:pt x="1052968" y="2907406"/>
                </a:cubicBezTo>
                <a:lnTo>
                  <a:pt x="116997" y="2907406"/>
                </a:lnTo>
                <a:cubicBezTo>
                  <a:pt x="85967" y="2907406"/>
                  <a:pt x="56209" y="2895080"/>
                  <a:pt x="34268" y="2873138"/>
                </a:cubicBezTo>
                <a:cubicBezTo>
                  <a:pt x="12327" y="2851197"/>
                  <a:pt x="0" y="2821438"/>
                  <a:pt x="0" y="2790409"/>
                </a:cubicBezTo>
                <a:lnTo>
                  <a:pt x="0" y="116997"/>
                </a:lnTo>
                <a:close/>
              </a:path>
            </a:pathLst>
          </a:custGeom>
          <a:solidFill>
            <a:schemeClr val="accent5">
              <a:lumMod val="40000"/>
              <a:lumOff val="60000"/>
            </a:schemeClr>
          </a:solidFill>
        </p:spPr>
        <p:style>
          <a:lnRef idx="0">
            <a:schemeClr val="accent1">
              <a:hueOff val="0"/>
              <a:satOff val="0"/>
              <a:lumOff val="0"/>
              <a:alphaOff val="0"/>
            </a:schemeClr>
          </a:lnRef>
          <a:fillRef idx="1">
            <a:scrgbClr r="0" g="0" b="0"/>
          </a:fillRef>
          <a:effectRef idx="2">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57150" tIns="57150" rIns="57150" bIns="2092335" numCol="1" spcCol="1270" anchor="ctr" anchorCtr="0">
            <a:noAutofit/>
          </a:bodyPr>
          <a:lstStyle/>
          <a:p>
            <a:pPr lvl="0" algn="ctr" defTabSz="666750">
              <a:lnSpc>
                <a:spcPct val="90000"/>
              </a:lnSpc>
              <a:spcBef>
                <a:spcPct val="0"/>
              </a:spcBef>
              <a:spcAft>
                <a:spcPct val="35000"/>
              </a:spcAft>
            </a:pPr>
            <a:endParaRPr lang="en-US" sz="2400" kern="1200" dirty="0"/>
          </a:p>
        </p:txBody>
      </p:sp>
      <p:sp>
        <p:nvSpPr>
          <p:cNvPr id="10" name="Freeform 9"/>
          <p:cNvSpPr/>
          <p:nvPr/>
        </p:nvSpPr>
        <p:spPr>
          <a:xfrm>
            <a:off x="4426140" y="2560060"/>
            <a:ext cx="1196671" cy="564729"/>
          </a:xfrm>
          <a:custGeom>
            <a:avLst/>
            <a:gdLst>
              <a:gd name="connsiteX0" fmla="*/ 0 w 935972"/>
              <a:gd name="connsiteY0" fmla="*/ 42355 h 423547"/>
              <a:gd name="connsiteX1" fmla="*/ 12406 w 935972"/>
              <a:gd name="connsiteY1" fmla="*/ 12405 h 423547"/>
              <a:gd name="connsiteX2" fmla="*/ 42356 w 935972"/>
              <a:gd name="connsiteY2" fmla="*/ 0 h 423547"/>
              <a:gd name="connsiteX3" fmla="*/ 893617 w 935972"/>
              <a:gd name="connsiteY3" fmla="*/ 0 h 423547"/>
              <a:gd name="connsiteX4" fmla="*/ 923567 w 935972"/>
              <a:gd name="connsiteY4" fmla="*/ 12406 h 423547"/>
              <a:gd name="connsiteX5" fmla="*/ 935972 w 935972"/>
              <a:gd name="connsiteY5" fmla="*/ 42356 h 423547"/>
              <a:gd name="connsiteX6" fmla="*/ 935972 w 935972"/>
              <a:gd name="connsiteY6" fmla="*/ 381192 h 423547"/>
              <a:gd name="connsiteX7" fmla="*/ 923566 w 935972"/>
              <a:gd name="connsiteY7" fmla="*/ 411142 h 423547"/>
              <a:gd name="connsiteX8" fmla="*/ 893616 w 935972"/>
              <a:gd name="connsiteY8" fmla="*/ 423547 h 423547"/>
              <a:gd name="connsiteX9" fmla="*/ 42355 w 935972"/>
              <a:gd name="connsiteY9" fmla="*/ 423547 h 423547"/>
              <a:gd name="connsiteX10" fmla="*/ 12405 w 935972"/>
              <a:gd name="connsiteY10" fmla="*/ 411141 h 423547"/>
              <a:gd name="connsiteX11" fmla="*/ 0 w 935972"/>
              <a:gd name="connsiteY11" fmla="*/ 381191 h 423547"/>
              <a:gd name="connsiteX12" fmla="*/ 0 w 935972"/>
              <a:gd name="connsiteY12" fmla="*/ 42355 h 423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5972" h="423547">
                <a:moveTo>
                  <a:pt x="0" y="42355"/>
                </a:moveTo>
                <a:cubicBezTo>
                  <a:pt x="0" y="31122"/>
                  <a:pt x="4462" y="20349"/>
                  <a:pt x="12406" y="12405"/>
                </a:cubicBezTo>
                <a:cubicBezTo>
                  <a:pt x="20349" y="4462"/>
                  <a:pt x="31122" y="0"/>
                  <a:pt x="42356" y="0"/>
                </a:cubicBezTo>
                <a:lnTo>
                  <a:pt x="893617" y="0"/>
                </a:lnTo>
                <a:cubicBezTo>
                  <a:pt x="904850" y="0"/>
                  <a:pt x="915623" y="4462"/>
                  <a:pt x="923567" y="12406"/>
                </a:cubicBezTo>
                <a:cubicBezTo>
                  <a:pt x="931510" y="20349"/>
                  <a:pt x="935972" y="31122"/>
                  <a:pt x="935972" y="42356"/>
                </a:cubicBezTo>
                <a:lnTo>
                  <a:pt x="935972" y="381192"/>
                </a:lnTo>
                <a:cubicBezTo>
                  <a:pt x="935972" y="392425"/>
                  <a:pt x="931510" y="403198"/>
                  <a:pt x="923566" y="411142"/>
                </a:cubicBezTo>
                <a:cubicBezTo>
                  <a:pt x="915623" y="419085"/>
                  <a:pt x="904850" y="423547"/>
                  <a:pt x="893616" y="423547"/>
                </a:cubicBezTo>
                <a:lnTo>
                  <a:pt x="42355" y="423547"/>
                </a:lnTo>
                <a:cubicBezTo>
                  <a:pt x="31122" y="423547"/>
                  <a:pt x="20349" y="419085"/>
                  <a:pt x="12405" y="411141"/>
                </a:cubicBezTo>
                <a:cubicBezTo>
                  <a:pt x="4462" y="403198"/>
                  <a:pt x="0" y="392425"/>
                  <a:pt x="0" y="381191"/>
                </a:cubicBezTo>
                <a:lnTo>
                  <a:pt x="0" y="42355"/>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47965" tIns="39075" rIns="47965" bIns="39075" numCol="1" spcCol="1270" anchor="ctr" anchorCtr="0">
            <a:noAutofit/>
          </a:bodyPr>
          <a:lstStyle/>
          <a:p>
            <a:pPr lvl="0" algn="ctr" defTabSz="622300">
              <a:lnSpc>
                <a:spcPct val="90000"/>
              </a:lnSpc>
              <a:spcBef>
                <a:spcPct val="0"/>
              </a:spcBef>
              <a:spcAft>
                <a:spcPct val="35000"/>
              </a:spcAft>
            </a:pPr>
            <a:r>
              <a:rPr lang="en-US" sz="1400" b="0" i="0" u="none" kern="1200" dirty="0" smtClean="0"/>
              <a:t>AQP3</a:t>
            </a:r>
            <a:endParaRPr lang="en-US" sz="1400" kern="1200" dirty="0"/>
          </a:p>
        </p:txBody>
      </p:sp>
      <p:sp>
        <p:nvSpPr>
          <p:cNvPr id="11" name="Freeform 10"/>
          <p:cNvSpPr/>
          <p:nvPr/>
        </p:nvSpPr>
        <p:spPr>
          <a:xfrm>
            <a:off x="4426140" y="3211672"/>
            <a:ext cx="1196671" cy="564729"/>
          </a:xfrm>
          <a:custGeom>
            <a:avLst/>
            <a:gdLst>
              <a:gd name="connsiteX0" fmla="*/ 0 w 935972"/>
              <a:gd name="connsiteY0" fmla="*/ 42355 h 423547"/>
              <a:gd name="connsiteX1" fmla="*/ 12406 w 935972"/>
              <a:gd name="connsiteY1" fmla="*/ 12405 h 423547"/>
              <a:gd name="connsiteX2" fmla="*/ 42356 w 935972"/>
              <a:gd name="connsiteY2" fmla="*/ 0 h 423547"/>
              <a:gd name="connsiteX3" fmla="*/ 893617 w 935972"/>
              <a:gd name="connsiteY3" fmla="*/ 0 h 423547"/>
              <a:gd name="connsiteX4" fmla="*/ 923567 w 935972"/>
              <a:gd name="connsiteY4" fmla="*/ 12406 h 423547"/>
              <a:gd name="connsiteX5" fmla="*/ 935972 w 935972"/>
              <a:gd name="connsiteY5" fmla="*/ 42356 h 423547"/>
              <a:gd name="connsiteX6" fmla="*/ 935972 w 935972"/>
              <a:gd name="connsiteY6" fmla="*/ 381192 h 423547"/>
              <a:gd name="connsiteX7" fmla="*/ 923566 w 935972"/>
              <a:gd name="connsiteY7" fmla="*/ 411142 h 423547"/>
              <a:gd name="connsiteX8" fmla="*/ 893616 w 935972"/>
              <a:gd name="connsiteY8" fmla="*/ 423547 h 423547"/>
              <a:gd name="connsiteX9" fmla="*/ 42355 w 935972"/>
              <a:gd name="connsiteY9" fmla="*/ 423547 h 423547"/>
              <a:gd name="connsiteX10" fmla="*/ 12405 w 935972"/>
              <a:gd name="connsiteY10" fmla="*/ 411141 h 423547"/>
              <a:gd name="connsiteX11" fmla="*/ 0 w 935972"/>
              <a:gd name="connsiteY11" fmla="*/ 381191 h 423547"/>
              <a:gd name="connsiteX12" fmla="*/ 0 w 935972"/>
              <a:gd name="connsiteY12" fmla="*/ 42355 h 423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5972" h="423547">
                <a:moveTo>
                  <a:pt x="0" y="42355"/>
                </a:moveTo>
                <a:cubicBezTo>
                  <a:pt x="0" y="31122"/>
                  <a:pt x="4462" y="20349"/>
                  <a:pt x="12406" y="12405"/>
                </a:cubicBezTo>
                <a:cubicBezTo>
                  <a:pt x="20349" y="4462"/>
                  <a:pt x="31122" y="0"/>
                  <a:pt x="42356" y="0"/>
                </a:cubicBezTo>
                <a:lnTo>
                  <a:pt x="893617" y="0"/>
                </a:lnTo>
                <a:cubicBezTo>
                  <a:pt x="904850" y="0"/>
                  <a:pt x="915623" y="4462"/>
                  <a:pt x="923567" y="12406"/>
                </a:cubicBezTo>
                <a:cubicBezTo>
                  <a:pt x="931510" y="20349"/>
                  <a:pt x="935972" y="31122"/>
                  <a:pt x="935972" y="42356"/>
                </a:cubicBezTo>
                <a:lnTo>
                  <a:pt x="935972" y="381192"/>
                </a:lnTo>
                <a:cubicBezTo>
                  <a:pt x="935972" y="392425"/>
                  <a:pt x="931510" y="403198"/>
                  <a:pt x="923566" y="411142"/>
                </a:cubicBezTo>
                <a:cubicBezTo>
                  <a:pt x="915623" y="419085"/>
                  <a:pt x="904850" y="423547"/>
                  <a:pt x="893616" y="423547"/>
                </a:cubicBezTo>
                <a:lnTo>
                  <a:pt x="42355" y="423547"/>
                </a:lnTo>
                <a:cubicBezTo>
                  <a:pt x="31122" y="423547"/>
                  <a:pt x="20349" y="419085"/>
                  <a:pt x="12405" y="411141"/>
                </a:cubicBezTo>
                <a:cubicBezTo>
                  <a:pt x="4462" y="403198"/>
                  <a:pt x="0" y="392425"/>
                  <a:pt x="0" y="381191"/>
                </a:cubicBezTo>
                <a:lnTo>
                  <a:pt x="0" y="42355"/>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47965" tIns="39075" rIns="47965" bIns="39075" numCol="1" spcCol="1270" anchor="ctr" anchorCtr="0">
            <a:noAutofit/>
          </a:bodyPr>
          <a:lstStyle/>
          <a:p>
            <a:pPr lvl="0" algn="ctr" defTabSz="622300">
              <a:lnSpc>
                <a:spcPct val="90000"/>
              </a:lnSpc>
              <a:spcBef>
                <a:spcPct val="0"/>
              </a:spcBef>
              <a:spcAft>
                <a:spcPct val="35000"/>
              </a:spcAft>
            </a:pPr>
            <a:r>
              <a:rPr lang="en-US" sz="1400" b="0" i="0" u="none" kern="1200" dirty="0" smtClean="0"/>
              <a:t>IL1B</a:t>
            </a:r>
            <a:endParaRPr lang="en-US" sz="1400" kern="1200" dirty="0"/>
          </a:p>
        </p:txBody>
      </p:sp>
      <p:sp>
        <p:nvSpPr>
          <p:cNvPr id="12" name="Freeform 11"/>
          <p:cNvSpPr/>
          <p:nvPr/>
        </p:nvSpPr>
        <p:spPr>
          <a:xfrm>
            <a:off x="4426140" y="3863282"/>
            <a:ext cx="1196671" cy="564729"/>
          </a:xfrm>
          <a:custGeom>
            <a:avLst/>
            <a:gdLst>
              <a:gd name="connsiteX0" fmla="*/ 0 w 935972"/>
              <a:gd name="connsiteY0" fmla="*/ 42355 h 423547"/>
              <a:gd name="connsiteX1" fmla="*/ 12406 w 935972"/>
              <a:gd name="connsiteY1" fmla="*/ 12405 h 423547"/>
              <a:gd name="connsiteX2" fmla="*/ 42356 w 935972"/>
              <a:gd name="connsiteY2" fmla="*/ 0 h 423547"/>
              <a:gd name="connsiteX3" fmla="*/ 893617 w 935972"/>
              <a:gd name="connsiteY3" fmla="*/ 0 h 423547"/>
              <a:gd name="connsiteX4" fmla="*/ 923567 w 935972"/>
              <a:gd name="connsiteY4" fmla="*/ 12406 h 423547"/>
              <a:gd name="connsiteX5" fmla="*/ 935972 w 935972"/>
              <a:gd name="connsiteY5" fmla="*/ 42356 h 423547"/>
              <a:gd name="connsiteX6" fmla="*/ 935972 w 935972"/>
              <a:gd name="connsiteY6" fmla="*/ 381192 h 423547"/>
              <a:gd name="connsiteX7" fmla="*/ 923566 w 935972"/>
              <a:gd name="connsiteY7" fmla="*/ 411142 h 423547"/>
              <a:gd name="connsiteX8" fmla="*/ 893616 w 935972"/>
              <a:gd name="connsiteY8" fmla="*/ 423547 h 423547"/>
              <a:gd name="connsiteX9" fmla="*/ 42355 w 935972"/>
              <a:gd name="connsiteY9" fmla="*/ 423547 h 423547"/>
              <a:gd name="connsiteX10" fmla="*/ 12405 w 935972"/>
              <a:gd name="connsiteY10" fmla="*/ 411141 h 423547"/>
              <a:gd name="connsiteX11" fmla="*/ 0 w 935972"/>
              <a:gd name="connsiteY11" fmla="*/ 381191 h 423547"/>
              <a:gd name="connsiteX12" fmla="*/ 0 w 935972"/>
              <a:gd name="connsiteY12" fmla="*/ 42355 h 423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5972" h="423547">
                <a:moveTo>
                  <a:pt x="0" y="42355"/>
                </a:moveTo>
                <a:cubicBezTo>
                  <a:pt x="0" y="31122"/>
                  <a:pt x="4462" y="20349"/>
                  <a:pt x="12406" y="12405"/>
                </a:cubicBezTo>
                <a:cubicBezTo>
                  <a:pt x="20349" y="4462"/>
                  <a:pt x="31122" y="0"/>
                  <a:pt x="42356" y="0"/>
                </a:cubicBezTo>
                <a:lnTo>
                  <a:pt x="893617" y="0"/>
                </a:lnTo>
                <a:cubicBezTo>
                  <a:pt x="904850" y="0"/>
                  <a:pt x="915623" y="4462"/>
                  <a:pt x="923567" y="12406"/>
                </a:cubicBezTo>
                <a:cubicBezTo>
                  <a:pt x="931510" y="20349"/>
                  <a:pt x="935972" y="31122"/>
                  <a:pt x="935972" y="42356"/>
                </a:cubicBezTo>
                <a:lnTo>
                  <a:pt x="935972" y="381192"/>
                </a:lnTo>
                <a:cubicBezTo>
                  <a:pt x="935972" y="392425"/>
                  <a:pt x="931510" y="403198"/>
                  <a:pt x="923566" y="411142"/>
                </a:cubicBezTo>
                <a:cubicBezTo>
                  <a:pt x="915623" y="419085"/>
                  <a:pt x="904850" y="423547"/>
                  <a:pt x="893616" y="423547"/>
                </a:cubicBezTo>
                <a:lnTo>
                  <a:pt x="42355" y="423547"/>
                </a:lnTo>
                <a:cubicBezTo>
                  <a:pt x="31122" y="423547"/>
                  <a:pt x="20349" y="419085"/>
                  <a:pt x="12405" y="411141"/>
                </a:cubicBezTo>
                <a:cubicBezTo>
                  <a:pt x="4462" y="403198"/>
                  <a:pt x="0" y="392425"/>
                  <a:pt x="0" y="381191"/>
                </a:cubicBezTo>
                <a:lnTo>
                  <a:pt x="0" y="42355"/>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47965" tIns="39075" rIns="47965" bIns="39075" numCol="1" spcCol="1270" anchor="ctr" anchorCtr="0">
            <a:noAutofit/>
          </a:bodyPr>
          <a:lstStyle/>
          <a:p>
            <a:pPr lvl="0" algn="ctr" defTabSz="622300">
              <a:lnSpc>
                <a:spcPct val="90000"/>
              </a:lnSpc>
              <a:spcBef>
                <a:spcPct val="0"/>
              </a:spcBef>
              <a:spcAft>
                <a:spcPct val="35000"/>
              </a:spcAft>
            </a:pPr>
            <a:r>
              <a:rPr lang="en-US" sz="1400" b="0" i="0" u="none" kern="1200" dirty="0" smtClean="0"/>
              <a:t>PPARG</a:t>
            </a:r>
            <a:endParaRPr lang="en-US" sz="1400" kern="1200" dirty="0"/>
          </a:p>
        </p:txBody>
      </p:sp>
      <p:sp>
        <p:nvSpPr>
          <p:cNvPr id="13" name="Freeform 12"/>
          <p:cNvSpPr/>
          <p:nvPr/>
        </p:nvSpPr>
        <p:spPr>
          <a:xfrm>
            <a:off x="4426140" y="4514893"/>
            <a:ext cx="1196671" cy="564729"/>
          </a:xfrm>
          <a:custGeom>
            <a:avLst/>
            <a:gdLst>
              <a:gd name="connsiteX0" fmla="*/ 0 w 935972"/>
              <a:gd name="connsiteY0" fmla="*/ 42355 h 423547"/>
              <a:gd name="connsiteX1" fmla="*/ 12406 w 935972"/>
              <a:gd name="connsiteY1" fmla="*/ 12405 h 423547"/>
              <a:gd name="connsiteX2" fmla="*/ 42356 w 935972"/>
              <a:gd name="connsiteY2" fmla="*/ 0 h 423547"/>
              <a:gd name="connsiteX3" fmla="*/ 893617 w 935972"/>
              <a:gd name="connsiteY3" fmla="*/ 0 h 423547"/>
              <a:gd name="connsiteX4" fmla="*/ 923567 w 935972"/>
              <a:gd name="connsiteY4" fmla="*/ 12406 h 423547"/>
              <a:gd name="connsiteX5" fmla="*/ 935972 w 935972"/>
              <a:gd name="connsiteY5" fmla="*/ 42356 h 423547"/>
              <a:gd name="connsiteX6" fmla="*/ 935972 w 935972"/>
              <a:gd name="connsiteY6" fmla="*/ 381192 h 423547"/>
              <a:gd name="connsiteX7" fmla="*/ 923566 w 935972"/>
              <a:gd name="connsiteY7" fmla="*/ 411142 h 423547"/>
              <a:gd name="connsiteX8" fmla="*/ 893616 w 935972"/>
              <a:gd name="connsiteY8" fmla="*/ 423547 h 423547"/>
              <a:gd name="connsiteX9" fmla="*/ 42355 w 935972"/>
              <a:gd name="connsiteY9" fmla="*/ 423547 h 423547"/>
              <a:gd name="connsiteX10" fmla="*/ 12405 w 935972"/>
              <a:gd name="connsiteY10" fmla="*/ 411141 h 423547"/>
              <a:gd name="connsiteX11" fmla="*/ 0 w 935972"/>
              <a:gd name="connsiteY11" fmla="*/ 381191 h 423547"/>
              <a:gd name="connsiteX12" fmla="*/ 0 w 935972"/>
              <a:gd name="connsiteY12" fmla="*/ 42355 h 423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5972" h="423547">
                <a:moveTo>
                  <a:pt x="0" y="42355"/>
                </a:moveTo>
                <a:cubicBezTo>
                  <a:pt x="0" y="31122"/>
                  <a:pt x="4462" y="20349"/>
                  <a:pt x="12406" y="12405"/>
                </a:cubicBezTo>
                <a:cubicBezTo>
                  <a:pt x="20349" y="4462"/>
                  <a:pt x="31122" y="0"/>
                  <a:pt x="42356" y="0"/>
                </a:cubicBezTo>
                <a:lnTo>
                  <a:pt x="893617" y="0"/>
                </a:lnTo>
                <a:cubicBezTo>
                  <a:pt x="904850" y="0"/>
                  <a:pt x="915623" y="4462"/>
                  <a:pt x="923567" y="12406"/>
                </a:cubicBezTo>
                <a:cubicBezTo>
                  <a:pt x="931510" y="20349"/>
                  <a:pt x="935972" y="31122"/>
                  <a:pt x="935972" y="42356"/>
                </a:cubicBezTo>
                <a:lnTo>
                  <a:pt x="935972" y="381192"/>
                </a:lnTo>
                <a:cubicBezTo>
                  <a:pt x="935972" y="392425"/>
                  <a:pt x="931510" y="403198"/>
                  <a:pt x="923566" y="411142"/>
                </a:cubicBezTo>
                <a:cubicBezTo>
                  <a:pt x="915623" y="419085"/>
                  <a:pt x="904850" y="423547"/>
                  <a:pt x="893616" y="423547"/>
                </a:cubicBezTo>
                <a:lnTo>
                  <a:pt x="42355" y="423547"/>
                </a:lnTo>
                <a:cubicBezTo>
                  <a:pt x="31122" y="423547"/>
                  <a:pt x="20349" y="419085"/>
                  <a:pt x="12405" y="411141"/>
                </a:cubicBezTo>
                <a:cubicBezTo>
                  <a:pt x="4462" y="403198"/>
                  <a:pt x="0" y="392425"/>
                  <a:pt x="0" y="381191"/>
                </a:cubicBezTo>
                <a:lnTo>
                  <a:pt x="0" y="42355"/>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47965" tIns="39075" rIns="47965" bIns="39075" numCol="1" spcCol="1270" anchor="ctr" anchorCtr="0">
            <a:noAutofit/>
          </a:bodyPr>
          <a:lstStyle/>
          <a:p>
            <a:pPr lvl="0" algn="ctr" defTabSz="622300">
              <a:lnSpc>
                <a:spcPct val="90000"/>
              </a:lnSpc>
              <a:spcBef>
                <a:spcPct val="0"/>
              </a:spcBef>
              <a:spcAft>
                <a:spcPct val="35000"/>
              </a:spcAft>
            </a:pPr>
            <a:r>
              <a:rPr lang="en-US" sz="1400" b="0" i="0" u="none" kern="1200" dirty="0" smtClean="0"/>
              <a:t>TNFA</a:t>
            </a:r>
            <a:endParaRPr lang="en-US" sz="1400" kern="1200" dirty="0"/>
          </a:p>
        </p:txBody>
      </p:sp>
      <p:sp>
        <p:nvSpPr>
          <p:cNvPr id="14" name="Freeform 13"/>
          <p:cNvSpPr/>
          <p:nvPr/>
        </p:nvSpPr>
        <p:spPr>
          <a:xfrm>
            <a:off x="4225792" y="1803400"/>
            <a:ext cx="1495839" cy="3876541"/>
          </a:xfrm>
          <a:custGeom>
            <a:avLst/>
            <a:gdLst>
              <a:gd name="connsiteX0" fmla="*/ 0 w 1169965"/>
              <a:gd name="connsiteY0" fmla="*/ 116997 h 2907406"/>
              <a:gd name="connsiteX1" fmla="*/ 34268 w 1169965"/>
              <a:gd name="connsiteY1" fmla="*/ 34268 h 2907406"/>
              <a:gd name="connsiteX2" fmla="*/ 116997 w 1169965"/>
              <a:gd name="connsiteY2" fmla="*/ 0 h 2907406"/>
              <a:gd name="connsiteX3" fmla="*/ 1052968 w 1169965"/>
              <a:gd name="connsiteY3" fmla="*/ 0 h 2907406"/>
              <a:gd name="connsiteX4" fmla="*/ 1135697 w 1169965"/>
              <a:gd name="connsiteY4" fmla="*/ 34268 h 2907406"/>
              <a:gd name="connsiteX5" fmla="*/ 1169965 w 1169965"/>
              <a:gd name="connsiteY5" fmla="*/ 116997 h 2907406"/>
              <a:gd name="connsiteX6" fmla="*/ 1169965 w 1169965"/>
              <a:gd name="connsiteY6" fmla="*/ 2790409 h 2907406"/>
              <a:gd name="connsiteX7" fmla="*/ 1135697 w 1169965"/>
              <a:gd name="connsiteY7" fmla="*/ 2873138 h 2907406"/>
              <a:gd name="connsiteX8" fmla="*/ 1052968 w 1169965"/>
              <a:gd name="connsiteY8" fmla="*/ 2907406 h 2907406"/>
              <a:gd name="connsiteX9" fmla="*/ 116997 w 1169965"/>
              <a:gd name="connsiteY9" fmla="*/ 2907406 h 2907406"/>
              <a:gd name="connsiteX10" fmla="*/ 34268 w 1169965"/>
              <a:gd name="connsiteY10" fmla="*/ 2873138 h 2907406"/>
              <a:gd name="connsiteX11" fmla="*/ 0 w 1169965"/>
              <a:gd name="connsiteY11" fmla="*/ 2790409 h 2907406"/>
              <a:gd name="connsiteX12" fmla="*/ 0 w 1169965"/>
              <a:gd name="connsiteY12" fmla="*/ 116997 h 2907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69965" h="2907406">
                <a:moveTo>
                  <a:pt x="0" y="116997"/>
                </a:moveTo>
                <a:cubicBezTo>
                  <a:pt x="0" y="85967"/>
                  <a:pt x="12327" y="56209"/>
                  <a:pt x="34268" y="34268"/>
                </a:cubicBezTo>
                <a:cubicBezTo>
                  <a:pt x="56209" y="12327"/>
                  <a:pt x="85968" y="0"/>
                  <a:pt x="116997" y="0"/>
                </a:cubicBezTo>
                <a:lnTo>
                  <a:pt x="1052968" y="0"/>
                </a:lnTo>
                <a:cubicBezTo>
                  <a:pt x="1083998" y="0"/>
                  <a:pt x="1113756" y="12327"/>
                  <a:pt x="1135697" y="34268"/>
                </a:cubicBezTo>
                <a:cubicBezTo>
                  <a:pt x="1157638" y="56209"/>
                  <a:pt x="1169965" y="85968"/>
                  <a:pt x="1169965" y="116997"/>
                </a:cubicBezTo>
                <a:lnTo>
                  <a:pt x="1169965" y="2790409"/>
                </a:lnTo>
                <a:cubicBezTo>
                  <a:pt x="1169965" y="2821439"/>
                  <a:pt x="1157639" y="2851197"/>
                  <a:pt x="1135697" y="2873138"/>
                </a:cubicBezTo>
                <a:cubicBezTo>
                  <a:pt x="1113756" y="2895079"/>
                  <a:pt x="1083997" y="2907406"/>
                  <a:pt x="1052968" y="2907406"/>
                </a:cubicBezTo>
                <a:lnTo>
                  <a:pt x="116997" y="2907406"/>
                </a:lnTo>
                <a:cubicBezTo>
                  <a:pt x="85967" y="2907406"/>
                  <a:pt x="56209" y="2895080"/>
                  <a:pt x="34268" y="2873138"/>
                </a:cubicBezTo>
                <a:cubicBezTo>
                  <a:pt x="12327" y="2851197"/>
                  <a:pt x="0" y="2821438"/>
                  <a:pt x="0" y="2790409"/>
                </a:cubicBezTo>
                <a:lnTo>
                  <a:pt x="0" y="116997"/>
                </a:lnTo>
                <a:close/>
              </a:path>
            </a:pathLst>
          </a:custGeom>
          <a:solidFill>
            <a:srgbClr val="BFE6EF"/>
          </a:solidFill>
        </p:spPr>
        <p:style>
          <a:lnRef idx="0">
            <a:schemeClr val="accent1">
              <a:hueOff val="0"/>
              <a:satOff val="0"/>
              <a:lumOff val="0"/>
              <a:alphaOff val="0"/>
            </a:schemeClr>
          </a:lnRef>
          <a:fillRef idx="1">
            <a:scrgbClr r="0" g="0" b="0"/>
          </a:fillRef>
          <a:effectRef idx="2">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57150" tIns="57150" rIns="57150" bIns="2092335" numCol="1" spcCol="1270" anchor="ctr" anchorCtr="0">
            <a:noAutofit/>
          </a:bodyPr>
          <a:lstStyle/>
          <a:p>
            <a:pPr lvl="0" algn="ctr" defTabSz="666750">
              <a:lnSpc>
                <a:spcPct val="90000"/>
              </a:lnSpc>
              <a:spcBef>
                <a:spcPct val="0"/>
              </a:spcBef>
              <a:spcAft>
                <a:spcPct val="35000"/>
              </a:spcAft>
            </a:pPr>
            <a:endParaRPr lang="en-US" sz="2400" kern="1200" dirty="0"/>
          </a:p>
        </p:txBody>
      </p:sp>
      <p:sp>
        <p:nvSpPr>
          <p:cNvPr id="15" name="Freeform 14"/>
          <p:cNvSpPr/>
          <p:nvPr/>
        </p:nvSpPr>
        <p:spPr>
          <a:xfrm>
            <a:off x="6034164" y="2560151"/>
            <a:ext cx="1196671" cy="372180"/>
          </a:xfrm>
          <a:custGeom>
            <a:avLst/>
            <a:gdLst>
              <a:gd name="connsiteX0" fmla="*/ 0 w 935972"/>
              <a:gd name="connsiteY0" fmla="*/ 27914 h 279135"/>
              <a:gd name="connsiteX1" fmla="*/ 8176 w 935972"/>
              <a:gd name="connsiteY1" fmla="*/ 8176 h 279135"/>
              <a:gd name="connsiteX2" fmla="*/ 27914 w 935972"/>
              <a:gd name="connsiteY2" fmla="*/ 0 h 279135"/>
              <a:gd name="connsiteX3" fmla="*/ 908058 w 935972"/>
              <a:gd name="connsiteY3" fmla="*/ 0 h 279135"/>
              <a:gd name="connsiteX4" fmla="*/ 927796 w 935972"/>
              <a:gd name="connsiteY4" fmla="*/ 8176 h 279135"/>
              <a:gd name="connsiteX5" fmla="*/ 935972 w 935972"/>
              <a:gd name="connsiteY5" fmla="*/ 27914 h 279135"/>
              <a:gd name="connsiteX6" fmla="*/ 935972 w 935972"/>
              <a:gd name="connsiteY6" fmla="*/ 251221 h 279135"/>
              <a:gd name="connsiteX7" fmla="*/ 927796 w 935972"/>
              <a:gd name="connsiteY7" fmla="*/ 270959 h 279135"/>
              <a:gd name="connsiteX8" fmla="*/ 908058 w 935972"/>
              <a:gd name="connsiteY8" fmla="*/ 279135 h 279135"/>
              <a:gd name="connsiteX9" fmla="*/ 27914 w 935972"/>
              <a:gd name="connsiteY9" fmla="*/ 279135 h 279135"/>
              <a:gd name="connsiteX10" fmla="*/ 8176 w 935972"/>
              <a:gd name="connsiteY10" fmla="*/ 270959 h 279135"/>
              <a:gd name="connsiteX11" fmla="*/ 0 w 935972"/>
              <a:gd name="connsiteY11" fmla="*/ 251221 h 279135"/>
              <a:gd name="connsiteX12" fmla="*/ 0 w 935972"/>
              <a:gd name="connsiteY12" fmla="*/ 27914 h 279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5972" h="279135">
                <a:moveTo>
                  <a:pt x="0" y="27914"/>
                </a:moveTo>
                <a:cubicBezTo>
                  <a:pt x="0" y="20511"/>
                  <a:pt x="2941" y="13411"/>
                  <a:pt x="8176" y="8176"/>
                </a:cubicBezTo>
                <a:cubicBezTo>
                  <a:pt x="13411" y="2941"/>
                  <a:pt x="20511" y="0"/>
                  <a:pt x="27914" y="0"/>
                </a:cubicBezTo>
                <a:lnTo>
                  <a:pt x="908058" y="0"/>
                </a:lnTo>
                <a:cubicBezTo>
                  <a:pt x="915461" y="0"/>
                  <a:pt x="922561" y="2941"/>
                  <a:pt x="927796" y="8176"/>
                </a:cubicBezTo>
                <a:cubicBezTo>
                  <a:pt x="933031" y="13411"/>
                  <a:pt x="935972" y="20511"/>
                  <a:pt x="935972" y="27914"/>
                </a:cubicBezTo>
                <a:lnTo>
                  <a:pt x="935972" y="251221"/>
                </a:lnTo>
                <a:cubicBezTo>
                  <a:pt x="935972" y="258624"/>
                  <a:pt x="933031" y="265724"/>
                  <a:pt x="927796" y="270959"/>
                </a:cubicBezTo>
                <a:cubicBezTo>
                  <a:pt x="922561" y="276194"/>
                  <a:pt x="915461" y="279135"/>
                  <a:pt x="908058" y="279135"/>
                </a:cubicBezTo>
                <a:lnTo>
                  <a:pt x="27914" y="279135"/>
                </a:lnTo>
                <a:cubicBezTo>
                  <a:pt x="20511" y="279135"/>
                  <a:pt x="13411" y="276194"/>
                  <a:pt x="8176" y="270959"/>
                </a:cubicBezTo>
                <a:cubicBezTo>
                  <a:pt x="2941" y="265724"/>
                  <a:pt x="0" y="258624"/>
                  <a:pt x="0" y="251221"/>
                </a:cubicBezTo>
                <a:lnTo>
                  <a:pt x="0" y="27914"/>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43736" tIns="34846" rIns="43736" bIns="34846" numCol="1" spcCol="1270" anchor="ctr" anchorCtr="0">
            <a:noAutofit/>
          </a:bodyPr>
          <a:lstStyle/>
          <a:p>
            <a:pPr lvl="0" algn="ctr" defTabSz="622300">
              <a:lnSpc>
                <a:spcPct val="90000"/>
              </a:lnSpc>
              <a:spcBef>
                <a:spcPct val="0"/>
              </a:spcBef>
              <a:spcAft>
                <a:spcPct val="35000"/>
              </a:spcAft>
            </a:pPr>
            <a:r>
              <a:rPr lang="en-US" sz="1400" b="0" i="0" u="none" kern="1200" dirty="0" smtClean="0"/>
              <a:t>POMC</a:t>
            </a:r>
            <a:endParaRPr lang="en-US" sz="1400" kern="1200" dirty="0"/>
          </a:p>
        </p:txBody>
      </p:sp>
      <p:sp>
        <p:nvSpPr>
          <p:cNvPr id="16" name="Freeform 15"/>
          <p:cNvSpPr/>
          <p:nvPr/>
        </p:nvSpPr>
        <p:spPr>
          <a:xfrm>
            <a:off x="6034164" y="2989591"/>
            <a:ext cx="1196671" cy="372180"/>
          </a:xfrm>
          <a:custGeom>
            <a:avLst/>
            <a:gdLst>
              <a:gd name="connsiteX0" fmla="*/ 0 w 935972"/>
              <a:gd name="connsiteY0" fmla="*/ 27914 h 279135"/>
              <a:gd name="connsiteX1" fmla="*/ 8176 w 935972"/>
              <a:gd name="connsiteY1" fmla="*/ 8176 h 279135"/>
              <a:gd name="connsiteX2" fmla="*/ 27914 w 935972"/>
              <a:gd name="connsiteY2" fmla="*/ 0 h 279135"/>
              <a:gd name="connsiteX3" fmla="*/ 908058 w 935972"/>
              <a:gd name="connsiteY3" fmla="*/ 0 h 279135"/>
              <a:gd name="connsiteX4" fmla="*/ 927796 w 935972"/>
              <a:gd name="connsiteY4" fmla="*/ 8176 h 279135"/>
              <a:gd name="connsiteX5" fmla="*/ 935972 w 935972"/>
              <a:gd name="connsiteY5" fmla="*/ 27914 h 279135"/>
              <a:gd name="connsiteX6" fmla="*/ 935972 w 935972"/>
              <a:gd name="connsiteY6" fmla="*/ 251221 h 279135"/>
              <a:gd name="connsiteX7" fmla="*/ 927796 w 935972"/>
              <a:gd name="connsiteY7" fmla="*/ 270959 h 279135"/>
              <a:gd name="connsiteX8" fmla="*/ 908058 w 935972"/>
              <a:gd name="connsiteY8" fmla="*/ 279135 h 279135"/>
              <a:gd name="connsiteX9" fmla="*/ 27914 w 935972"/>
              <a:gd name="connsiteY9" fmla="*/ 279135 h 279135"/>
              <a:gd name="connsiteX10" fmla="*/ 8176 w 935972"/>
              <a:gd name="connsiteY10" fmla="*/ 270959 h 279135"/>
              <a:gd name="connsiteX11" fmla="*/ 0 w 935972"/>
              <a:gd name="connsiteY11" fmla="*/ 251221 h 279135"/>
              <a:gd name="connsiteX12" fmla="*/ 0 w 935972"/>
              <a:gd name="connsiteY12" fmla="*/ 27914 h 279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5972" h="279135">
                <a:moveTo>
                  <a:pt x="0" y="27914"/>
                </a:moveTo>
                <a:cubicBezTo>
                  <a:pt x="0" y="20511"/>
                  <a:pt x="2941" y="13411"/>
                  <a:pt x="8176" y="8176"/>
                </a:cubicBezTo>
                <a:cubicBezTo>
                  <a:pt x="13411" y="2941"/>
                  <a:pt x="20511" y="0"/>
                  <a:pt x="27914" y="0"/>
                </a:cubicBezTo>
                <a:lnTo>
                  <a:pt x="908058" y="0"/>
                </a:lnTo>
                <a:cubicBezTo>
                  <a:pt x="915461" y="0"/>
                  <a:pt x="922561" y="2941"/>
                  <a:pt x="927796" y="8176"/>
                </a:cubicBezTo>
                <a:cubicBezTo>
                  <a:pt x="933031" y="13411"/>
                  <a:pt x="935972" y="20511"/>
                  <a:pt x="935972" y="27914"/>
                </a:cubicBezTo>
                <a:lnTo>
                  <a:pt x="935972" y="251221"/>
                </a:lnTo>
                <a:cubicBezTo>
                  <a:pt x="935972" y="258624"/>
                  <a:pt x="933031" y="265724"/>
                  <a:pt x="927796" y="270959"/>
                </a:cubicBezTo>
                <a:cubicBezTo>
                  <a:pt x="922561" y="276194"/>
                  <a:pt x="915461" y="279135"/>
                  <a:pt x="908058" y="279135"/>
                </a:cubicBezTo>
                <a:lnTo>
                  <a:pt x="27914" y="279135"/>
                </a:lnTo>
                <a:cubicBezTo>
                  <a:pt x="20511" y="279135"/>
                  <a:pt x="13411" y="276194"/>
                  <a:pt x="8176" y="270959"/>
                </a:cubicBezTo>
                <a:cubicBezTo>
                  <a:pt x="2941" y="265724"/>
                  <a:pt x="0" y="258624"/>
                  <a:pt x="0" y="251221"/>
                </a:cubicBezTo>
                <a:lnTo>
                  <a:pt x="0" y="27914"/>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43736" tIns="34846" rIns="43736" bIns="34846" numCol="1" spcCol="1270" anchor="ctr" anchorCtr="0">
            <a:noAutofit/>
          </a:bodyPr>
          <a:lstStyle/>
          <a:p>
            <a:pPr lvl="0" algn="ctr" defTabSz="622300">
              <a:lnSpc>
                <a:spcPct val="90000"/>
              </a:lnSpc>
              <a:spcBef>
                <a:spcPct val="0"/>
              </a:spcBef>
              <a:spcAft>
                <a:spcPct val="35000"/>
              </a:spcAft>
            </a:pPr>
            <a:r>
              <a:rPr lang="en-US" sz="1400" b="0" i="0" u="none" kern="1200" dirty="0" smtClean="0"/>
              <a:t>IL1B</a:t>
            </a:r>
            <a:endParaRPr lang="en-US" sz="1400" kern="1200" dirty="0"/>
          </a:p>
        </p:txBody>
      </p:sp>
      <p:sp>
        <p:nvSpPr>
          <p:cNvPr id="17" name="Freeform 16"/>
          <p:cNvSpPr/>
          <p:nvPr/>
        </p:nvSpPr>
        <p:spPr>
          <a:xfrm>
            <a:off x="6034164" y="3419030"/>
            <a:ext cx="1196671" cy="372180"/>
          </a:xfrm>
          <a:custGeom>
            <a:avLst/>
            <a:gdLst>
              <a:gd name="connsiteX0" fmla="*/ 0 w 935972"/>
              <a:gd name="connsiteY0" fmla="*/ 27914 h 279135"/>
              <a:gd name="connsiteX1" fmla="*/ 8176 w 935972"/>
              <a:gd name="connsiteY1" fmla="*/ 8176 h 279135"/>
              <a:gd name="connsiteX2" fmla="*/ 27914 w 935972"/>
              <a:gd name="connsiteY2" fmla="*/ 0 h 279135"/>
              <a:gd name="connsiteX3" fmla="*/ 908058 w 935972"/>
              <a:gd name="connsiteY3" fmla="*/ 0 h 279135"/>
              <a:gd name="connsiteX4" fmla="*/ 927796 w 935972"/>
              <a:gd name="connsiteY4" fmla="*/ 8176 h 279135"/>
              <a:gd name="connsiteX5" fmla="*/ 935972 w 935972"/>
              <a:gd name="connsiteY5" fmla="*/ 27914 h 279135"/>
              <a:gd name="connsiteX6" fmla="*/ 935972 w 935972"/>
              <a:gd name="connsiteY6" fmla="*/ 251221 h 279135"/>
              <a:gd name="connsiteX7" fmla="*/ 927796 w 935972"/>
              <a:gd name="connsiteY7" fmla="*/ 270959 h 279135"/>
              <a:gd name="connsiteX8" fmla="*/ 908058 w 935972"/>
              <a:gd name="connsiteY8" fmla="*/ 279135 h 279135"/>
              <a:gd name="connsiteX9" fmla="*/ 27914 w 935972"/>
              <a:gd name="connsiteY9" fmla="*/ 279135 h 279135"/>
              <a:gd name="connsiteX10" fmla="*/ 8176 w 935972"/>
              <a:gd name="connsiteY10" fmla="*/ 270959 h 279135"/>
              <a:gd name="connsiteX11" fmla="*/ 0 w 935972"/>
              <a:gd name="connsiteY11" fmla="*/ 251221 h 279135"/>
              <a:gd name="connsiteX12" fmla="*/ 0 w 935972"/>
              <a:gd name="connsiteY12" fmla="*/ 27914 h 279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5972" h="279135">
                <a:moveTo>
                  <a:pt x="0" y="27914"/>
                </a:moveTo>
                <a:cubicBezTo>
                  <a:pt x="0" y="20511"/>
                  <a:pt x="2941" y="13411"/>
                  <a:pt x="8176" y="8176"/>
                </a:cubicBezTo>
                <a:cubicBezTo>
                  <a:pt x="13411" y="2941"/>
                  <a:pt x="20511" y="0"/>
                  <a:pt x="27914" y="0"/>
                </a:cubicBezTo>
                <a:lnTo>
                  <a:pt x="908058" y="0"/>
                </a:lnTo>
                <a:cubicBezTo>
                  <a:pt x="915461" y="0"/>
                  <a:pt x="922561" y="2941"/>
                  <a:pt x="927796" y="8176"/>
                </a:cubicBezTo>
                <a:cubicBezTo>
                  <a:pt x="933031" y="13411"/>
                  <a:pt x="935972" y="20511"/>
                  <a:pt x="935972" y="27914"/>
                </a:cubicBezTo>
                <a:lnTo>
                  <a:pt x="935972" y="251221"/>
                </a:lnTo>
                <a:cubicBezTo>
                  <a:pt x="935972" y="258624"/>
                  <a:pt x="933031" y="265724"/>
                  <a:pt x="927796" y="270959"/>
                </a:cubicBezTo>
                <a:cubicBezTo>
                  <a:pt x="922561" y="276194"/>
                  <a:pt x="915461" y="279135"/>
                  <a:pt x="908058" y="279135"/>
                </a:cubicBezTo>
                <a:lnTo>
                  <a:pt x="27914" y="279135"/>
                </a:lnTo>
                <a:cubicBezTo>
                  <a:pt x="20511" y="279135"/>
                  <a:pt x="13411" y="276194"/>
                  <a:pt x="8176" y="270959"/>
                </a:cubicBezTo>
                <a:cubicBezTo>
                  <a:pt x="2941" y="265724"/>
                  <a:pt x="0" y="258624"/>
                  <a:pt x="0" y="251221"/>
                </a:cubicBezTo>
                <a:lnTo>
                  <a:pt x="0" y="27914"/>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43736" tIns="34846" rIns="43736" bIns="34846" numCol="1" spcCol="1270" anchor="ctr" anchorCtr="0">
            <a:noAutofit/>
          </a:bodyPr>
          <a:lstStyle/>
          <a:p>
            <a:pPr lvl="0" algn="ctr" defTabSz="622300">
              <a:lnSpc>
                <a:spcPct val="90000"/>
              </a:lnSpc>
              <a:spcBef>
                <a:spcPct val="0"/>
              </a:spcBef>
              <a:spcAft>
                <a:spcPct val="35000"/>
              </a:spcAft>
            </a:pPr>
            <a:r>
              <a:rPr lang="en-US" sz="1400" b="0" i="0" u="none" kern="1200" dirty="0" smtClean="0"/>
              <a:t>IL6</a:t>
            </a:r>
            <a:endParaRPr lang="en-US" sz="1400" kern="1200" dirty="0"/>
          </a:p>
        </p:txBody>
      </p:sp>
      <p:sp>
        <p:nvSpPr>
          <p:cNvPr id="18" name="Freeform 17"/>
          <p:cNvSpPr/>
          <p:nvPr/>
        </p:nvSpPr>
        <p:spPr>
          <a:xfrm>
            <a:off x="6034164" y="3848467"/>
            <a:ext cx="1196671" cy="372180"/>
          </a:xfrm>
          <a:custGeom>
            <a:avLst/>
            <a:gdLst>
              <a:gd name="connsiteX0" fmla="*/ 0 w 935972"/>
              <a:gd name="connsiteY0" fmla="*/ 27914 h 279135"/>
              <a:gd name="connsiteX1" fmla="*/ 8176 w 935972"/>
              <a:gd name="connsiteY1" fmla="*/ 8176 h 279135"/>
              <a:gd name="connsiteX2" fmla="*/ 27914 w 935972"/>
              <a:gd name="connsiteY2" fmla="*/ 0 h 279135"/>
              <a:gd name="connsiteX3" fmla="*/ 908058 w 935972"/>
              <a:gd name="connsiteY3" fmla="*/ 0 h 279135"/>
              <a:gd name="connsiteX4" fmla="*/ 927796 w 935972"/>
              <a:gd name="connsiteY4" fmla="*/ 8176 h 279135"/>
              <a:gd name="connsiteX5" fmla="*/ 935972 w 935972"/>
              <a:gd name="connsiteY5" fmla="*/ 27914 h 279135"/>
              <a:gd name="connsiteX6" fmla="*/ 935972 w 935972"/>
              <a:gd name="connsiteY6" fmla="*/ 251221 h 279135"/>
              <a:gd name="connsiteX7" fmla="*/ 927796 w 935972"/>
              <a:gd name="connsiteY7" fmla="*/ 270959 h 279135"/>
              <a:gd name="connsiteX8" fmla="*/ 908058 w 935972"/>
              <a:gd name="connsiteY8" fmla="*/ 279135 h 279135"/>
              <a:gd name="connsiteX9" fmla="*/ 27914 w 935972"/>
              <a:gd name="connsiteY9" fmla="*/ 279135 h 279135"/>
              <a:gd name="connsiteX10" fmla="*/ 8176 w 935972"/>
              <a:gd name="connsiteY10" fmla="*/ 270959 h 279135"/>
              <a:gd name="connsiteX11" fmla="*/ 0 w 935972"/>
              <a:gd name="connsiteY11" fmla="*/ 251221 h 279135"/>
              <a:gd name="connsiteX12" fmla="*/ 0 w 935972"/>
              <a:gd name="connsiteY12" fmla="*/ 27914 h 279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5972" h="279135">
                <a:moveTo>
                  <a:pt x="0" y="27914"/>
                </a:moveTo>
                <a:cubicBezTo>
                  <a:pt x="0" y="20511"/>
                  <a:pt x="2941" y="13411"/>
                  <a:pt x="8176" y="8176"/>
                </a:cubicBezTo>
                <a:cubicBezTo>
                  <a:pt x="13411" y="2941"/>
                  <a:pt x="20511" y="0"/>
                  <a:pt x="27914" y="0"/>
                </a:cubicBezTo>
                <a:lnTo>
                  <a:pt x="908058" y="0"/>
                </a:lnTo>
                <a:cubicBezTo>
                  <a:pt x="915461" y="0"/>
                  <a:pt x="922561" y="2941"/>
                  <a:pt x="927796" y="8176"/>
                </a:cubicBezTo>
                <a:cubicBezTo>
                  <a:pt x="933031" y="13411"/>
                  <a:pt x="935972" y="20511"/>
                  <a:pt x="935972" y="27914"/>
                </a:cubicBezTo>
                <a:lnTo>
                  <a:pt x="935972" y="251221"/>
                </a:lnTo>
                <a:cubicBezTo>
                  <a:pt x="935972" y="258624"/>
                  <a:pt x="933031" y="265724"/>
                  <a:pt x="927796" y="270959"/>
                </a:cubicBezTo>
                <a:cubicBezTo>
                  <a:pt x="922561" y="276194"/>
                  <a:pt x="915461" y="279135"/>
                  <a:pt x="908058" y="279135"/>
                </a:cubicBezTo>
                <a:lnTo>
                  <a:pt x="27914" y="279135"/>
                </a:lnTo>
                <a:cubicBezTo>
                  <a:pt x="20511" y="279135"/>
                  <a:pt x="13411" y="276194"/>
                  <a:pt x="8176" y="270959"/>
                </a:cubicBezTo>
                <a:cubicBezTo>
                  <a:pt x="2941" y="265724"/>
                  <a:pt x="0" y="258624"/>
                  <a:pt x="0" y="251221"/>
                </a:cubicBezTo>
                <a:lnTo>
                  <a:pt x="0" y="27914"/>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43736" tIns="34846" rIns="43736" bIns="34846" numCol="1" spcCol="1270" anchor="ctr" anchorCtr="0">
            <a:noAutofit/>
          </a:bodyPr>
          <a:lstStyle/>
          <a:p>
            <a:pPr lvl="0" algn="ctr" defTabSz="622300">
              <a:lnSpc>
                <a:spcPct val="90000"/>
              </a:lnSpc>
              <a:spcBef>
                <a:spcPct val="0"/>
              </a:spcBef>
              <a:spcAft>
                <a:spcPct val="35000"/>
              </a:spcAft>
            </a:pPr>
            <a:r>
              <a:rPr lang="en-US" sz="1400" b="0" i="0" u="none" kern="1200" dirty="0" smtClean="0"/>
              <a:t>SOD2</a:t>
            </a:r>
            <a:endParaRPr lang="en-US" sz="1400" kern="1200" dirty="0"/>
          </a:p>
        </p:txBody>
      </p:sp>
      <p:sp>
        <p:nvSpPr>
          <p:cNvPr id="19" name="Freeform 18"/>
          <p:cNvSpPr/>
          <p:nvPr/>
        </p:nvSpPr>
        <p:spPr>
          <a:xfrm>
            <a:off x="6034164" y="4277907"/>
            <a:ext cx="1196671" cy="372180"/>
          </a:xfrm>
          <a:custGeom>
            <a:avLst/>
            <a:gdLst>
              <a:gd name="connsiteX0" fmla="*/ 0 w 935972"/>
              <a:gd name="connsiteY0" fmla="*/ 27914 h 279135"/>
              <a:gd name="connsiteX1" fmla="*/ 8176 w 935972"/>
              <a:gd name="connsiteY1" fmla="*/ 8176 h 279135"/>
              <a:gd name="connsiteX2" fmla="*/ 27914 w 935972"/>
              <a:gd name="connsiteY2" fmla="*/ 0 h 279135"/>
              <a:gd name="connsiteX3" fmla="*/ 908058 w 935972"/>
              <a:gd name="connsiteY3" fmla="*/ 0 h 279135"/>
              <a:gd name="connsiteX4" fmla="*/ 927796 w 935972"/>
              <a:gd name="connsiteY4" fmla="*/ 8176 h 279135"/>
              <a:gd name="connsiteX5" fmla="*/ 935972 w 935972"/>
              <a:gd name="connsiteY5" fmla="*/ 27914 h 279135"/>
              <a:gd name="connsiteX6" fmla="*/ 935972 w 935972"/>
              <a:gd name="connsiteY6" fmla="*/ 251221 h 279135"/>
              <a:gd name="connsiteX7" fmla="*/ 927796 w 935972"/>
              <a:gd name="connsiteY7" fmla="*/ 270959 h 279135"/>
              <a:gd name="connsiteX8" fmla="*/ 908058 w 935972"/>
              <a:gd name="connsiteY8" fmla="*/ 279135 h 279135"/>
              <a:gd name="connsiteX9" fmla="*/ 27914 w 935972"/>
              <a:gd name="connsiteY9" fmla="*/ 279135 h 279135"/>
              <a:gd name="connsiteX10" fmla="*/ 8176 w 935972"/>
              <a:gd name="connsiteY10" fmla="*/ 270959 h 279135"/>
              <a:gd name="connsiteX11" fmla="*/ 0 w 935972"/>
              <a:gd name="connsiteY11" fmla="*/ 251221 h 279135"/>
              <a:gd name="connsiteX12" fmla="*/ 0 w 935972"/>
              <a:gd name="connsiteY12" fmla="*/ 27914 h 279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5972" h="279135">
                <a:moveTo>
                  <a:pt x="0" y="27914"/>
                </a:moveTo>
                <a:cubicBezTo>
                  <a:pt x="0" y="20511"/>
                  <a:pt x="2941" y="13411"/>
                  <a:pt x="8176" y="8176"/>
                </a:cubicBezTo>
                <a:cubicBezTo>
                  <a:pt x="13411" y="2941"/>
                  <a:pt x="20511" y="0"/>
                  <a:pt x="27914" y="0"/>
                </a:cubicBezTo>
                <a:lnTo>
                  <a:pt x="908058" y="0"/>
                </a:lnTo>
                <a:cubicBezTo>
                  <a:pt x="915461" y="0"/>
                  <a:pt x="922561" y="2941"/>
                  <a:pt x="927796" y="8176"/>
                </a:cubicBezTo>
                <a:cubicBezTo>
                  <a:pt x="933031" y="13411"/>
                  <a:pt x="935972" y="20511"/>
                  <a:pt x="935972" y="27914"/>
                </a:cubicBezTo>
                <a:lnTo>
                  <a:pt x="935972" y="251221"/>
                </a:lnTo>
                <a:cubicBezTo>
                  <a:pt x="935972" y="258624"/>
                  <a:pt x="933031" y="265724"/>
                  <a:pt x="927796" y="270959"/>
                </a:cubicBezTo>
                <a:cubicBezTo>
                  <a:pt x="922561" y="276194"/>
                  <a:pt x="915461" y="279135"/>
                  <a:pt x="908058" y="279135"/>
                </a:cubicBezTo>
                <a:lnTo>
                  <a:pt x="27914" y="279135"/>
                </a:lnTo>
                <a:cubicBezTo>
                  <a:pt x="20511" y="279135"/>
                  <a:pt x="13411" y="276194"/>
                  <a:pt x="8176" y="270959"/>
                </a:cubicBezTo>
                <a:cubicBezTo>
                  <a:pt x="2941" y="265724"/>
                  <a:pt x="0" y="258624"/>
                  <a:pt x="0" y="251221"/>
                </a:cubicBezTo>
                <a:lnTo>
                  <a:pt x="0" y="27914"/>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43736" tIns="34846" rIns="43736" bIns="34846" numCol="1" spcCol="1270" anchor="ctr" anchorCtr="0">
            <a:noAutofit/>
          </a:bodyPr>
          <a:lstStyle/>
          <a:p>
            <a:pPr lvl="0" algn="ctr" defTabSz="622300">
              <a:lnSpc>
                <a:spcPct val="90000"/>
              </a:lnSpc>
              <a:spcBef>
                <a:spcPct val="0"/>
              </a:spcBef>
              <a:spcAft>
                <a:spcPct val="35000"/>
              </a:spcAft>
            </a:pPr>
            <a:r>
              <a:rPr lang="en-US" sz="1400" b="0" i="0" u="none" kern="1200" dirty="0" smtClean="0"/>
              <a:t>MT2A</a:t>
            </a:r>
            <a:endParaRPr lang="en-US" sz="1400" kern="1200" dirty="0"/>
          </a:p>
        </p:txBody>
      </p:sp>
      <p:sp>
        <p:nvSpPr>
          <p:cNvPr id="20" name="Freeform 19"/>
          <p:cNvSpPr/>
          <p:nvPr/>
        </p:nvSpPr>
        <p:spPr>
          <a:xfrm>
            <a:off x="6034164" y="4707347"/>
            <a:ext cx="1196671" cy="372180"/>
          </a:xfrm>
          <a:custGeom>
            <a:avLst/>
            <a:gdLst>
              <a:gd name="connsiteX0" fmla="*/ 0 w 935972"/>
              <a:gd name="connsiteY0" fmla="*/ 27914 h 279135"/>
              <a:gd name="connsiteX1" fmla="*/ 8176 w 935972"/>
              <a:gd name="connsiteY1" fmla="*/ 8176 h 279135"/>
              <a:gd name="connsiteX2" fmla="*/ 27914 w 935972"/>
              <a:gd name="connsiteY2" fmla="*/ 0 h 279135"/>
              <a:gd name="connsiteX3" fmla="*/ 908058 w 935972"/>
              <a:gd name="connsiteY3" fmla="*/ 0 h 279135"/>
              <a:gd name="connsiteX4" fmla="*/ 927796 w 935972"/>
              <a:gd name="connsiteY4" fmla="*/ 8176 h 279135"/>
              <a:gd name="connsiteX5" fmla="*/ 935972 w 935972"/>
              <a:gd name="connsiteY5" fmla="*/ 27914 h 279135"/>
              <a:gd name="connsiteX6" fmla="*/ 935972 w 935972"/>
              <a:gd name="connsiteY6" fmla="*/ 251221 h 279135"/>
              <a:gd name="connsiteX7" fmla="*/ 927796 w 935972"/>
              <a:gd name="connsiteY7" fmla="*/ 270959 h 279135"/>
              <a:gd name="connsiteX8" fmla="*/ 908058 w 935972"/>
              <a:gd name="connsiteY8" fmla="*/ 279135 h 279135"/>
              <a:gd name="connsiteX9" fmla="*/ 27914 w 935972"/>
              <a:gd name="connsiteY9" fmla="*/ 279135 h 279135"/>
              <a:gd name="connsiteX10" fmla="*/ 8176 w 935972"/>
              <a:gd name="connsiteY10" fmla="*/ 270959 h 279135"/>
              <a:gd name="connsiteX11" fmla="*/ 0 w 935972"/>
              <a:gd name="connsiteY11" fmla="*/ 251221 h 279135"/>
              <a:gd name="connsiteX12" fmla="*/ 0 w 935972"/>
              <a:gd name="connsiteY12" fmla="*/ 27914 h 279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5972" h="279135">
                <a:moveTo>
                  <a:pt x="0" y="27914"/>
                </a:moveTo>
                <a:cubicBezTo>
                  <a:pt x="0" y="20511"/>
                  <a:pt x="2941" y="13411"/>
                  <a:pt x="8176" y="8176"/>
                </a:cubicBezTo>
                <a:cubicBezTo>
                  <a:pt x="13411" y="2941"/>
                  <a:pt x="20511" y="0"/>
                  <a:pt x="27914" y="0"/>
                </a:cubicBezTo>
                <a:lnTo>
                  <a:pt x="908058" y="0"/>
                </a:lnTo>
                <a:cubicBezTo>
                  <a:pt x="915461" y="0"/>
                  <a:pt x="922561" y="2941"/>
                  <a:pt x="927796" y="8176"/>
                </a:cubicBezTo>
                <a:cubicBezTo>
                  <a:pt x="933031" y="13411"/>
                  <a:pt x="935972" y="20511"/>
                  <a:pt x="935972" y="27914"/>
                </a:cubicBezTo>
                <a:lnTo>
                  <a:pt x="935972" y="251221"/>
                </a:lnTo>
                <a:cubicBezTo>
                  <a:pt x="935972" y="258624"/>
                  <a:pt x="933031" y="265724"/>
                  <a:pt x="927796" y="270959"/>
                </a:cubicBezTo>
                <a:cubicBezTo>
                  <a:pt x="922561" y="276194"/>
                  <a:pt x="915461" y="279135"/>
                  <a:pt x="908058" y="279135"/>
                </a:cubicBezTo>
                <a:lnTo>
                  <a:pt x="27914" y="279135"/>
                </a:lnTo>
                <a:cubicBezTo>
                  <a:pt x="20511" y="279135"/>
                  <a:pt x="13411" y="276194"/>
                  <a:pt x="8176" y="270959"/>
                </a:cubicBezTo>
                <a:cubicBezTo>
                  <a:pt x="2941" y="265724"/>
                  <a:pt x="0" y="258624"/>
                  <a:pt x="0" y="251221"/>
                </a:cubicBezTo>
                <a:lnTo>
                  <a:pt x="0" y="27914"/>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43736" tIns="34846" rIns="43736" bIns="34846" numCol="1" spcCol="1270" anchor="ctr" anchorCtr="0">
            <a:noAutofit/>
          </a:bodyPr>
          <a:lstStyle/>
          <a:p>
            <a:pPr lvl="0" algn="ctr" defTabSz="622300">
              <a:lnSpc>
                <a:spcPct val="90000"/>
              </a:lnSpc>
              <a:spcBef>
                <a:spcPct val="0"/>
              </a:spcBef>
              <a:spcAft>
                <a:spcPct val="35000"/>
              </a:spcAft>
            </a:pPr>
            <a:r>
              <a:rPr lang="en-US" sz="1400" b="0" i="0" u="none" kern="1200" dirty="0" smtClean="0"/>
              <a:t>TXNRD1</a:t>
            </a:r>
            <a:endParaRPr lang="en-US" sz="1400" kern="1200" dirty="0"/>
          </a:p>
        </p:txBody>
      </p:sp>
      <p:sp>
        <p:nvSpPr>
          <p:cNvPr id="21" name="Freeform 20"/>
          <p:cNvSpPr/>
          <p:nvPr/>
        </p:nvSpPr>
        <p:spPr>
          <a:xfrm>
            <a:off x="5784579" y="1803400"/>
            <a:ext cx="1495839" cy="3876541"/>
          </a:xfrm>
          <a:custGeom>
            <a:avLst/>
            <a:gdLst>
              <a:gd name="connsiteX0" fmla="*/ 0 w 1169965"/>
              <a:gd name="connsiteY0" fmla="*/ 116997 h 2907406"/>
              <a:gd name="connsiteX1" fmla="*/ 34268 w 1169965"/>
              <a:gd name="connsiteY1" fmla="*/ 34268 h 2907406"/>
              <a:gd name="connsiteX2" fmla="*/ 116997 w 1169965"/>
              <a:gd name="connsiteY2" fmla="*/ 0 h 2907406"/>
              <a:gd name="connsiteX3" fmla="*/ 1052968 w 1169965"/>
              <a:gd name="connsiteY3" fmla="*/ 0 h 2907406"/>
              <a:gd name="connsiteX4" fmla="*/ 1135697 w 1169965"/>
              <a:gd name="connsiteY4" fmla="*/ 34268 h 2907406"/>
              <a:gd name="connsiteX5" fmla="*/ 1169965 w 1169965"/>
              <a:gd name="connsiteY5" fmla="*/ 116997 h 2907406"/>
              <a:gd name="connsiteX6" fmla="*/ 1169965 w 1169965"/>
              <a:gd name="connsiteY6" fmla="*/ 2790409 h 2907406"/>
              <a:gd name="connsiteX7" fmla="*/ 1135697 w 1169965"/>
              <a:gd name="connsiteY7" fmla="*/ 2873138 h 2907406"/>
              <a:gd name="connsiteX8" fmla="*/ 1052968 w 1169965"/>
              <a:gd name="connsiteY8" fmla="*/ 2907406 h 2907406"/>
              <a:gd name="connsiteX9" fmla="*/ 116997 w 1169965"/>
              <a:gd name="connsiteY9" fmla="*/ 2907406 h 2907406"/>
              <a:gd name="connsiteX10" fmla="*/ 34268 w 1169965"/>
              <a:gd name="connsiteY10" fmla="*/ 2873138 h 2907406"/>
              <a:gd name="connsiteX11" fmla="*/ 0 w 1169965"/>
              <a:gd name="connsiteY11" fmla="*/ 2790409 h 2907406"/>
              <a:gd name="connsiteX12" fmla="*/ 0 w 1169965"/>
              <a:gd name="connsiteY12" fmla="*/ 116997 h 2907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69965" h="2907406">
                <a:moveTo>
                  <a:pt x="0" y="116997"/>
                </a:moveTo>
                <a:cubicBezTo>
                  <a:pt x="0" y="85967"/>
                  <a:pt x="12327" y="56209"/>
                  <a:pt x="34268" y="34268"/>
                </a:cubicBezTo>
                <a:cubicBezTo>
                  <a:pt x="56209" y="12327"/>
                  <a:pt x="85968" y="0"/>
                  <a:pt x="116997" y="0"/>
                </a:cubicBezTo>
                <a:lnTo>
                  <a:pt x="1052968" y="0"/>
                </a:lnTo>
                <a:cubicBezTo>
                  <a:pt x="1083998" y="0"/>
                  <a:pt x="1113756" y="12327"/>
                  <a:pt x="1135697" y="34268"/>
                </a:cubicBezTo>
                <a:cubicBezTo>
                  <a:pt x="1157638" y="56209"/>
                  <a:pt x="1169965" y="85968"/>
                  <a:pt x="1169965" y="116997"/>
                </a:cubicBezTo>
                <a:lnTo>
                  <a:pt x="1169965" y="2790409"/>
                </a:lnTo>
                <a:cubicBezTo>
                  <a:pt x="1169965" y="2821439"/>
                  <a:pt x="1157639" y="2851197"/>
                  <a:pt x="1135697" y="2873138"/>
                </a:cubicBezTo>
                <a:cubicBezTo>
                  <a:pt x="1113756" y="2895079"/>
                  <a:pt x="1083997" y="2907406"/>
                  <a:pt x="1052968" y="2907406"/>
                </a:cubicBezTo>
                <a:lnTo>
                  <a:pt x="116997" y="2907406"/>
                </a:lnTo>
                <a:cubicBezTo>
                  <a:pt x="85967" y="2907406"/>
                  <a:pt x="56209" y="2895080"/>
                  <a:pt x="34268" y="2873138"/>
                </a:cubicBezTo>
                <a:cubicBezTo>
                  <a:pt x="12327" y="2851197"/>
                  <a:pt x="0" y="2821438"/>
                  <a:pt x="0" y="2790409"/>
                </a:cubicBezTo>
                <a:lnTo>
                  <a:pt x="0" y="116997"/>
                </a:lnTo>
                <a:close/>
              </a:path>
            </a:pathLst>
          </a:custGeom>
          <a:solidFill>
            <a:srgbClr val="377591"/>
          </a:solidFill>
        </p:spPr>
        <p:style>
          <a:lnRef idx="0">
            <a:schemeClr val="accent1">
              <a:hueOff val="0"/>
              <a:satOff val="0"/>
              <a:lumOff val="0"/>
              <a:alphaOff val="0"/>
            </a:schemeClr>
          </a:lnRef>
          <a:fillRef idx="1">
            <a:scrgbClr r="0" g="0" b="0"/>
          </a:fillRef>
          <a:effectRef idx="2">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57150" tIns="57150" rIns="57150" bIns="2092335" numCol="1" spcCol="1270" anchor="ctr" anchorCtr="0">
            <a:noAutofit/>
          </a:bodyPr>
          <a:lstStyle/>
          <a:p>
            <a:pPr lvl="0" algn="ctr" defTabSz="666750">
              <a:lnSpc>
                <a:spcPct val="90000"/>
              </a:lnSpc>
              <a:spcBef>
                <a:spcPct val="0"/>
              </a:spcBef>
              <a:spcAft>
                <a:spcPct val="35000"/>
              </a:spcAft>
            </a:pPr>
            <a:endParaRPr lang="en-US" sz="2400" kern="1200" dirty="0"/>
          </a:p>
        </p:txBody>
      </p:sp>
      <p:sp>
        <p:nvSpPr>
          <p:cNvPr id="22" name="Freeform 21"/>
          <p:cNvSpPr/>
          <p:nvPr/>
        </p:nvSpPr>
        <p:spPr>
          <a:xfrm>
            <a:off x="7440786" y="3327400"/>
            <a:ext cx="1322214" cy="2032000"/>
          </a:xfrm>
          <a:custGeom>
            <a:avLst/>
            <a:gdLst>
              <a:gd name="connsiteX0" fmla="*/ 0 w 935972"/>
              <a:gd name="connsiteY0" fmla="*/ 42355 h 423547"/>
              <a:gd name="connsiteX1" fmla="*/ 12406 w 935972"/>
              <a:gd name="connsiteY1" fmla="*/ 12405 h 423547"/>
              <a:gd name="connsiteX2" fmla="*/ 42356 w 935972"/>
              <a:gd name="connsiteY2" fmla="*/ 0 h 423547"/>
              <a:gd name="connsiteX3" fmla="*/ 893617 w 935972"/>
              <a:gd name="connsiteY3" fmla="*/ 0 h 423547"/>
              <a:gd name="connsiteX4" fmla="*/ 923567 w 935972"/>
              <a:gd name="connsiteY4" fmla="*/ 12406 h 423547"/>
              <a:gd name="connsiteX5" fmla="*/ 935972 w 935972"/>
              <a:gd name="connsiteY5" fmla="*/ 42356 h 423547"/>
              <a:gd name="connsiteX6" fmla="*/ 935972 w 935972"/>
              <a:gd name="connsiteY6" fmla="*/ 381192 h 423547"/>
              <a:gd name="connsiteX7" fmla="*/ 923566 w 935972"/>
              <a:gd name="connsiteY7" fmla="*/ 411142 h 423547"/>
              <a:gd name="connsiteX8" fmla="*/ 893616 w 935972"/>
              <a:gd name="connsiteY8" fmla="*/ 423547 h 423547"/>
              <a:gd name="connsiteX9" fmla="*/ 42355 w 935972"/>
              <a:gd name="connsiteY9" fmla="*/ 423547 h 423547"/>
              <a:gd name="connsiteX10" fmla="*/ 12405 w 935972"/>
              <a:gd name="connsiteY10" fmla="*/ 411141 h 423547"/>
              <a:gd name="connsiteX11" fmla="*/ 0 w 935972"/>
              <a:gd name="connsiteY11" fmla="*/ 381191 h 423547"/>
              <a:gd name="connsiteX12" fmla="*/ 0 w 935972"/>
              <a:gd name="connsiteY12" fmla="*/ 42355 h 423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5972" h="423547">
                <a:moveTo>
                  <a:pt x="0" y="42355"/>
                </a:moveTo>
                <a:cubicBezTo>
                  <a:pt x="0" y="31122"/>
                  <a:pt x="4462" y="20349"/>
                  <a:pt x="12406" y="12405"/>
                </a:cubicBezTo>
                <a:cubicBezTo>
                  <a:pt x="20349" y="4462"/>
                  <a:pt x="31122" y="0"/>
                  <a:pt x="42356" y="0"/>
                </a:cubicBezTo>
                <a:lnTo>
                  <a:pt x="893617" y="0"/>
                </a:lnTo>
                <a:cubicBezTo>
                  <a:pt x="904850" y="0"/>
                  <a:pt x="915623" y="4462"/>
                  <a:pt x="923567" y="12406"/>
                </a:cubicBezTo>
                <a:cubicBezTo>
                  <a:pt x="931510" y="20349"/>
                  <a:pt x="935972" y="31122"/>
                  <a:pt x="935972" y="42356"/>
                </a:cubicBezTo>
                <a:lnTo>
                  <a:pt x="935972" y="381192"/>
                </a:lnTo>
                <a:cubicBezTo>
                  <a:pt x="935972" y="392425"/>
                  <a:pt x="931510" y="403198"/>
                  <a:pt x="923566" y="411142"/>
                </a:cubicBezTo>
                <a:cubicBezTo>
                  <a:pt x="915623" y="419085"/>
                  <a:pt x="904850" y="423547"/>
                  <a:pt x="893616" y="423547"/>
                </a:cubicBezTo>
                <a:lnTo>
                  <a:pt x="42355" y="423547"/>
                </a:lnTo>
                <a:cubicBezTo>
                  <a:pt x="31122" y="423547"/>
                  <a:pt x="20349" y="419085"/>
                  <a:pt x="12405" y="411141"/>
                </a:cubicBezTo>
                <a:cubicBezTo>
                  <a:pt x="4462" y="403198"/>
                  <a:pt x="0" y="392425"/>
                  <a:pt x="0" y="381191"/>
                </a:cubicBezTo>
                <a:lnTo>
                  <a:pt x="0" y="42355"/>
                </a:lnTo>
                <a:close/>
              </a:path>
            </a:pathLst>
          </a:custGeom>
          <a:solidFill>
            <a:srgbClr val="4AC4CA"/>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47965" tIns="39075" rIns="47965" bIns="39075" numCol="1" spcCol="1270" anchor="ctr" anchorCtr="0">
            <a:noAutofit/>
          </a:bodyPr>
          <a:lstStyle/>
          <a:p>
            <a:pPr lvl="0" algn="ctr" defTabSz="622300">
              <a:lnSpc>
                <a:spcPct val="90000"/>
              </a:lnSpc>
              <a:spcBef>
                <a:spcPct val="0"/>
              </a:spcBef>
              <a:spcAft>
                <a:spcPct val="35000"/>
              </a:spcAft>
            </a:pPr>
            <a:endParaRPr lang="en-US" sz="2400" kern="1200" dirty="0"/>
          </a:p>
        </p:txBody>
      </p:sp>
      <p:sp>
        <p:nvSpPr>
          <p:cNvPr id="23" name="Freeform 22"/>
          <p:cNvSpPr/>
          <p:nvPr/>
        </p:nvSpPr>
        <p:spPr>
          <a:xfrm>
            <a:off x="4282440" y="3327400"/>
            <a:ext cx="1371600" cy="2032000"/>
          </a:xfrm>
          <a:custGeom>
            <a:avLst/>
            <a:gdLst>
              <a:gd name="connsiteX0" fmla="*/ 0 w 935972"/>
              <a:gd name="connsiteY0" fmla="*/ 27914 h 279135"/>
              <a:gd name="connsiteX1" fmla="*/ 8176 w 935972"/>
              <a:gd name="connsiteY1" fmla="*/ 8176 h 279135"/>
              <a:gd name="connsiteX2" fmla="*/ 27914 w 935972"/>
              <a:gd name="connsiteY2" fmla="*/ 0 h 279135"/>
              <a:gd name="connsiteX3" fmla="*/ 908058 w 935972"/>
              <a:gd name="connsiteY3" fmla="*/ 0 h 279135"/>
              <a:gd name="connsiteX4" fmla="*/ 927796 w 935972"/>
              <a:gd name="connsiteY4" fmla="*/ 8176 h 279135"/>
              <a:gd name="connsiteX5" fmla="*/ 935972 w 935972"/>
              <a:gd name="connsiteY5" fmla="*/ 27914 h 279135"/>
              <a:gd name="connsiteX6" fmla="*/ 935972 w 935972"/>
              <a:gd name="connsiteY6" fmla="*/ 251221 h 279135"/>
              <a:gd name="connsiteX7" fmla="*/ 927796 w 935972"/>
              <a:gd name="connsiteY7" fmla="*/ 270959 h 279135"/>
              <a:gd name="connsiteX8" fmla="*/ 908058 w 935972"/>
              <a:gd name="connsiteY8" fmla="*/ 279135 h 279135"/>
              <a:gd name="connsiteX9" fmla="*/ 27914 w 935972"/>
              <a:gd name="connsiteY9" fmla="*/ 279135 h 279135"/>
              <a:gd name="connsiteX10" fmla="*/ 8176 w 935972"/>
              <a:gd name="connsiteY10" fmla="*/ 270959 h 279135"/>
              <a:gd name="connsiteX11" fmla="*/ 0 w 935972"/>
              <a:gd name="connsiteY11" fmla="*/ 251221 h 279135"/>
              <a:gd name="connsiteX12" fmla="*/ 0 w 935972"/>
              <a:gd name="connsiteY12" fmla="*/ 27914 h 279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5972" h="279135">
                <a:moveTo>
                  <a:pt x="0" y="27914"/>
                </a:moveTo>
                <a:cubicBezTo>
                  <a:pt x="0" y="20511"/>
                  <a:pt x="2941" y="13411"/>
                  <a:pt x="8176" y="8176"/>
                </a:cubicBezTo>
                <a:cubicBezTo>
                  <a:pt x="13411" y="2941"/>
                  <a:pt x="20511" y="0"/>
                  <a:pt x="27914" y="0"/>
                </a:cubicBezTo>
                <a:lnTo>
                  <a:pt x="908058" y="0"/>
                </a:lnTo>
                <a:cubicBezTo>
                  <a:pt x="915461" y="0"/>
                  <a:pt x="922561" y="2941"/>
                  <a:pt x="927796" y="8176"/>
                </a:cubicBezTo>
                <a:cubicBezTo>
                  <a:pt x="933031" y="13411"/>
                  <a:pt x="935972" y="20511"/>
                  <a:pt x="935972" y="27914"/>
                </a:cubicBezTo>
                <a:lnTo>
                  <a:pt x="935972" y="251221"/>
                </a:lnTo>
                <a:cubicBezTo>
                  <a:pt x="935972" y="258624"/>
                  <a:pt x="933031" y="265724"/>
                  <a:pt x="927796" y="270959"/>
                </a:cubicBezTo>
                <a:cubicBezTo>
                  <a:pt x="922561" y="276194"/>
                  <a:pt x="915461" y="279135"/>
                  <a:pt x="908058" y="279135"/>
                </a:cubicBezTo>
                <a:lnTo>
                  <a:pt x="27914" y="279135"/>
                </a:lnTo>
                <a:cubicBezTo>
                  <a:pt x="20511" y="279135"/>
                  <a:pt x="13411" y="276194"/>
                  <a:pt x="8176" y="270959"/>
                </a:cubicBezTo>
                <a:cubicBezTo>
                  <a:pt x="2941" y="265724"/>
                  <a:pt x="0" y="258624"/>
                  <a:pt x="0" y="251221"/>
                </a:cubicBezTo>
                <a:lnTo>
                  <a:pt x="0" y="27914"/>
                </a:lnTo>
                <a:close/>
              </a:path>
            </a:pathLst>
          </a:custGeom>
          <a:solidFill>
            <a:srgbClr val="4AC4CA"/>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43736" tIns="34846" rIns="43736" bIns="34846" numCol="1" spcCol="1270" anchor="ctr" anchorCtr="0">
            <a:noAutofit/>
          </a:bodyPr>
          <a:lstStyle/>
          <a:p>
            <a:pPr algn="ctr" defTabSz="622300">
              <a:lnSpc>
                <a:spcPct val="90000"/>
              </a:lnSpc>
              <a:spcBef>
                <a:spcPct val="0"/>
              </a:spcBef>
              <a:spcAft>
                <a:spcPct val="35000"/>
              </a:spcAft>
            </a:pPr>
            <a:endParaRPr lang="en-US" sz="2400" dirty="0" smtClean="0"/>
          </a:p>
        </p:txBody>
      </p:sp>
      <p:sp>
        <p:nvSpPr>
          <p:cNvPr id="24" name="Freeform 23"/>
          <p:cNvSpPr/>
          <p:nvPr/>
        </p:nvSpPr>
        <p:spPr>
          <a:xfrm>
            <a:off x="5867405" y="3327400"/>
            <a:ext cx="1357001" cy="2032000"/>
          </a:xfrm>
          <a:custGeom>
            <a:avLst/>
            <a:gdLst>
              <a:gd name="connsiteX0" fmla="*/ 0 w 935972"/>
              <a:gd name="connsiteY0" fmla="*/ 27914 h 279135"/>
              <a:gd name="connsiteX1" fmla="*/ 8176 w 935972"/>
              <a:gd name="connsiteY1" fmla="*/ 8176 h 279135"/>
              <a:gd name="connsiteX2" fmla="*/ 27914 w 935972"/>
              <a:gd name="connsiteY2" fmla="*/ 0 h 279135"/>
              <a:gd name="connsiteX3" fmla="*/ 908058 w 935972"/>
              <a:gd name="connsiteY3" fmla="*/ 0 h 279135"/>
              <a:gd name="connsiteX4" fmla="*/ 927796 w 935972"/>
              <a:gd name="connsiteY4" fmla="*/ 8176 h 279135"/>
              <a:gd name="connsiteX5" fmla="*/ 935972 w 935972"/>
              <a:gd name="connsiteY5" fmla="*/ 27914 h 279135"/>
              <a:gd name="connsiteX6" fmla="*/ 935972 w 935972"/>
              <a:gd name="connsiteY6" fmla="*/ 251221 h 279135"/>
              <a:gd name="connsiteX7" fmla="*/ 927796 w 935972"/>
              <a:gd name="connsiteY7" fmla="*/ 270959 h 279135"/>
              <a:gd name="connsiteX8" fmla="*/ 908058 w 935972"/>
              <a:gd name="connsiteY8" fmla="*/ 279135 h 279135"/>
              <a:gd name="connsiteX9" fmla="*/ 27914 w 935972"/>
              <a:gd name="connsiteY9" fmla="*/ 279135 h 279135"/>
              <a:gd name="connsiteX10" fmla="*/ 8176 w 935972"/>
              <a:gd name="connsiteY10" fmla="*/ 270959 h 279135"/>
              <a:gd name="connsiteX11" fmla="*/ 0 w 935972"/>
              <a:gd name="connsiteY11" fmla="*/ 251221 h 279135"/>
              <a:gd name="connsiteX12" fmla="*/ 0 w 935972"/>
              <a:gd name="connsiteY12" fmla="*/ 27914 h 279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5972" h="279135">
                <a:moveTo>
                  <a:pt x="0" y="27914"/>
                </a:moveTo>
                <a:cubicBezTo>
                  <a:pt x="0" y="20511"/>
                  <a:pt x="2941" y="13411"/>
                  <a:pt x="8176" y="8176"/>
                </a:cubicBezTo>
                <a:cubicBezTo>
                  <a:pt x="13411" y="2941"/>
                  <a:pt x="20511" y="0"/>
                  <a:pt x="27914" y="0"/>
                </a:cubicBezTo>
                <a:lnTo>
                  <a:pt x="908058" y="0"/>
                </a:lnTo>
                <a:cubicBezTo>
                  <a:pt x="915461" y="0"/>
                  <a:pt x="922561" y="2941"/>
                  <a:pt x="927796" y="8176"/>
                </a:cubicBezTo>
                <a:cubicBezTo>
                  <a:pt x="933031" y="13411"/>
                  <a:pt x="935972" y="20511"/>
                  <a:pt x="935972" y="27914"/>
                </a:cubicBezTo>
                <a:lnTo>
                  <a:pt x="935972" y="251221"/>
                </a:lnTo>
                <a:cubicBezTo>
                  <a:pt x="935972" y="258624"/>
                  <a:pt x="933031" y="265724"/>
                  <a:pt x="927796" y="270959"/>
                </a:cubicBezTo>
                <a:cubicBezTo>
                  <a:pt x="922561" y="276194"/>
                  <a:pt x="915461" y="279135"/>
                  <a:pt x="908058" y="279135"/>
                </a:cubicBezTo>
                <a:lnTo>
                  <a:pt x="27914" y="279135"/>
                </a:lnTo>
                <a:cubicBezTo>
                  <a:pt x="20511" y="279135"/>
                  <a:pt x="13411" y="276194"/>
                  <a:pt x="8176" y="270959"/>
                </a:cubicBezTo>
                <a:cubicBezTo>
                  <a:pt x="2941" y="265724"/>
                  <a:pt x="0" y="258624"/>
                  <a:pt x="0" y="251221"/>
                </a:cubicBezTo>
                <a:lnTo>
                  <a:pt x="0" y="27914"/>
                </a:lnTo>
                <a:close/>
              </a:path>
            </a:pathLst>
          </a:custGeom>
          <a:solidFill>
            <a:srgbClr val="4AC4CA"/>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43736" tIns="34846" rIns="43736" bIns="34846" numCol="1" spcCol="1270" anchor="ctr" anchorCtr="0">
            <a:noAutofit/>
          </a:bodyPr>
          <a:lstStyle/>
          <a:p>
            <a:pPr lvl="0" algn="ctr" defTabSz="622300">
              <a:lnSpc>
                <a:spcPct val="90000"/>
              </a:lnSpc>
              <a:spcBef>
                <a:spcPct val="0"/>
              </a:spcBef>
              <a:spcAft>
                <a:spcPct val="35000"/>
              </a:spcAft>
            </a:pPr>
            <a:endParaRPr lang="en-US" sz="2400" kern="1200" dirty="0"/>
          </a:p>
        </p:txBody>
      </p:sp>
      <p:pic>
        <p:nvPicPr>
          <p:cNvPr id="25" name="Picture 4"/>
          <p:cNvPicPr>
            <a:picLocks noChangeAspect="1" noChangeArrowheads="1"/>
          </p:cNvPicPr>
          <p:nvPr/>
        </p:nvPicPr>
        <p:blipFill>
          <a:blip r:embed="rId3" cstate="email"/>
          <a:srcRect/>
          <a:stretch>
            <a:fillRect/>
          </a:stretch>
        </p:blipFill>
        <p:spPr bwMode="auto">
          <a:xfrm>
            <a:off x="152405" y="2407922"/>
            <a:ext cx="1642941" cy="1726932"/>
          </a:xfrm>
          <a:prstGeom prst="rect">
            <a:avLst/>
          </a:prstGeom>
          <a:noFill/>
          <a:ln w="9525">
            <a:noFill/>
            <a:miter lim="800000"/>
            <a:headEnd/>
            <a:tailEnd/>
          </a:ln>
        </p:spPr>
      </p:pic>
      <p:sp>
        <p:nvSpPr>
          <p:cNvPr id="26" name="Right Arrow 25"/>
          <p:cNvSpPr/>
          <p:nvPr/>
        </p:nvSpPr>
        <p:spPr>
          <a:xfrm>
            <a:off x="1828798" y="2921005"/>
            <a:ext cx="734096" cy="721217"/>
          </a:xfrm>
          <a:prstGeom prst="rightArrow">
            <a:avLst/>
          </a:prstGeom>
          <a:solidFill>
            <a:srgbClr val="3C14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45"/>
          <p:cNvGrpSpPr/>
          <p:nvPr/>
        </p:nvGrpSpPr>
        <p:grpSpPr>
          <a:xfrm>
            <a:off x="4191000" y="2103967"/>
            <a:ext cx="1434635" cy="2606251"/>
            <a:chOff x="4190997" y="1577974"/>
            <a:chExt cx="1434635" cy="1954687"/>
          </a:xfrm>
        </p:grpSpPr>
        <p:sp>
          <p:nvSpPr>
            <p:cNvPr id="28" name="Rectangle 27"/>
            <p:cNvSpPr/>
            <p:nvPr/>
          </p:nvSpPr>
          <p:spPr>
            <a:xfrm>
              <a:off x="4310848" y="1577974"/>
              <a:ext cx="1314784" cy="318549"/>
            </a:xfrm>
            <a:prstGeom prst="rect">
              <a:avLst/>
            </a:prstGeom>
          </p:spPr>
          <p:txBody>
            <a:bodyPr wrap="none">
              <a:spAutoFit/>
            </a:bodyPr>
            <a:lstStyle/>
            <a:p>
              <a:pPr lvl="0" algn="ctr" defTabSz="666750">
                <a:lnSpc>
                  <a:spcPct val="90000"/>
                </a:lnSpc>
                <a:spcBef>
                  <a:spcPct val="0"/>
                </a:spcBef>
                <a:spcAft>
                  <a:spcPct val="35000"/>
                </a:spcAft>
              </a:pPr>
              <a:r>
                <a:rPr lang="en-US" sz="2400" dirty="0" smtClean="0">
                  <a:solidFill>
                    <a:schemeClr val="accent5"/>
                  </a:solidFill>
                </a:rPr>
                <a:t>Pigment</a:t>
              </a:r>
              <a:endParaRPr lang="en-US" sz="2400" dirty="0">
                <a:solidFill>
                  <a:schemeClr val="accent5"/>
                </a:solidFill>
              </a:endParaRPr>
            </a:p>
          </p:txBody>
        </p:sp>
        <p:sp>
          <p:nvSpPr>
            <p:cNvPr id="29" name="Rectangle 28"/>
            <p:cNvSpPr/>
            <p:nvPr/>
          </p:nvSpPr>
          <p:spPr>
            <a:xfrm>
              <a:off x="4190997" y="2964814"/>
              <a:ext cx="1310643" cy="567847"/>
            </a:xfrm>
            <a:prstGeom prst="rect">
              <a:avLst/>
            </a:prstGeom>
          </p:spPr>
          <p:txBody>
            <a:bodyPr wrap="square">
              <a:spAutoFit/>
            </a:bodyPr>
            <a:lstStyle/>
            <a:p>
              <a:pPr algn="ctr" defTabSz="622300">
                <a:lnSpc>
                  <a:spcPct val="90000"/>
                </a:lnSpc>
                <a:spcBef>
                  <a:spcPct val="0"/>
                </a:spcBef>
                <a:spcAft>
                  <a:spcPct val="35000"/>
                </a:spcAft>
              </a:pPr>
              <a:r>
                <a:rPr lang="en-US" sz="2400" dirty="0" smtClean="0">
                  <a:solidFill>
                    <a:schemeClr val="bg1"/>
                  </a:solidFill>
                </a:rPr>
                <a:t>20+ GENES</a:t>
              </a:r>
            </a:p>
          </p:txBody>
        </p:sp>
      </p:grpSp>
      <p:grpSp>
        <p:nvGrpSpPr>
          <p:cNvPr id="3" name="Group 50"/>
          <p:cNvGrpSpPr/>
          <p:nvPr/>
        </p:nvGrpSpPr>
        <p:grpSpPr>
          <a:xfrm>
            <a:off x="5791202" y="2109047"/>
            <a:ext cx="1402979" cy="2601171"/>
            <a:chOff x="5791197" y="1581784"/>
            <a:chExt cx="1402979" cy="1950877"/>
          </a:xfrm>
        </p:grpSpPr>
        <p:sp>
          <p:nvSpPr>
            <p:cNvPr id="31" name="Rectangle 30"/>
            <p:cNvSpPr/>
            <p:nvPr/>
          </p:nvSpPr>
          <p:spPr>
            <a:xfrm>
              <a:off x="5791198" y="1581784"/>
              <a:ext cx="1402978" cy="567847"/>
            </a:xfrm>
            <a:prstGeom prst="rect">
              <a:avLst/>
            </a:prstGeom>
          </p:spPr>
          <p:txBody>
            <a:bodyPr wrap="square">
              <a:spAutoFit/>
            </a:bodyPr>
            <a:lstStyle/>
            <a:p>
              <a:pPr lvl="0" algn="ctr" defTabSz="666750">
                <a:lnSpc>
                  <a:spcPct val="90000"/>
                </a:lnSpc>
                <a:spcBef>
                  <a:spcPct val="0"/>
                </a:spcBef>
                <a:spcAft>
                  <a:spcPct val="35000"/>
                </a:spcAft>
              </a:pPr>
              <a:r>
                <a:rPr lang="en-US" sz="2400" dirty="0" smtClean="0">
                  <a:solidFill>
                    <a:schemeClr val="accent6"/>
                  </a:solidFill>
                </a:rPr>
                <a:t>Cell Turnover</a:t>
              </a:r>
              <a:endParaRPr lang="en-US" sz="2400" dirty="0">
                <a:solidFill>
                  <a:schemeClr val="accent6"/>
                </a:solidFill>
              </a:endParaRPr>
            </a:p>
          </p:txBody>
        </p:sp>
        <p:sp>
          <p:nvSpPr>
            <p:cNvPr id="32" name="Rectangle 31"/>
            <p:cNvSpPr/>
            <p:nvPr/>
          </p:nvSpPr>
          <p:spPr>
            <a:xfrm>
              <a:off x="5791197" y="2964814"/>
              <a:ext cx="1295403" cy="567847"/>
            </a:xfrm>
            <a:prstGeom prst="rect">
              <a:avLst/>
            </a:prstGeom>
          </p:spPr>
          <p:txBody>
            <a:bodyPr wrap="square">
              <a:spAutoFit/>
            </a:bodyPr>
            <a:lstStyle/>
            <a:p>
              <a:pPr lvl="0" algn="ctr" defTabSz="622300">
                <a:lnSpc>
                  <a:spcPct val="90000"/>
                </a:lnSpc>
                <a:spcBef>
                  <a:spcPct val="0"/>
                </a:spcBef>
                <a:spcAft>
                  <a:spcPct val="35000"/>
                </a:spcAft>
              </a:pPr>
              <a:r>
                <a:rPr lang="en-US" sz="2400" dirty="0" smtClean="0">
                  <a:solidFill>
                    <a:schemeClr val="bg1"/>
                  </a:solidFill>
                </a:rPr>
                <a:t>35+ GENES</a:t>
              </a:r>
              <a:endParaRPr lang="en-US" sz="2400" dirty="0">
                <a:solidFill>
                  <a:schemeClr val="bg1"/>
                </a:solidFill>
              </a:endParaRPr>
            </a:p>
          </p:txBody>
        </p:sp>
      </p:grpSp>
      <p:grpSp>
        <p:nvGrpSpPr>
          <p:cNvPr id="4" name="Group 53"/>
          <p:cNvGrpSpPr/>
          <p:nvPr/>
        </p:nvGrpSpPr>
        <p:grpSpPr>
          <a:xfrm>
            <a:off x="7364762" y="2103967"/>
            <a:ext cx="1503938" cy="2606251"/>
            <a:chOff x="7364760" y="1577974"/>
            <a:chExt cx="1503938" cy="1954687"/>
          </a:xfrm>
        </p:grpSpPr>
        <p:sp>
          <p:nvSpPr>
            <p:cNvPr id="34" name="Rectangle 33"/>
            <p:cNvSpPr/>
            <p:nvPr/>
          </p:nvSpPr>
          <p:spPr>
            <a:xfrm>
              <a:off x="7364760" y="1577974"/>
              <a:ext cx="1503938" cy="318549"/>
            </a:xfrm>
            <a:prstGeom prst="rect">
              <a:avLst/>
            </a:prstGeom>
          </p:spPr>
          <p:txBody>
            <a:bodyPr wrap="none">
              <a:spAutoFit/>
            </a:bodyPr>
            <a:lstStyle/>
            <a:p>
              <a:pPr lvl="0" algn="ctr" defTabSz="666750">
                <a:lnSpc>
                  <a:spcPct val="90000"/>
                </a:lnSpc>
                <a:spcBef>
                  <a:spcPct val="0"/>
                </a:spcBef>
                <a:spcAft>
                  <a:spcPct val="35000"/>
                </a:spcAft>
              </a:pPr>
              <a:r>
                <a:rPr lang="en-US" sz="2400" dirty="0" smtClean="0">
                  <a:solidFill>
                    <a:schemeClr val="accent5"/>
                  </a:solidFill>
                </a:rPr>
                <a:t>Hydration</a:t>
              </a:r>
              <a:endParaRPr lang="en-US" sz="2400" dirty="0">
                <a:solidFill>
                  <a:schemeClr val="accent5"/>
                </a:solidFill>
              </a:endParaRPr>
            </a:p>
          </p:txBody>
        </p:sp>
        <p:sp>
          <p:nvSpPr>
            <p:cNvPr id="35" name="Rectangle 34"/>
            <p:cNvSpPr/>
            <p:nvPr/>
          </p:nvSpPr>
          <p:spPr>
            <a:xfrm>
              <a:off x="7391398" y="2964814"/>
              <a:ext cx="1295399" cy="567847"/>
            </a:xfrm>
            <a:prstGeom prst="rect">
              <a:avLst/>
            </a:prstGeom>
          </p:spPr>
          <p:txBody>
            <a:bodyPr wrap="square">
              <a:spAutoFit/>
            </a:bodyPr>
            <a:lstStyle/>
            <a:p>
              <a:pPr algn="ctr" defTabSz="622300">
                <a:lnSpc>
                  <a:spcPct val="90000"/>
                </a:lnSpc>
                <a:spcBef>
                  <a:spcPct val="0"/>
                </a:spcBef>
                <a:spcAft>
                  <a:spcPct val="35000"/>
                </a:spcAft>
              </a:pPr>
              <a:r>
                <a:rPr lang="en-US" sz="2400" dirty="0" smtClean="0">
                  <a:solidFill>
                    <a:schemeClr val="bg1"/>
                  </a:solidFill>
                </a:rPr>
                <a:t>20+ GENES</a:t>
              </a:r>
            </a:p>
          </p:txBody>
        </p:sp>
      </p:grpSp>
      <p:sp>
        <p:nvSpPr>
          <p:cNvPr id="36" name="Rectangle 35"/>
          <p:cNvSpPr/>
          <p:nvPr/>
        </p:nvSpPr>
        <p:spPr>
          <a:xfrm>
            <a:off x="2667000" y="2105067"/>
            <a:ext cx="1447800" cy="757130"/>
          </a:xfrm>
          <a:prstGeom prst="rect">
            <a:avLst/>
          </a:prstGeom>
        </p:spPr>
        <p:txBody>
          <a:bodyPr wrap="square">
            <a:spAutoFit/>
          </a:bodyPr>
          <a:lstStyle/>
          <a:p>
            <a:pPr lvl="0" algn="ctr" defTabSz="666750">
              <a:lnSpc>
                <a:spcPct val="90000"/>
              </a:lnSpc>
              <a:spcBef>
                <a:spcPct val="0"/>
              </a:spcBef>
              <a:spcAft>
                <a:spcPct val="35000"/>
              </a:spcAft>
            </a:pPr>
            <a:r>
              <a:rPr lang="en-US" sz="2400" dirty="0" smtClean="0">
                <a:solidFill>
                  <a:schemeClr val="accent5"/>
                </a:solidFill>
              </a:rPr>
              <a:t>Skin</a:t>
            </a:r>
            <a:r>
              <a:rPr lang="en-US" sz="1500" dirty="0" smtClean="0">
                <a:solidFill>
                  <a:schemeClr val="accent5"/>
                </a:solidFill>
              </a:rPr>
              <a:t> </a:t>
            </a:r>
            <a:r>
              <a:rPr lang="en-US" sz="2400" dirty="0" smtClean="0">
                <a:solidFill>
                  <a:schemeClr val="accent5"/>
                </a:solidFill>
              </a:rPr>
              <a:t>Structure</a:t>
            </a:r>
            <a:endParaRPr lang="en-US" sz="2400" dirty="0">
              <a:solidFill>
                <a:schemeClr val="accent5"/>
              </a:solidFill>
            </a:endParaRPr>
          </a:p>
        </p:txBody>
      </p:sp>
      <p:sp>
        <p:nvSpPr>
          <p:cNvPr id="37" name="Rectangle 36"/>
          <p:cNvSpPr/>
          <p:nvPr/>
        </p:nvSpPr>
        <p:spPr>
          <a:xfrm>
            <a:off x="2667002" y="3953085"/>
            <a:ext cx="1295403" cy="757130"/>
          </a:xfrm>
          <a:prstGeom prst="rect">
            <a:avLst/>
          </a:prstGeom>
        </p:spPr>
        <p:txBody>
          <a:bodyPr wrap="square">
            <a:spAutoFit/>
          </a:bodyPr>
          <a:lstStyle/>
          <a:p>
            <a:pPr algn="ctr" defTabSz="622300">
              <a:lnSpc>
                <a:spcPct val="90000"/>
              </a:lnSpc>
              <a:spcBef>
                <a:spcPct val="0"/>
              </a:spcBef>
              <a:spcAft>
                <a:spcPct val="35000"/>
              </a:spcAft>
            </a:pPr>
            <a:r>
              <a:rPr lang="en-US" sz="2400" dirty="0" smtClean="0">
                <a:solidFill>
                  <a:schemeClr val="bg1"/>
                </a:solidFill>
              </a:rPr>
              <a:t>60+ GENES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500"/>
                            </p:stCondLst>
                            <p:childTnLst>
                              <p:par>
                                <p:cTn id="9" presetID="10" presetClass="entr" presetSubtype="0" fill="hold" nodeType="afterEffect">
                                  <p:stCondLst>
                                    <p:cond delay="50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6000"/>
                            </p:stCondLst>
                            <p:childTnLst>
                              <p:par>
                                <p:cTn id="13" presetID="10" presetClass="entr" presetSubtype="0" fill="hold" nodeType="afterEffect">
                                  <p:stCondLst>
                                    <p:cond delay="50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9393</TotalTime>
  <Words>2052</Words>
  <Application>Microsoft Office PowerPoint</Application>
  <PresentationFormat>On-screen Show (4:3)</PresentationFormat>
  <Paragraphs>239</Paragraphs>
  <Slides>47</Slides>
  <Notes>33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47</vt:i4>
      </vt:variant>
    </vt:vector>
  </HeadingPairs>
  <TitlesOfParts>
    <vt:vector size="49" baseType="lpstr">
      <vt:lpstr>Office Theme</vt:lpstr>
      <vt:lpstr>Acrobat Document</vt:lpstr>
      <vt:lpstr>Slide 1</vt:lpstr>
      <vt:lpstr>Slide 2</vt:lpstr>
      <vt:lpstr>Slide 3</vt:lpstr>
      <vt:lpstr>ageLOC Helps explain…</vt:lpstr>
      <vt:lpstr>Nu Skin Anti-aging scientific advisory board</vt:lpstr>
      <vt:lpstr>Lifegen partnership</vt:lpstr>
      <vt:lpstr>Nu Skin Science</vt:lpstr>
      <vt:lpstr>Slide 8</vt:lpstr>
      <vt:lpstr>4 YGCs IDENTIFIED</vt:lpstr>
      <vt:lpstr>Slide 10</vt:lpstr>
      <vt:lpstr>Slide 11</vt:lpstr>
      <vt:lpstr>Slide 12</vt:lpstr>
      <vt:lpstr>Findings patented</vt:lpstr>
      <vt:lpstr>ageloc science  key message points</vt:lpstr>
      <vt:lpstr>A Truly Transformational Experience</vt:lpstr>
      <vt:lpstr>ageLOC Gentle Cleanse &amp; Tone</vt:lpstr>
      <vt:lpstr>ageLOC Future Serum</vt:lpstr>
      <vt:lpstr>ageLOC Radiant Day SPF 22</vt:lpstr>
      <vt:lpstr>ageLOC Transforming Night</vt:lpstr>
      <vt:lpstr>Slide 20</vt:lpstr>
      <vt:lpstr>Slide 21</vt:lpstr>
      <vt:lpstr>Slide 22</vt:lpstr>
      <vt:lpstr>Slide 23</vt:lpstr>
      <vt:lpstr>Slide 24</vt:lpstr>
      <vt:lpstr>Best Results</vt:lpstr>
      <vt:lpstr>Slide 26</vt:lpstr>
      <vt:lpstr>Slide 27</vt:lpstr>
      <vt:lpstr>Slide 28</vt:lpstr>
      <vt:lpstr>Pre-Treat Gel</vt:lpstr>
      <vt:lpstr>Treatment Gel</vt:lpstr>
      <vt:lpstr>How does it work?</vt:lpstr>
      <vt:lpstr>How does it work?</vt:lpstr>
      <vt:lpstr>Lasting Benefits</vt:lpstr>
      <vt:lpstr>Slide 34</vt:lpstr>
      <vt:lpstr>Slide 35</vt:lpstr>
      <vt:lpstr>Slide 36</vt:lpstr>
      <vt:lpstr>Slide 37</vt:lpstr>
      <vt:lpstr>Spot Treatment Conductor/ Tru Face® Line Corrector </vt:lpstr>
      <vt:lpstr>Spot Treatment Conductor/Tru Face® Line Corrector</vt:lpstr>
      <vt:lpstr>Slide 40</vt:lpstr>
      <vt:lpstr>Galvanic Spa® II Body Shaping Gel </vt:lpstr>
      <vt:lpstr>Galvanic Spa® II Body Shaping Gel</vt:lpstr>
      <vt:lpstr>Body Shaping Gel</vt:lpstr>
      <vt:lpstr>Nutriol® Hair Fitness Treatment</vt:lpstr>
      <vt:lpstr>Galvanic Spa® II and Nutriol® Hair Fitness Treatment</vt:lpstr>
      <vt:lpstr>Nutriol® Hair Fitness Treatment</vt:lpstr>
      <vt:lpstr>Slide 47</vt:lpstr>
    </vt:vector>
  </TitlesOfParts>
  <Company>Nu Skin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jwarburt</dc:creator>
  <cp:lastModifiedBy>nuadmin</cp:lastModifiedBy>
  <cp:revision>250</cp:revision>
  <dcterms:created xsi:type="dcterms:W3CDTF">2010-01-07T18:02:42Z</dcterms:created>
  <dcterms:modified xsi:type="dcterms:W3CDTF">2011-02-25T17:58:49Z</dcterms:modified>
</cp:coreProperties>
</file>