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handoutMasterIdLst>
    <p:handoutMasterId r:id="rId51"/>
  </p:handoutMasterIdLst>
  <p:sldIdLst>
    <p:sldId id="464" r:id="rId2"/>
    <p:sldId id="443" r:id="rId3"/>
    <p:sldId id="311" r:id="rId4"/>
    <p:sldId id="287" r:id="rId5"/>
    <p:sldId id="322" r:id="rId6"/>
    <p:sldId id="445" r:id="rId7"/>
    <p:sldId id="313" r:id="rId8"/>
    <p:sldId id="421" r:id="rId9"/>
    <p:sldId id="422" r:id="rId10"/>
    <p:sldId id="289" r:id="rId11"/>
    <p:sldId id="380" r:id="rId12"/>
    <p:sldId id="374" r:id="rId13"/>
    <p:sldId id="387" r:id="rId14"/>
    <p:sldId id="290" r:id="rId15"/>
    <p:sldId id="314" r:id="rId16"/>
    <p:sldId id="316" r:id="rId17"/>
    <p:sldId id="315" r:id="rId18"/>
    <p:sldId id="317" r:id="rId19"/>
    <p:sldId id="391" r:id="rId20"/>
    <p:sldId id="392" r:id="rId21"/>
    <p:sldId id="393" r:id="rId22"/>
    <p:sldId id="394" r:id="rId23"/>
    <p:sldId id="395" r:id="rId24"/>
    <p:sldId id="450" r:id="rId25"/>
    <p:sldId id="449" r:id="rId26"/>
    <p:sldId id="431" r:id="rId27"/>
    <p:sldId id="446" r:id="rId28"/>
    <p:sldId id="439" r:id="rId29"/>
    <p:sldId id="440" r:id="rId30"/>
    <p:sldId id="428" r:id="rId31"/>
    <p:sldId id="399" r:id="rId32"/>
    <p:sldId id="400" r:id="rId33"/>
    <p:sldId id="404" r:id="rId34"/>
    <p:sldId id="402" r:id="rId35"/>
    <p:sldId id="403" r:id="rId36"/>
    <p:sldId id="466" r:id="rId37"/>
    <p:sldId id="436" r:id="rId38"/>
    <p:sldId id="406" r:id="rId39"/>
    <p:sldId id="408" r:id="rId40"/>
    <p:sldId id="427" r:id="rId41"/>
    <p:sldId id="410" r:id="rId42"/>
    <p:sldId id="451" r:id="rId43"/>
    <p:sldId id="411" r:id="rId44"/>
    <p:sldId id="412" r:id="rId45"/>
    <p:sldId id="465" r:id="rId46"/>
    <p:sldId id="414" r:id="rId47"/>
    <p:sldId id="417" r:id="rId48"/>
    <p:sldId id="418" r:id="rId49"/>
  </p:sldIdLst>
  <p:sldSz cx="9144000" cy="5143500" type="screen16x9"/>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008AB0"/>
    <a:srgbClr val="B2B2B2"/>
    <a:srgbClr val="BFBFBF"/>
    <a:srgbClr val="000000"/>
    <a:srgbClr val="949145"/>
    <a:srgbClr val="899639"/>
    <a:srgbClr val="AFBD22"/>
    <a:srgbClr val="747679"/>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4" autoAdjust="0"/>
    <p:restoredTop sz="94671" autoAdjust="0"/>
  </p:normalViewPr>
  <p:slideViewPr>
    <p:cSldViewPr snapToGrid="0">
      <p:cViewPr>
        <p:scale>
          <a:sx n="100" d="100"/>
          <a:sy n="100" d="100"/>
        </p:scale>
        <p:origin x="-372" y="-7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228600" cy="2286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592" cy="46498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842" y="2"/>
            <a:ext cx="2971592" cy="464980"/>
          </a:xfrm>
          <a:prstGeom prst="rect">
            <a:avLst/>
          </a:prstGeom>
        </p:spPr>
        <p:txBody>
          <a:bodyPr vert="horz" lIns="91440" tIns="45720" rIns="91440" bIns="45720" rtlCol="0"/>
          <a:lstStyle>
            <a:lvl1pPr algn="r">
              <a:defRPr sz="1200"/>
            </a:lvl1pPr>
          </a:lstStyle>
          <a:p>
            <a:fld id="{B8E21D21-086B-430C-80A4-72BA895F69FF}" type="datetimeFigureOut">
              <a:rPr lang="en-US" smtClean="0"/>
              <a:pPr/>
              <a:t>11/1/2011</a:t>
            </a:fld>
            <a:endParaRPr lang="en-US"/>
          </a:p>
        </p:txBody>
      </p:sp>
      <p:sp>
        <p:nvSpPr>
          <p:cNvPr id="4" name="Footer Placeholder 3"/>
          <p:cNvSpPr>
            <a:spLocks noGrp="1"/>
          </p:cNvSpPr>
          <p:nvPr>
            <p:ph type="ftr" sz="quarter" idx="2"/>
          </p:nvPr>
        </p:nvSpPr>
        <p:spPr>
          <a:xfrm>
            <a:off x="0" y="8829824"/>
            <a:ext cx="2971592" cy="46498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842" y="8829824"/>
            <a:ext cx="2971592" cy="464980"/>
          </a:xfrm>
          <a:prstGeom prst="rect">
            <a:avLst/>
          </a:prstGeom>
        </p:spPr>
        <p:txBody>
          <a:bodyPr vert="horz" lIns="91440" tIns="45720" rIns="91440" bIns="45720" rtlCol="0" anchor="b"/>
          <a:lstStyle>
            <a:lvl1pPr algn="r">
              <a:defRPr sz="1200"/>
            </a:lvl1pPr>
          </a:lstStyle>
          <a:p>
            <a:fld id="{10708490-EFA5-4D6E-AC81-1356AA4BFAAE}" type="slidenum">
              <a:rPr lang="en-US" smtClean="0"/>
              <a:pPr/>
              <a:t>‹Nº›</a:t>
            </a:fld>
            <a:endParaRPr lang="en-US"/>
          </a:p>
        </p:txBody>
      </p:sp>
    </p:spTree>
    <p:extLst>
      <p:ext uri="{BB962C8B-B14F-4D97-AF65-F5344CB8AC3E}">
        <p14:creationId xmlns:p14="http://schemas.microsoft.com/office/powerpoint/2010/main" val="4062382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4" y="0"/>
            <a:ext cx="2971800" cy="464820"/>
          </a:xfrm>
          <a:prstGeom prst="rect">
            <a:avLst/>
          </a:prstGeom>
        </p:spPr>
        <p:txBody>
          <a:bodyPr vert="horz" lIns="91440" tIns="45720" rIns="91440" bIns="45720" rtlCol="0"/>
          <a:lstStyle>
            <a:lvl1pPr algn="r">
              <a:defRPr sz="1200"/>
            </a:lvl1pPr>
          </a:lstStyle>
          <a:p>
            <a:fld id="{CD8D962A-7002-47AA-A382-A317C31D47D5}" type="datetimeFigureOut">
              <a:rPr lang="en-US" smtClean="0"/>
              <a:pPr/>
              <a:t>11/1/2011</a:t>
            </a:fld>
            <a:endParaRPr lang="en-US"/>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829967"/>
            <a:ext cx="2971800" cy="464820"/>
          </a:xfrm>
          <a:prstGeom prst="rect">
            <a:avLst/>
          </a:prstGeom>
        </p:spPr>
        <p:txBody>
          <a:bodyPr vert="horz" lIns="91440" tIns="45720" rIns="91440" bIns="45720" rtlCol="0" anchor="b"/>
          <a:lstStyle>
            <a:lvl1pPr algn="r">
              <a:defRPr sz="1200"/>
            </a:lvl1pPr>
          </a:lstStyle>
          <a:p>
            <a:fld id="{1230E33B-CAC6-4F2E-A2D7-3E195ACA039A}" type="slidenum">
              <a:rPr lang="en-US" smtClean="0"/>
              <a:pPr/>
              <a:t>‹Nº›</a:t>
            </a:fld>
            <a:endParaRPr lang="en-US"/>
          </a:p>
        </p:txBody>
      </p:sp>
    </p:spTree>
    <p:extLst>
      <p:ext uri="{BB962C8B-B14F-4D97-AF65-F5344CB8AC3E}">
        <p14:creationId xmlns:p14="http://schemas.microsoft.com/office/powerpoint/2010/main" val="764811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230E33B-CAC6-4F2E-A2D7-3E195ACA039A}" type="slidenum">
              <a:rPr lang="en-US" smtClean="0"/>
              <a:pPr/>
              <a:t>6</a:t>
            </a:fld>
            <a:endParaRPr lang="en-US"/>
          </a:p>
        </p:txBody>
      </p:sp>
    </p:spTree>
    <p:extLst>
      <p:ext uri="{BB962C8B-B14F-4D97-AF65-F5344CB8AC3E}">
        <p14:creationId xmlns:p14="http://schemas.microsoft.com/office/powerpoint/2010/main" val="599072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0E33B-CAC6-4F2E-A2D7-3E195ACA039A}" type="slidenum">
              <a:rPr lang="en-US" smtClean="0"/>
              <a:pPr/>
              <a:t>9</a:t>
            </a:fld>
            <a:endParaRPr lang="en-US"/>
          </a:p>
        </p:txBody>
      </p:sp>
    </p:spTree>
    <p:extLst>
      <p:ext uri="{BB962C8B-B14F-4D97-AF65-F5344CB8AC3E}">
        <p14:creationId xmlns:p14="http://schemas.microsoft.com/office/powerpoint/2010/main" val="2911123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0E33B-CAC6-4F2E-A2D7-3E195ACA039A}" type="slidenum">
              <a:rPr lang="en-US" smtClean="0"/>
              <a:pPr/>
              <a:t>26</a:t>
            </a:fld>
            <a:endParaRPr lang="en-US"/>
          </a:p>
        </p:txBody>
      </p:sp>
    </p:spTree>
    <p:extLst>
      <p:ext uri="{BB962C8B-B14F-4D97-AF65-F5344CB8AC3E}">
        <p14:creationId xmlns:p14="http://schemas.microsoft.com/office/powerpoint/2010/main" val="4277666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0E33B-CAC6-4F2E-A2D7-3E195ACA039A}" type="slidenum">
              <a:rPr lang="en-US" smtClean="0"/>
              <a:pPr/>
              <a:t>28</a:t>
            </a:fld>
            <a:endParaRPr lang="en-US"/>
          </a:p>
        </p:txBody>
      </p:sp>
    </p:spTree>
    <p:extLst>
      <p:ext uri="{BB962C8B-B14F-4D97-AF65-F5344CB8AC3E}">
        <p14:creationId xmlns:p14="http://schemas.microsoft.com/office/powerpoint/2010/main" val="4277666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0E33B-CAC6-4F2E-A2D7-3E195ACA039A}" type="slidenum">
              <a:rPr lang="en-US" smtClean="0"/>
              <a:pPr/>
              <a:t>29</a:t>
            </a:fld>
            <a:endParaRPr lang="en-US"/>
          </a:p>
        </p:txBody>
      </p:sp>
    </p:spTree>
    <p:extLst>
      <p:ext uri="{BB962C8B-B14F-4D97-AF65-F5344CB8AC3E}">
        <p14:creationId xmlns:p14="http://schemas.microsoft.com/office/powerpoint/2010/main" val="4277666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7671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7671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defTabSz="930275">
              <a:spcBef>
                <a:spcPct val="0"/>
              </a:spcBef>
            </a:pPr>
            <a:r>
              <a:rPr lang="en-US" altLang="zh-TW" smtClean="0"/>
              <a:t>ageLOC R2 is a unique blend of natural ingredients. It is one product delivered in two formulas designed to be used together to help you feel younger.</a:t>
            </a:r>
          </a:p>
          <a:p>
            <a:pPr defTabSz="930275">
              <a:spcBef>
                <a:spcPct val="0"/>
              </a:spcBef>
            </a:pPr>
            <a:endParaRPr lang="en-US" altLang="zh-TW" smtClean="0"/>
          </a:p>
          <a:p>
            <a:pPr defTabSz="930275">
              <a:spcBef>
                <a:spcPct val="0"/>
              </a:spcBef>
            </a:pPr>
            <a:r>
              <a:rPr lang="en-US" altLang="zh-TW" smtClean="0"/>
              <a:t>Taken in the evening, ageLOC R2 Night purifies and restores cells while you sleep – so you wake up feeling healthy, refreshed and renewed.</a:t>
            </a:r>
          </a:p>
          <a:p>
            <a:pPr defTabSz="930275">
              <a:spcBef>
                <a:spcPct val="0"/>
              </a:spcBef>
            </a:pPr>
            <a:r>
              <a:rPr lang="en-US" altLang="zh-TW" smtClean="0"/>
              <a:t>Taken in the morning, ageLOC R2 Day kick starts cells for maximum energy production – so you’re recharged and ready to seize the day.</a:t>
            </a:r>
          </a:p>
          <a:p>
            <a:pPr defTabSz="930275">
              <a:spcBef>
                <a:spcPct val="0"/>
              </a:spcBef>
            </a:pPr>
            <a:endParaRPr lang="en-US" altLang="zh-TW" smtClean="0"/>
          </a:p>
          <a:p>
            <a:pPr defTabSz="930275">
              <a:spcBef>
                <a:spcPct val="0"/>
              </a:spcBef>
            </a:pPr>
            <a:r>
              <a:rPr lang="en-US" altLang="zh-TW" smtClean="0"/>
              <a:t>ageLOC R</a:t>
            </a:r>
            <a:r>
              <a:rPr lang="en-US" altLang="zh-TW" baseline="30000" smtClean="0"/>
              <a:t>2</a:t>
            </a:r>
            <a:r>
              <a:rPr lang="en-US" altLang="zh-TW" smtClean="0"/>
              <a:t> slows down the spiral of cellular energy loss and cellular toxic build up and helps your genes remember how to act – or express – in a more youthful pattern.</a:t>
            </a:r>
          </a:p>
          <a:p>
            <a:pPr defTabSz="930275">
              <a:spcBef>
                <a:spcPct val="0"/>
              </a:spcBef>
            </a:pPr>
            <a:endParaRPr lang="en-US" altLang="zh-TW" smtClean="0"/>
          </a:p>
        </p:txBody>
      </p:sp>
      <p:sp>
        <p:nvSpPr>
          <p:cNvPr id="614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91759A-6062-4533-9654-9FA3691BDAB4}" type="slidenum">
              <a:rPr lang="en-US" altLang="zh-TW"/>
              <a:pPr fontAlgn="base">
                <a:spcBef>
                  <a:spcPct val="0"/>
                </a:spcBef>
                <a:spcAft>
                  <a:spcPct val="0"/>
                </a:spcAft>
              </a:pPr>
              <a:t>36</a:t>
            </a:fld>
            <a:endParaRPr lang="en-US" altLang="zh-TW"/>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Volumes/gbm/Marketing/Works%20in%20Progress/CONVENTION%202011/Final%20versions/new%20backgrounds/Conv%202011%20ppt%2016-9%20.jpg" TargetMode="Externa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2F387F-D302-5C4A-83B3-0D37FA205679}" type="datetimeFigureOut">
              <a:rPr lang="en-US" smtClean="0"/>
              <a:pPr/>
              <a:t>11/1/2011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905A7FA-05B4-8C42-8068-9F2E8836890F}" type="slidenum">
              <a:rPr lang="en-US" smtClean="0"/>
              <a:pPr/>
              <a:t>‹Nº›</a:t>
            </a:fld>
            <a:endParaRPr lang="en-US" dirty="0"/>
          </a:p>
        </p:txBody>
      </p:sp>
      <p:pic>
        <p:nvPicPr>
          <p:cNvPr id="6" name="Conv 2011 ppt 16-9 .jpg" descr="/Volumes/gbm/Marketing/Works in Progress/CONVENTION 2011/Final versions/new backgrounds/Conv 2011 ppt 16-9 .jpg"/>
          <p:cNvPicPr>
            <a:picLocks noChangeAspect="1"/>
          </p:cNvPicPr>
          <p:nvPr userDrawn="1"/>
        </p:nvPicPr>
        <p:blipFill>
          <a:blip r:embed="rId2" r:link="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4001184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2F387F-D302-5C4A-83B3-0D37FA205679}" type="datetimeFigureOut">
              <a:rPr lang="en-US" smtClean="0"/>
              <a:pPr/>
              <a:t>11/1/2011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05A7FA-05B4-8C42-8068-9F2E8836890F}" type="slidenum">
              <a:rPr lang="en-US" smtClean="0"/>
              <a:pPr/>
              <a:t>‹Nº›</a:t>
            </a:fld>
            <a:endParaRPr lang="en-US"/>
          </a:p>
        </p:txBody>
      </p:sp>
    </p:spTree>
    <p:extLst>
      <p:ext uri="{BB962C8B-B14F-4D97-AF65-F5344CB8AC3E}">
        <p14:creationId xmlns:p14="http://schemas.microsoft.com/office/powerpoint/2010/main" val="94129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2F387F-D302-5C4A-83B3-0D37FA205679}" type="datetimeFigureOut">
              <a:rPr lang="en-US" smtClean="0"/>
              <a:pPr/>
              <a:t>11/1/2011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5A7FA-05B4-8C42-8068-9F2E8836890F}" type="slidenum">
              <a:rPr lang="en-US" smtClean="0"/>
              <a:pPr/>
              <a:t>‹Nº›</a:t>
            </a:fld>
            <a:endParaRPr lang="en-US"/>
          </a:p>
        </p:txBody>
      </p:sp>
    </p:spTree>
    <p:extLst>
      <p:ext uri="{BB962C8B-B14F-4D97-AF65-F5344CB8AC3E}">
        <p14:creationId xmlns:p14="http://schemas.microsoft.com/office/powerpoint/2010/main" val="3309951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2F387F-D302-5C4A-83B3-0D37FA205679}" type="datetimeFigureOut">
              <a:rPr lang="en-US" smtClean="0"/>
              <a:pPr/>
              <a:t>11/1/2011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5A7FA-05B4-8C42-8068-9F2E8836890F}" type="slidenum">
              <a:rPr lang="en-US" smtClean="0"/>
              <a:pPr/>
              <a:t>‹Nº›</a:t>
            </a:fld>
            <a:endParaRPr lang="en-US"/>
          </a:p>
        </p:txBody>
      </p:sp>
    </p:spTree>
    <p:extLst>
      <p:ext uri="{BB962C8B-B14F-4D97-AF65-F5344CB8AC3E}">
        <p14:creationId xmlns:p14="http://schemas.microsoft.com/office/powerpoint/2010/main" val="43335114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ubtitle 2"/>
          <p:cNvSpPr>
            <a:spLocks noGrp="1"/>
          </p:cNvSpPr>
          <p:nvPr>
            <p:ph type="subTitle" idx="13" hasCustomPrompt="1"/>
          </p:nvPr>
        </p:nvSpPr>
        <p:spPr>
          <a:xfrm>
            <a:off x="685800" y="1028700"/>
            <a:ext cx="7772400" cy="342900"/>
          </a:xfrm>
        </p:spPr>
        <p:txBody>
          <a:bodyPr/>
          <a:lstStyle>
            <a:lvl1pPr marL="0" indent="0" algn="l">
              <a:buNone/>
              <a:defRPr sz="2100" b="1">
                <a:solidFill>
                  <a:schemeClr val="tx1">
                    <a:lumMod val="65000"/>
                    <a:lumOff val="35000"/>
                  </a:schemeClr>
                </a:solidFill>
              </a:defRPr>
            </a:lvl1pPr>
            <a:lvl2pPr marL="408149" indent="0" algn="ctr">
              <a:buNone/>
              <a:defRPr/>
            </a:lvl2pPr>
            <a:lvl3pPr marL="816299" indent="0" algn="ctr">
              <a:buNone/>
              <a:defRPr/>
            </a:lvl3pPr>
            <a:lvl4pPr marL="1224448" indent="0" algn="ctr">
              <a:buNone/>
              <a:defRPr/>
            </a:lvl4pPr>
            <a:lvl5pPr marL="1632597" indent="0" algn="ctr">
              <a:buNone/>
              <a:defRPr/>
            </a:lvl5pPr>
            <a:lvl6pPr marL="2040746" indent="0" algn="ctr">
              <a:buNone/>
              <a:defRPr/>
            </a:lvl6pPr>
            <a:lvl7pPr marL="2448896" indent="0" algn="ctr">
              <a:buNone/>
              <a:defRPr/>
            </a:lvl7pPr>
            <a:lvl8pPr marL="2857045" indent="0" algn="ctr">
              <a:buNone/>
              <a:defRPr/>
            </a:lvl8pPr>
            <a:lvl9pPr marL="3265194"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71068013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ubtitle 2"/>
          <p:cNvSpPr>
            <a:spLocks noGrp="1"/>
          </p:cNvSpPr>
          <p:nvPr>
            <p:ph type="subTitle" idx="13" hasCustomPrompt="1"/>
          </p:nvPr>
        </p:nvSpPr>
        <p:spPr>
          <a:xfrm>
            <a:off x="685800" y="1028700"/>
            <a:ext cx="7772400" cy="342900"/>
          </a:xfrm>
        </p:spPr>
        <p:txBody>
          <a:bodyPr/>
          <a:lstStyle>
            <a:lvl1pPr marL="0" indent="0" algn="l">
              <a:buNone/>
              <a:defRPr sz="2100" b="1">
                <a:solidFill>
                  <a:schemeClr val="tx1">
                    <a:lumMod val="65000"/>
                    <a:lumOff val="35000"/>
                  </a:schemeClr>
                </a:solidFill>
              </a:defRPr>
            </a:lvl1pPr>
            <a:lvl2pPr marL="408149" indent="0" algn="ctr">
              <a:buNone/>
              <a:defRPr/>
            </a:lvl2pPr>
            <a:lvl3pPr marL="816299" indent="0" algn="ctr">
              <a:buNone/>
              <a:defRPr/>
            </a:lvl3pPr>
            <a:lvl4pPr marL="1224448" indent="0" algn="ctr">
              <a:buNone/>
              <a:defRPr/>
            </a:lvl4pPr>
            <a:lvl5pPr marL="1632597" indent="0" algn="ctr">
              <a:buNone/>
              <a:defRPr/>
            </a:lvl5pPr>
            <a:lvl6pPr marL="2040746" indent="0" algn="ctr">
              <a:buNone/>
              <a:defRPr/>
            </a:lvl6pPr>
            <a:lvl7pPr marL="2448896" indent="0" algn="ctr">
              <a:buNone/>
              <a:defRPr/>
            </a:lvl7pPr>
            <a:lvl8pPr marL="2857045" indent="0" algn="ctr">
              <a:buNone/>
              <a:defRPr/>
            </a:lvl8pPr>
            <a:lvl9pPr marL="3265194"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37761628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2F387F-D302-5C4A-83B3-0D37FA205679}" type="datetimeFigureOut">
              <a:rPr lang="en-US" smtClean="0"/>
              <a:pPr/>
              <a:t>11/1/2011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5A7FA-05B4-8C42-8068-9F2E8836890F}" type="slidenum">
              <a:rPr lang="en-US" smtClean="0"/>
              <a:pPr/>
              <a:t>‹Nº›</a:t>
            </a:fld>
            <a:endParaRPr lang="en-US"/>
          </a:p>
        </p:txBody>
      </p:sp>
    </p:spTree>
    <p:extLst>
      <p:ext uri="{BB962C8B-B14F-4D97-AF65-F5344CB8AC3E}">
        <p14:creationId xmlns:p14="http://schemas.microsoft.com/office/powerpoint/2010/main" val="9409029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2F387F-D302-5C4A-83B3-0D37FA205679}" type="datetimeFigureOut">
              <a:rPr lang="en-US" smtClean="0"/>
              <a:pPr/>
              <a:t>11/1/2011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5A7FA-05B4-8C42-8068-9F2E8836890F}" type="slidenum">
              <a:rPr lang="en-US" smtClean="0"/>
              <a:pPr/>
              <a:t>‹Nº›</a:t>
            </a:fld>
            <a:endParaRPr lang="en-US"/>
          </a:p>
        </p:txBody>
      </p:sp>
    </p:spTree>
    <p:extLst>
      <p:ext uri="{BB962C8B-B14F-4D97-AF65-F5344CB8AC3E}">
        <p14:creationId xmlns:p14="http://schemas.microsoft.com/office/powerpoint/2010/main" val="4104071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2F387F-D302-5C4A-83B3-0D37FA205679}" type="datetimeFigureOut">
              <a:rPr lang="en-US" smtClean="0"/>
              <a:pPr/>
              <a:t>11/1/2011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5A7FA-05B4-8C42-8068-9F2E8836890F}" type="slidenum">
              <a:rPr lang="en-US" smtClean="0"/>
              <a:pPr/>
              <a:t>‹Nº›</a:t>
            </a:fld>
            <a:endParaRPr lang="en-US"/>
          </a:p>
        </p:txBody>
      </p:sp>
    </p:spTree>
    <p:extLst>
      <p:ext uri="{BB962C8B-B14F-4D97-AF65-F5344CB8AC3E}">
        <p14:creationId xmlns:p14="http://schemas.microsoft.com/office/powerpoint/2010/main" val="90761737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2F387F-D302-5C4A-83B3-0D37FA205679}" type="datetimeFigureOut">
              <a:rPr lang="en-US" smtClean="0"/>
              <a:pPr/>
              <a:t>11/1/2011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05A7FA-05B4-8C42-8068-9F2E8836890F}" type="slidenum">
              <a:rPr lang="en-US" smtClean="0"/>
              <a:pPr/>
              <a:t>‹Nº›</a:t>
            </a:fld>
            <a:endParaRPr lang="en-US"/>
          </a:p>
        </p:txBody>
      </p:sp>
    </p:spTree>
    <p:extLst>
      <p:ext uri="{BB962C8B-B14F-4D97-AF65-F5344CB8AC3E}">
        <p14:creationId xmlns:p14="http://schemas.microsoft.com/office/powerpoint/2010/main" val="2232585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2F387F-D302-5C4A-83B3-0D37FA205679}" type="datetimeFigureOut">
              <a:rPr lang="en-US" smtClean="0"/>
              <a:pPr/>
              <a:t>11/1/2011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05A7FA-05B4-8C42-8068-9F2E8836890F}" type="slidenum">
              <a:rPr lang="en-US" smtClean="0"/>
              <a:pPr/>
              <a:t>‹Nº›</a:t>
            </a:fld>
            <a:endParaRPr lang="en-US"/>
          </a:p>
        </p:txBody>
      </p:sp>
    </p:spTree>
    <p:extLst>
      <p:ext uri="{BB962C8B-B14F-4D97-AF65-F5344CB8AC3E}">
        <p14:creationId xmlns:p14="http://schemas.microsoft.com/office/powerpoint/2010/main" val="98402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2F387F-D302-5C4A-83B3-0D37FA205679}" type="datetimeFigureOut">
              <a:rPr lang="en-US" smtClean="0"/>
              <a:pPr/>
              <a:t>11/1/2011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05A7FA-05B4-8C42-8068-9F2E8836890F}" type="slidenum">
              <a:rPr lang="en-US" smtClean="0"/>
              <a:pPr/>
              <a:t>‹Nº›</a:t>
            </a:fld>
            <a:endParaRPr lang="en-US"/>
          </a:p>
        </p:txBody>
      </p:sp>
    </p:spTree>
    <p:extLst>
      <p:ext uri="{BB962C8B-B14F-4D97-AF65-F5344CB8AC3E}">
        <p14:creationId xmlns:p14="http://schemas.microsoft.com/office/powerpoint/2010/main" val="168402334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2F387F-D302-5C4A-83B3-0D37FA205679}" type="datetimeFigureOut">
              <a:rPr lang="en-US" smtClean="0"/>
              <a:pPr/>
              <a:t>11/1/2011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05A7FA-05B4-8C42-8068-9F2E8836890F}" type="slidenum">
              <a:rPr lang="en-US" smtClean="0"/>
              <a:pPr/>
              <a:t>‹Nº›</a:t>
            </a:fld>
            <a:endParaRPr lang="en-US"/>
          </a:p>
        </p:txBody>
      </p:sp>
    </p:spTree>
    <p:extLst>
      <p:ext uri="{BB962C8B-B14F-4D97-AF65-F5344CB8AC3E}">
        <p14:creationId xmlns:p14="http://schemas.microsoft.com/office/powerpoint/2010/main" val="125131534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2F387F-D302-5C4A-83B3-0D37FA205679}" type="datetimeFigureOut">
              <a:rPr lang="en-US" smtClean="0"/>
              <a:pPr/>
              <a:t>11/1/2011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05A7FA-05B4-8C42-8068-9F2E8836890F}" type="slidenum">
              <a:rPr lang="en-US" smtClean="0"/>
              <a:pPr/>
              <a:t>‹Nº›</a:t>
            </a:fld>
            <a:endParaRPr lang="en-US"/>
          </a:p>
        </p:txBody>
      </p:sp>
    </p:spTree>
    <p:extLst>
      <p:ext uri="{BB962C8B-B14F-4D97-AF65-F5344CB8AC3E}">
        <p14:creationId xmlns:p14="http://schemas.microsoft.com/office/powerpoint/2010/main" val="551984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file://localhost/Volumes/gbm/Marketing/Works%20in%20Progress/CONVENTION%202011/Final%20versions/new%20backgrounds/Conv%202011%20ppt%2016-9%202.jpg" TargetMode="Externa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Conv 2011 ppt 16-9 2.jpg" descr="/Volumes/gbm/Marketing/Works in Progress/CONVENTION 2011/Final versions/new backgrounds/Conv 2011 ppt 16-9 2.jpg"/>
          <p:cNvPicPr>
            <a:picLocks noChangeAspect="1"/>
          </p:cNvPicPr>
          <p:nvPr userDrawn="1"/>
        </p:nvPicPr>
        <p:blipFill>
          <a:blip r:embed="rId16" r:link="rId17">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125431" y="46397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2F387F-D302-5C4A-83B3-0D37FA205679}" type="datetimeFigureOut">
              <a:rPr lang="en-US" smtClean="0"/>
              <a:pPr/>
              <a:t>11/1/2011</a:t>
            </a:fld>
            <a:endParaRPr lang="en-US" dirty="0"/>
          </a:p>
        </p:txBody>
      </p:sp>
      <p:sp>
        <p:nvSpPr>
          <p:cNvPr id="5" name="Footer Placeholder 4"/>
          <p:cNvSpPr>
            <a:spLocks noGrp="1"/>
          </p:cNvSpPr>
          <p:nvPr>
            <p:ph type="ftr" sz="quarter" idx="3"/>
          </p:nvPr>
        </p:nvSpPr>
        <p:spPr>
          <a:xfrm>
            <a:off x="3363947" y="46397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374665" y="46397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905A7FA-05B4-8C42-8068-9F2E8836890F}" type="slidenum">
              <a:rPr lang="en-US" smtClean="0"/>
              <a:pPr/>
              <a:t>‹Nº›</a:t>
            </a:fld>
            <a:endParaRPr lang="en-US" dirty="0"/>
          </a:p>
        </p:txBody>
      </p:sp>
    </p:spTree>
    <p:extLst>
      <p:ext uri="{BB962C8B-B14F-4D97-AF65-F5344CB8AC3E}">
        <p14:creationId xmlns:p14="http://schemas.microsoft.com/office/powerpoint/2010/main" val="2525395929"/>
      </p:ext>
    </p:extLst>
  </p:cSld>
  <p:clrMap bg1="lt1" tx1="dk1" bg2="lt2" tx2="dk2" accent1="accent1" accent2="accent2" accent3="accent3" accent4="accent4" accent5="accent5" accent6="accent6" hlink="hlink" folHlink="folHlink"/>
  <p:sldLayoutIdLst>
    <p:sldLayoutId id="2147483663"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7.jpe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www.nuskin.com/content/dam/global/library/pdf/distearnings.pdf" TargetMode="External"/><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jpeg"/><Relationship Id="rId4" Type="http://schemas.microsoft.com/office/2007/relationships/hdphoto" Target="../media/hdphoto3.wdp"/><Relationship Id="rId9"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xml"/><Relationship Id="rId4" Type="http://schemas.openxmlformats.org/officeDocument/2006/relationships/hyperlink" Target="http://www.nuskin.com/content/dam/global/library/pdf/distearnings.pdf"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4913086"/>
            <a:chOff x="0" y="0"/>
            <a:chExt cx="9144000" cy="4913086"/>
          </a:xfrm>
        </p:grpSpPr>
        <p:sp>
          <p:nvSpPr>
            <p:cNvPr id="4" name="Rectangle 3"/>
            <p:cNvSpPr/>
            <p:nvPr/>
          </p:nvSpPr>
          <p:spPr>
            <a:xfrm>
              <a:off x="226828" y="4082902"/>
              <a:ext cx="8725786" cy="7868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0" y="0"/>
              <a:ext cx="9144000" cy="4913086"/>
              <a:chOff x="0" y="0"/>
              <a:chExt cx="9144000" cy="6858000"/>
            </a:xfrm>
          </p:grpSpPr>
          <p:sp>
            <p:nvSpPr>
              <p:cNvPr id="6" name="Rectangle 5"/>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141937" y="1146007"/>
            <a:ext cx="2860126" cy="285148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876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61925" y="3914775"/>
            <a:ext cx="8982075" cy="9765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94770" y="7963153"/>
            <a:ext cx="1524000" cy="2286000"/>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3750" y="7963153"/>
            <a:ext cx="1524000" cy="2286000"/>
          </a:xfrm>
          <a:prstGeom prst="rect">
            <a:avLst/>
          </a:prstGeom>
        </p:spPr>
      </p:pic>
      <p:sp>
        <p:nvSpPr>
          <p:cNvPr id="25" name="Right Arrow 24"/>
          <p:cNvSpPr/>
          <p:nvPr/>
        </p:nvSpPr>
        <p:spPr>
          <a:xfrm>
            <a:off x="5753100" y="2019300"/>
            <a:ext cx="470580" cy="542925"/>
          </a:xfrm>
          <a:prstGeom prst="rightArrow">
            <a:avLst/>
          </a:prstGeom>
          <a:solidFill>
            <a:srgbClr val="008AB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ight Arrow 26"/>
          <p:cNvSpPr/>
          <p:nvPr/>
        </p:nvSpPr>
        <p:spPr>
          <a:xfrm>
            <a:off x="2818152" y="2019300"/>
            <a:ext cx="470580" cy="542925"/>
          </a:xfrm>
          <a:prstGeom prst="rightArrow">
            <a:avLst/>
          </a:prstGeom>
          <a:solidFill>
            <a:srgbClr val="008AB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29 Grupo"/>
          <p:cNvGrpSpPr/>
          <p:nvPr/>
        </p:nvGrpSpPr>
        <p:grpSpPr>
          <a:xfrm>
            <a:off x="223776" y="12180"/>
            <a:ext cx="2576285" cy="4911313"/>
            <a:chOff x="1043608" y="1052736"/>
            <a:chExt cx="2576285" cy="4911313"/>
          </a:xfrm>
        </p:grpSpPr>
        <p:grpSp>
          <p:nvGrpSpPr>
            <p:cNvPr id="31" name="Group 4"/>
            <p:cNvGrpSpPr/>
            <p:nvPr/>
          </p:nvGrpSpPr>
          <p:grpSpPr>
            <a:xfrm>
              <a:off x="1043608" y="1052736"/>
              <a:ext cx="2576285" cy="4911313"/>
              <a:chOff x="3389085" y="754742"/>
              <a:chExt cx="2169886" cy="4136572"/>
            </a:xfrm>
          </p:grpSpPr>
          <p:pic>
            <p:nvPicPr>
              <p:cNvPr id="37"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389085" y="754742"/>
                <a:ext cx="2169886" cy="4136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16778" y="1541689"/>
                <a:ext cx="1734760" cy="2602140"/>
              </a:xfrm>
              <a:prstGeom prst="rect">
                <a:avLst/>
              </a:prstGeom>
            </p:spPr>
          </p:pic>
        </p:grpSp>
        <p:grpSp>
          <p:nvGrpSpPr>
            <p:cNvPr id="32" name="31 Grupo"/>
            <p:cNvGrpSpPr/>
            <p:nvPr/>
          </p:nvGrpSpPr>
          <p:grpSpPr>
            <a:xfrm>
              <a:off x="1431650" y="2132856"/>
              <a:ext cx="1941960" cy="2442175"/>
              <a:chOff x="1431650" y="2132856"/>
              <a:chExt cx="1941960" cy="2442175"/>
            </a:xfrm>
          </p:grpSpPr>
          <p:sp>
            <p:nvSpPr>
              <p:cNvPr id="33" name="32 CuadroTexto"/>
              <p:cNvSpPr txBox="1"/>
              <p:nvPr/>
            </p:nvSpPr>
            <p:spPr>
              <a:xfrm>
                <a:off x="2483768" y="2132856"/>
                <a:ext cx="889842" cy="507831"/>
              </a:xfrm>
              <a:prstGeom prst="rect">
                <a:avLst/>
              </a:prstGeom>
              <a:solidFill>
                <a:srgbClr val="0070C0"/>
              </a:solidFill>
            </p:spPr>
            <p:txBody>
              <a:bodyPr wrap="square" rtlCol="0">
                <a:spAutoFit/>
              </a:bodyPr>
              <a:lstStyle/>
              <a:p>
                <a:r>
                  <a:rPr lang="es-MX" sz="900" dirty="0" smtClean="0"/>
                  <a:t>Calculadora de Prosperidad Personal</a:t>
                </a:r>
                <a:endParaRPr lang="es-MX" sz="900" dirty="0"/>
              </a:p>
            </p:txBody>
          </p:sp>
          <p:sp>
            <p:nvSpPr>
              <p:cNvPr id="34" name="33 CuadroTexto"/>
              <p:cNvSpPr txBox="1"/>
              <p:nvPr/>
            </p:nvSpPr>
            <p:spPr>
              <a:xfrm>
                <a:off x="1431650" y="2671406"/>
                <a:ext cx="1844206" cy="707886"/>
              </a:xfrm>
              <a:prstGeom prst="rect">
                <a:avLst/>
              </a:prstGeom>
              <a:solidFill>
                <a:schemeClr val="bg1"/>
              </a:solidFill>
            </p:spPr>
            <p:txBody>
              <a:bodyPr wrap="square" rtlCol="0">
                <a:spAutoFit/>
              </a:bodyPr>
              <a:lstStyle/>
              <a:p>
                <a:pPr algn="just"/>
                <a:r>
                  <a:rPr lang="es-MX" sz="800" dirty="0" smtClean="0"/>
                  <a:t>A pesar de que hay más cosas por que vivir que el tamaño de tu cuenta bancaria, la realidad es que los aspectos financieros te pueden causar más estrés que cualquier otra cosa. </a:t>
                </a:r>
                <a:endParaRPr lang="es-MX" sz="800" dirty="0"/>
              </a:p>
            </p:txBody>
          </p:sp>
          <p:sp>
            <p:nvSpPr>
              <p:cNvPr id="35" name="34 CuadroTexto"/>
              <p:cNvSpPr txBox="1"/>
              <p:nvPr/>
            </p:nvSpPr>
            <p:spPr>
              <a:xfrm>
                <a:off x="1437094" y="3356992"/>
                <a:ext cx="1838762" cy="630942"/>
              </a:xfrm>
              <a:prstGeom prst="rect">
                <a:avLst/>
              </a:prstGeom>
              <a:solidFill>
                <a:schemeClr val="bg1"/>
              </a:solidFill>
            </p:spPr>
            <p:txBody>
              <a:bodyPr wrap="square" rtlCol="0">
                <a:spAutoFit/>
              </a:bodyPr>
              <a:lstStyle/>
              <a:p>
                <a:pPr algn="just"/>
                <a:r>
                  <a:rPr lang="es-MX" sz="700" dirty="0" smtClean="0"/>
                  <a:t>Es por eso que hemos creado esta calculadora de PROSPERIDAD PERSONAL, para ayudarlo a tener una imagen clara de lo que necesitará hacer para obtener lo que usted quiere</a:t>
                </a:r>
                <a:endParaRPr lang="es-MX" sz="700" dirty="0"/>
              </a:p>
            </p:txBody>
          </p:sp>
          <p:sp>
            <p:nvSpPr>
              <p:cNvPr id="36" name="35 CuadroTexto"/>
              <p:cNvSpPr txBox="1"/>
              <p:nvPr/>
            </p:nvSpPr>
            <p:spPr>
              <a:xfrm>
                <a:off x="1651567" y="4221088"/>
                <a:ext cx="1152128" cy="353943"/>
              </a:xfrm>
              <a:prstGeom prst="rect">
                <a:avLst/>
              </a:prstGeom>
              <a:solidFill>
                <a:srgbClr val="0070C0"/>
              </a:solidFill>
              <a:ln>
                <a:solidFill>
                  <a:schemeClr val="bg1"/>
                </a:solidFill>
              </a:ln>
              <a:effectLst>
                <a:outerShdw blurRad="50800" dist="38100" dir="2700000" algn="tl" rotWithShape="0">
                  <a:prstClr val="black">
                    <a:alpha val="40000"/>
                  </a:prstClr>
                </a:outerShdw>
              </a:effectLst>
            </p:spPr>
            <p:txBody>
              <a:bodyPr wrap="square" rtlCol="0">
                <a:spAutoFit/>
              </a:bodyPr>
              <a:lstStyle/>
              <a:p>
                <a:endParaRPr lang="es-MX" sz="300" dirty="0" smtClean="0"/>
              </a:p>
              <a:p>
                <a:r>
                  <a:rPr lang="es-MX" sz="1100" dirty="0" smtClean="0"/>
                  <a:t>!COMENCEMOS!</a:t>
                </a:r>
              </a:p>
              <a:p>
                <a:endParaRPr lang="es-MX" sz="300" dirty="0" smtClean="0"/>
              </a:p>
            </p:txBody>
          </p:sp>
        </p:grpSp>
      </p:grpSp>
      <p:grpSp>
        <p:nvGrpSpPr>
          <p:cNvPr id="39" name="38 Grupo"/>
          <p:cNvGrpSpPr/>
          <p:nvPr/>
        </p:nvGrpSpPr>
        <p:grpSpPr>
          <a:xfrm>
            <a:off x="3285143" y="-552"/>
            <a:ext cx="2576285" cy="4911313"/>
            <a:chOff x="920243" y="188640"/>
            <a:chExt cx="2576285" cy="4911313"/>
          </a:xfrm>
        </p:grpSpPr>
        <p:grpSp>
          <p:nvGrpSpPr>
            <p:cNvPr id="40" name="Group 2"/>
            <p:cNvGrpSpPr/>
            <p:nvPr/>
          </p:nvGrpSpPr>
          <p:grpSpPr>
            <a:xfrm>
              <a:off x="920243" y="188640"/>
              <a:ext cx="2576285" cy="4911313"/>
              <a:chOff x="2637745" y="-19999"/>
              <a:chExt cx="2576285" cy="4911313"/>
            </a:xfrm>
          </p:grpSpPr>
          <p:pic>
            <p:nvPicPr>
              <p:cNvPr id="47"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637745" y="-19999"/>
                <a:ext cx="2576285" cy="491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95663" y="913160"/>
                <a:ext cx="2060448" cy="3090672"/>
              </a:xfrm>
              <a:prstGeom prst="rect">
                <a:avLst/>
              </a:prstGeom>
            </p:spPr>
          </p:pic>
        </p:grpSp>
        <p:grpSp>
          <p:nvGrpSpPr>
            <p:cNvPr id="41" name="40 Grupo"/>
            <p:cNvGrpSpPr/>
            <p:nvPr/>
          </p:nvGrpSpPr>
          <p:grpSpPr>
            <a:xfrm>
              <a:off x="1178161" y="1290246"/>
              <a:ext cx="2060448" cy="1850722"/>
              <a:chOff x="1178161" y="1290246"/>
              <a:chExt cx="2060448" cy="1850722"/>
            </a:xfrm>
          </p:grpSpPr>
          <p:sp>
            <p:nvSpPr>
              <p:cNvPr id="42" name="41 CuadroTexto"/>
              <p:cNvSpPr txBox="1"/>
              <p:nvPr/>
            </p:nvSpPr>
            <p:spPr>
              <a:xfrm>
                <a:off x="1178161" y="1290246"/>
                <a:ext cx="2060448" cy="215444"/>
              </a:xfrm>
              <a:prstGeom prst="rect">
                <a:avLst/>
              </a:prstGeom>
              <a:solidFill>
                <a:srgbClr val="0070C0"/>
              </a:solidFill>
            </p:spPr>
            <p:txBody>
              <a:bodyPr wrap="square" rtlCol="0">
                <a:spAutoFit/>
              </a:bodyPr>
              <a:lstStyle/>
              <a:p>
                <a:pPr algn="r"/>
                <a:r>
                  <a:rPr lang="es-MX" sz="800" dirty="0" smtClean="0">
                    <a:solidFill>
                      <a:schemeClr val="bg1"/>
                    </a:solidFill>
                  </a:rPr>
                  <a:t>¿Cuáles son sus </a:t>
                </a:r>
                <a:r>
                  <a:rPr lang="es-MX" sz="800" b="1" dirty="0" smtClean="0">
                    <a:solidFill>
                      <a:schemeClr val="bg1"/>
                    </a:solidFill>
                  </a:rPr>
                  <a:t>ACTUALES ACTIVOS</a:t>
                </a:r>
                <a:r>
                  <a:rPr lang="es-MX" sz="800" dirty="0" smtClean="0">
                    <a:solidFill>
                      <a:schemeClr val="bg1"/>
                    </a:solidFill>
                  </a:rPr>
                  <a:t>?</a:t>
                </a:r>
                <a:endParaRPr lang="es-MX" sz="800" dirty="0">
                  <a:solidFill>
                    <a:schemeClr val="bg1"/>
                  </a:solidFill>
                </a:endParaRPr>
              </a:p>
            </p:txBody>
          </p:sp>
          <p:sp>
            <p:nvSpPr>
              <p:cNvPr id="43" name="42 Elipse"/>
              <p:cNvSpPr/>
              <p:nvPr/>
            </p:nvSpPr>
            <p:spPr>
              <a:xfrm>
                <a:off x="1259632" y="1290246"/>
                <a:ext cx="216024" cy="215444"/>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bg1"/>
                    </a:solidFill>
                  </a:rPr>
                  <a:t>1</a:t>
                </a:r>
                <a:endParaRPr lang="es-MX" dirty="0">
                  <a:solidFill>
                    <a:schemeClr val="bg1"/>
                  </a:solidFill>
                </a:endParaRPr>
              </a:p>
            </p:txBody>
          </p:sp>
          <p:sp>
            <p:nvSpPr>
              <p:cNvPr id="44" name="43 CuadroTexto"/>
              <p:cNvSpPr txBox="1"/>
              <p:nvPr/>
            </p:nvSpPr>
            <p:spPr>
              <a:xfrm>
                <a:off x="1312159" y="1556792"/>
                <a:ext cx="811569" cy="276999"/>
              </a:xfrm>
              <a:prstGeom prst="rect">
                <a:avLst/>
              </a:prstGeom>
              <a:solidFill>
                <a:schemeClr val="bg1">
                  <a:lumMod val="85000"/>
                </a:schemeClr>
              </a:solidFill>
            </p:spPr>
            <p:txBody>
              <a:bodyPr wrap="none" rtlCol="0">
                <a:spAutoFit/>
              </a:bodyPr>
              <a:lstStyle/>
              <a:p>
                <a:r>
                  <a:rPr lang="es-MX" sz="1200" dirty="0" smtClean="0">
                    <a:solidFill>
                      <a:schemeClr val="tx2">
                        <a:lumMod val="60000"/>
                        <a:lumOff val="40000"/>
                      </a:schemeClr>
                    </a:solidFill>
                  </a:rPr>
                  <a:t>AHORROS</a:t>
                </a:r>
                <a:endParaRPr lang="es-MX" sz="1200" dirty="0">
                  <a:solidFill>
                    <a:schemeClr val="tx2">
                      <a:lumMod val="60000"/>
                      <a:lumOff val="40000"/>
                    </a:schemeClr>
                  </a:solidFill>
                </a:endParaRPr>
              </a:p>
            </p:txBody>
          </p:sp>
          <p:sp>
            <p:nvSpPr>
              <p:cNvPr id="45" name="44 CuadroTexto"/>
              <p:cNvSpPr txBox="1"/>
              <p:nvPr/>
            </p:nvSpPr>
            <p:spPr>
              <a:xfrm>
                <a:off x="1187624" y="2215897"/>
                <a:ext cx="1311578" cy="261610"/>
              </a:xfrm>
              <a:prstGeom prst="rect">
                <a:avLst/>
              </a:prstGeom>
              <a:solidFill>
                <a:schemeClr val="bg1">
                  <a:lumMod val="85000"/>
                </a:schemeClr>
              </a:solidFill>
            </p:spPr>
            <p:txBody>
              <a:bodyPr wrap="none" rtlCol="0">
                <a:spAutoFit/>
              </a:bodyPr>
              <a:lstStyle/>
              <a:p>
                <a:r>
                  <a:rPr lang="es-MX" sz="1100" dirty="0" smtClean="0">
                    <a:solidFill>
                      <a:schemeClr val="tx2">
                        <a:lumMod val="60000"/>
                        <a:lumOff val="40000"/>
                      </a:schemeClr>
                    </a:solidFill>
                  </a:rPr>
                  <a:t>INGRESO MENSUAL</a:t>
                </a:r>
                <a:endParaRPr lang="es-MX" sz="1100" dirty="0">
                  <a:solidFill>
                    <a:schemeClr val="tx2">
                      <a:lumMod val="60000"/>
                      <a:lumOff val="40000"/>
                    </a:schemeClr>
                  </a:solidFill>
                </a:endParaRPr>
              </a:p>
            </p:txBody>
          </p:sp>
          <p:sp>
            <p:nvSpPr>
              <p:cNvPr id="46" name="45 CuadroTexto"/>
              <p:cNvSpPr txBox="1"/>
              <p:nvPr/>
            </p:nvSpPr>
            <p:spPr>
              <a:xfrm>
                <a:off x="1259633" y="2887052"/>
                <a:ext cx="936104" cy="253916"/>
              </a:xfrm>
              <a:prstGeom prst="rect">
                <a:avLst/>
              </a:prstGeom>
              <a:solidFill>
                <a:schemeClr val="bg1">
                  <a:lumMod val="85000"/>
                </a:schemeClr>
              </a:solidFill>
            </p:spPr>
            <p:txBody>
              <a:bodyPr wrap="square" rtlCol="0">
                <a:spAutoFit/>
              </a:bodyPr>
              <a:lstStyle/>
              <a:p>
                <a:r>
                  <a:rPr lang="es-MX" sz="1050" dirty="0" smtClean="0">
                    <a:solidFill>
                      <a:schemeClr val="tx2">
                        <a:lumMod val="60000"/>
                        <a:lumOff val="40000"/>
                      </a:schemeClr>
                    </a:solidFill>
                  </a:rPr>
                  <a:t>INVERSIONES</a:t>
                </a:r>
                <a:endParaRPr lang="es-MX" sz="1050" dirty="0">
                  <a:solidFill>
                    <a:schemeClr val="tx2">
                      <a:lumMod val="60000"/>
                      <a:lumOff val="40000"/>
                    </a:schemeClr>
                  </a:solidFill>
                </a:endParaRPr>
              </a:p>
            </p:txBody>
          </p:sp>
        </p:grpSp>
      </p:grpSp>
      <p:grpSp>
        <p:nvGrpSpPr>
          <p:cNvPr id="49" name="48 Grupo"/>
          <p:cNvGrpSpPr/>
          <p:nvPr/>
        </p:nvGrpSpPr>
        <p:grpSpPr>
          <a:xfrm>
            <a:off x="6358475" y="1570"/>
            <a:ext cx="2576285" cy="4911313"/>
            <a:chOff x="4971067" y="332656"/>
            <a:chExt cx="2576285" cy="4911313"/>
          </a:xfrm>
        </p:grpSpPr>
        <p:grpSp>
          <p:nvGrpSpPr>
            <p:cNvPr id="50" name="Group 19"/>
            <p:cNvGrpSpPr/>
            <p:nvPr/>
          </p:nvGrpSpPr>
          <p:grpSpPr>
            <a:xfrm>
              <a:off x="4971067" y="332656"/>
              <a:ext cx="2576285" cy="4911313"/>
              <a:chOff x="5214030" y="-19999"/>
              <a:chExt cx="2576285" cy="4911313"/>
            </a:xfrm>
          </p:grpSpPr>
          <p:pic>
            <p:nvPicPr>
              <p:cNvPr id="57"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214030" y="-19999"/>
                <a:ext cx="2576285" cy="491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71948" y="913160"/>
                <a:ext cx="2060448" cy="3090672"/>
              </a:xfrm>
              <a:prstGeom prst="rect">
                <a:avLst/>
              </a:prstGeom>
            </p:spPr>
          </p:pic>
        </p:grpSp>
        <p:grpSp>
          <p:nvGrpSpPr>
            <p:cNvPr id="51" name="50 Grupo"/>
            <p:cNvGrpSpPr/>
            <p:nvPr/>
          </p:nvGrpSpPr>
          <p:grpSpPr>
            <a:xfrm>
              <a:off x="5247856" y="1383022"/>
              <a:ext cx="2060448" cy="1875241"/>
              <a:chOff x="5247856" y="1383022"/>
              <a:chExt cx="2060448" cy="1875241"/>
            </a:xfrm>
          </p:grpSpPr>
          <p:sp>
            <p:nvSpPr>
              <p:cNvPr id="52" name="51 CuadroTexto"/>
              <p:cNvSpPr txBox="1"/>
              <p:nvPr/>
            </p:nvSpPr>
            <p:spPr>
              <a:xfrm>
                <a:off x="5247856" y="1383022"/>
                <a:ext cx="2060448" cy="338554"/>
              </a:xfrm>
              <a:prstGeom prst="rect">
                <a:avLst/>
              </a:prstGeom>
              <a:solidFill>
                <a:srgbClr val="0070C0"/>
              </a:solidFill>
            </p:spPr>
            <p:txBody>
              <a:bodyPr wrap="square" rtlCol="0">
                <a:spAutoFit/>
              </a:bodyPr>
              <a:lstStyle/>
              <a:p>
                <a:pPr algn="ctr"/>
                <a:r>
                  <a:rPr lang="es-MX" sz="800" dirty="0" smtClean="0">
                    <a:solidFill>
                      <a:schemeClr val="bg1"/>
                    </a:solidFill>
                  </a:rPr>
                  <a:t>  AÑOS que le gustaría trabajar y                             ESPERANZA DE VIDA </a:t>
                </a:r>
                <a:endParaRPr lang="es-MX" sz="800" dirty="0">
                  <a:solidFill>
                    <a:schemeClr val="bg1"/>
                  </a:solidFill>
                </a:endParaRPr>
              </a:p>
            </p:txBody>
          </p:sp>
          <p:sp>
            <p:nvSpPr>
              <p:cNvPr id="53" name="52 Elipse"/>
              <p:cNvSpPr/>
              <p:nvPr/>
            </p:nvSpPr>
            <p:spPr>
              <a:xfrm>
                <a:off x="5364088" y="1434940"/>
                <a:ext cx="216024" cy="215444"/>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bg1"/>
                    </a:solidFill>
                  </a:rPr>
                  <a:t>2</a:t>
                </a:r>
                <a:endParaRPr lang="es-MX" dirty="0">
                  <a:solidFill>
                    <a:schemeClr val="bg1"/>
                  </a:solidFill>
                </a:endParaRPr>
              </a:p>
            </p:txBody>
          </p:sp>
          <p:sp>
            <p:nvSpPr>
              <p:cNvPr id="54" name="53 CuadroTexto"/>
              <p:cNvSpPr txBox="1"/>
              <p:nvPr/>
            </p:nvSpPr>
            <p:spPr>
              <a:xfrm>
                <a:off x="5480463" y="1727230"/>
                <a:ext cx="997389" cy="261610"/>
              </a:xfrm>
              <a:prstGeom prst="rect">
                <a:avLst/>
              </a:prstGeom>
              <a:solidFill>
                <a:schemeClr val="bg1">
                  <a:lumMod val="85000"/>
                </a:schemeClr>
              </a:solidFill>
            </p:spPr>
            <p:txBody>
              <a:bodyPr wrap="none" rtlCol="0">
                <a:spAutoFit/>
              </a:bodyPr>
              <a:lstStyle/>
              <a:p>
                <a:r>
                  <a:rPr lang="es-MX" sz="1100" dirty="0" smtClean="0">
                    <a:solidFill>
                      <a:schemeClr val="tx2">
                        <a:lumMod val="60000"/>
                        <a:lumOff val="40000"/>
                      </a:schemeClr>
                    </a:solidFill>
                  </a:rPr>
                  <a:t>EDAD ACTUAL</a:t>
                </a:r>
                <a:endParaRPr lang="es-MX" sz="1100" dirty="0">
                  <a:solidFill>
                    <a:schemeClr val="tx2">
                      <a:lumMod val="60000"/>
                      <a:lumOff val="40000"/>
                    </a:schemeClr>
                  </a:solidFill>
                </a:endParaRPr>
              </a:p>
            </p:txBody>
          </p:sp>
          <p:sp>
            <p:nvSpPr>
              <p:cNvPr id="55" name="54 CuadroTexto"/>
              <p:cNvSpPr txBox="1"/>
              <p:nvPr/>
            </p:nvSpPr>
            <p:spPr>
              <a:xfrm>
                <a:off x="5443211" y="2322271"/>
                <a:ext cx="1148071" cy="261610"/>
              </a:xfrm>
              <a:prstGeom prst="rect">
                <a:avLst/>
              </a:prstGeom>
              <a:solidFill>
                <a:schemeClr val="bg1">
                  <a:lumMod val="85000"/>
                </a:schemeClr>
              </a:solidFill>
            </p:spPr>
            <p:txBody>
              <a:bodyPr wrap="none" rtlCol="0">
                <a:spAutoFit/>
              </a:bodyPr>
              <a:lstStyle/>
              <a:p>
                <a:r>
                  <a:rPr lang="es-MX" sz="1100" dirty="0" smtClean="0">
                    <a:solidFill>
                      <a:schemeClr val="tx2">
                        <a:lumMod val="60000"/>
                        <a:lumOff val="40000"/>
                      </a:schemeClr>
                    </a:solidFill>
                  </a:rPr>
                  <a:t>EDAD DE RETIRO</a:t>
                </a:r>
                <a:endParaRPr lang="es-MX" sz="1100" dirty="0">
                  <a:solidFill>
                    <a:schemeClr val="tx2">
                      <a:lumMod val="60000"/>
                      <a:lumOff val="40000"/>
                    </a:schemeClr>
                  </a:solidFill>
                </a:endParaRPr>
              </a:p>
            </p:txBody>
          </p:sp>
          <p:sp>
            <p:nvSpPr>
              <p:cNvPr id="56" name="55 CuadroTexto"/>
              <p:cNvSpPr txBox="1"/>
              <p:nvPr/>
            </p:nvSpPr>
            <p:spPr>
              <a:xfrm>
                <a:off x="5472100" y="3012042"/>
                <a:ext cx="1260140" cy="246221"/>
              </a:xfrm>
              <a:prstGeom prst="rect">
                <a:avLst/>
              </a:prstGeom>
              <a:solidFill>
                <a:schemeClr val="bg1">
                  <a:lumMod val="85000"/>
                </a:schemeClr>
              </a:solidFill>
            </p:spPr>
            <p:txBody>
              <a:bodyPr wrap="square" rtlCol="0">
                <a:spAutoFit/>
              </a:bodyPr>
              <a:lstStyle/>
              <a:p>
                <a:r>
                  <a:rPr lang="es-MX" sz="1000" dirty="0" smtClean="0">
                    <a:solidFill>
                      <a:schemeClr val="tx2">
                        <a:lumMod val="60000"/>
                        <a:lumOff val="40000"/>
                      </a:schemeClr>
                    </a:solidFill>
                  </a:rPr>
                  <a:t>ESPERANZA DE VIDA </a:t>
                </a:r>
                <a:endParaRPr lang="es-MX" sz="1000" dirty="0">
                  <a:solidFill>
                    <a:schemeClr val="tx2">
                      <a:lumMod val="60000"/>
                      <a:lumOff val="40000"/>
                    </a:schemeClr>
                  </a:solidFill>
                </a:endParaRPr>
              </a:p>
            </p:txBody>
          </p:sp>
        </p:grpSp>
      </p:grpSp>
    </p:spTree>
    <p:extLst>
      <p:ext uri="{BB962C8B-B14F-4D97-AF65-F5344CB8AC3E}">
        <p14:creationId xmlns:p14="http://schemas.microsoft.com/office/powerpoint/2010/main" val="4447277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61925" y="3914775"/>
            <a:ext cx="8982075" cy="9765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88484" y="-19999"/>
            <a:ext cx="2576285" cy="491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4770" y="7963153"/>
            <a:ext cx="1524000" cy="2286000"/>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73750" y="7963153"/>
            <a:ext cx="1524000" cy="2286000"/>
          </a:xfrm>
          <a:prstGeom prst="rect">
            <a:avLst/>
          </a:prstGeom>
        </p:spPr>
      </p:pic>
      <p:pic>
        <p:nvPicPr>
          <p:cNvPr id="1027"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364819" y="-20000"/>
            <a:ext cx="2576285" cy="491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237956" y="-19999"/>
            <a:ext cx="2576285" cy="491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ight Arrow 26"/>
          <p:cNvSpPr/>
          <p:nvPr/>
        </p:nvSpPr>
        <p:spPr>
          <a:xfrm>
            <a:off x="5789713" y="2019300"/>
            <a:ext cx="470580" cy="542925"/>
          </a:xfrm>
          <a:prstGeom prst="rightArrow">
            <a:avLst/>
          </a:prstGeom>
          <a:solidFill>
            <a:srgbClr val="008AB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p:cNvSpPr/>
          <p:nvPr/>
        </p:nvSpPr>
        <p:spPr>
          <a:xfrm>
            <a:off x="7383952" y="2344439"/>
            <a:ext cx="1158620" cy="475230"/>
          </a:xfrm>
          <a:prstGeom prst="ellipse">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a:off x="2881508" y="2019300"/>
            <a:ext cx="470580" cy="542925"/>
          </a:xfrm>
          <a:prstGeom prst="rightArrow">
            <a:avLst/>
          </a:prstGeom>
          <a:solidFill>
            <a:srgbClr val="008AB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245258" y="2756697"/>
            <a:ext cx="217285" cy="131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2021152" y="2724184"/>
            <a:ext cx="523701" cy="215444"/>
          </a:xfrm>
          <a:prstGeom prst="rect">
            <a:avLst/>
          </a:prstGeom>
          <a:noFill/>
        </p:spPr>
        <p:txBody>
          <a:bodyPr wrap="square" rtlCol="0">
            <a:spAutoFit/>
          </a:bodyPr>
          <a:lstStyle/>
          <a:p>
            <a:pPr algn="r"/>
            <a:r>
              <a:rPr lang="en-US" sz="800" b="1" dirty="0" smtClean="0">
                <a:latin typeface="Arial" pitchFamily="34" charset="0"/>
                <a:cs typeface="Arial" pitchFamily="34" charset="0"/>
              </a:rPr>
              <a:t>26%</a:t>
            </a:r>
            <a:endParaRPr lang="en-US" sz="800" b="1" dirty="0">
              <a:latin typeface="Arial" pitchFamily="34" charset="0"/>
              <a:cs typeface="Arial" pitchFamily="34" charset="0"/>
            </a:endParaRPr>
          </a:p>
        </p:txBody>
      </p:sp>
      <p:grpSp>
        <p:nvGrpSpPr>
          <p:cNvPr id="34" name="33 Grupo"/>
          <p:cNvGrpSpPr/>
          <p:nvPr/>
        </p:nvGrpSpPr>
        <p:grpSpPr>
          <a:xfrm>
            <a:off x="626339" y="948300"/>
            <a:ext cx="2073453" cy="3090672"/>
            <a:chOff x="626339" y="986400"/>
            <a:chExt cx="2073453" cy="3090672"/>
          </a:xfrm>
        </p:grpSpPr>
        <p:pic>
          <p:nvPicPr>
            <p:cNvPr id="35"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6339" y="986400"/>
              <a:ext cx="2060448" cy="3090672"/>
            </a:xfrm>
            <a:prstGeom prst="rect">
              <a:avLst/>
            </a:prstGeom>
          </p:spPr>
        </p:pic>
        <p:sp>
          <p:nvSpPr>
            <p:cNvPr id="36" name="Rectangle 18"/>
            <p:cNvSpPr/>
            <p:nvPr/>
          </p:nvSpPr>
          <p:spPr>
            <a:xfrm>
              <a:off x="2245258" y="2756697"/>
              <a:ext cx="217285" cy="131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19"/>
            <p:cNvSpPr txBox="1"/>
            <p:nvPr/>
          </p:nvSpPr>
          <p:spPr>
            <a:xfrm>
              <a:off x="2021152" y="2724184"/>
              <a:ext cx="523701" cy="215444"/>
            </a:xfrm>
            <a:prstGeom prst="rect">
              <a:avLst/>
            </a:prstGeom>
            <a:noFill/>
          </p:spPr>
          <p:txBody>
            <a:bodyPr wrap="square" rtlCol="0">
              <a:spAutoFit/>
            </a:bodyPr>
            <a:lstStyle/>
            <a:p>
              <a:pPr algn="r"/>
              <a:r>
                <a:rPr lang="en-US" sz="800" b="1" dirty="0" smtClean="0">
                  <a:latin typeface="Arial" pitchFamily="34" charset="0"/>
                  <a:cs typeface="Arial" pitchFamily="34" charset="0"/>
                </a:rPr>
                <a:t>26%</a:t>
              </a:r>
              <a:endParaRPr lang="en-US" sz="800" b="1" dirty="0">
                <a:latin typeface="Arial" pitchFamily="34" charset="0"/>
                <a:cs typeface="Arial" pitchFamily="34" charset="0"/>
              </a:endParaRPr>
            </a:p>
          </p:txBody>
        </p:sp>
        <p:grpSp>
          <p:nvGrpSpPr>
            <p:cNvPr id="38" name="37 Grupo"/>
            <p:cNvGrpSpPr/>
            <p:nvPr/>
          </p:nvGrpSpPr>
          <p:grpSpPr>
            <a:xfrm>
              <a:off x="639344" y="1124744"/>
              <a:ext cx="2060448" cy="1875241"/>
              <a:chOff x="5090816" y="1351406"/>
              <a:chExt cx="2060448" cy="1875241"/>
            </a:xfrm>
          </p:grpSpPr>
          <p:grpSp>
            <p:nvGrpSpPr>
              <p:cNvPr id="39" name="38 Grupo"/>
              <p:cNvGrpSpPr/>
              <p:nvPr/>
            </p:nvGrpSpPr>
            <p:grpSpPr>
              <a:xfrm>
                <a:off x="5090816" y="1351406"/>
                <a:ext cx="2060448" cy="1200859"/>
                <a:chOff x="5090816" y="1351406"/>
                <a:chExt cx="2060448" cy="1200859"/>
              </a:xfrm>
            </p:grpSpPr>
            <p:sp>
              <p:nvSpPr>
                <p:cNvPr id="41" name="40 CuadroTexto"/>
                <p:cNvSpPr txBox="1"/>
                <p:nvPr/>
              </p:nvSpPr>
              <p:spPr>
                <a:xfrm>
                  <a:off x="5090816" y="1351406"/>
                  <a:ext cx="2060448" cy="338554"/>
                </a:xfrm>
                <a:prstGeom prst="rect">
                  <a:avLst/>
                </a:prstGeom>
                <a:solidFill>
                  <a:srgbClr val="0070C0"/>
                </a:solidFill>
              </p:spPr>
              <p:txBody>
                <a:bodyPr wrap="square" rtlCol="0">
                  <a:spAutoFit/>
                </a:bodyPr>
                <a:lstStyle/>
                <a:p>
                  <a:pPr algn="r"/>
                  <a:r>
                    <a:rPr lang="es-MX" sz="800" dirty="0" smtClean="0">
                      <a:solidFill>
                        <a:schemeClr val="bg1"/>
                      </a:solidFill>
                    </a:rPr>
                    <a:t>INFLACIÓN, RETORNO DE IMPUESTOS</a:t>
                  </a:r>
                </a:p>
                <a:p>
                  <a:pPr algn="r"/>
                  <a:r>
                    <a:rPr lang="es-MX" sz="800" dirty="0" smtClean="0">
                      <a:solidFill>
                        <a:schemeClr val="bg1"/>
                      </a:solidFill>
                    </a:rPr>
                    <a:t> E INVERCIONES</a:t>
                  </a:r>
                  <a:endParaRPr lang="es-MX" sz="800" dirty="0">
                    <a:solidFill>
                      <a:schemeClr val="bg1"/>
                    </a:solidFill>
                  </a:endParaRPr>
                </a:p>
              </p:txBody>
            </p:sp>
            <p:sp>
              <p:nvSpPr>
                <p:cNvPr id="42" name="41 Elipse"/>
                <p:cNvSpPr/>
                <p:nvPr/>
              </p:nvSpPr>
              <p:spPr>
                <a:xfrm>
                  <a:off x="5207048" y="1403324"/>
                  <a:ext cx="216024" cy="215444"/>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bg1"/>
                      </a:solidFill>
                    </a:rPr>
                    <a:t>3</a:t>
                  </a:r>
                </a:p>
              </p:txBody>
            </p:sp>
            <p:sp>
              <p:nvSpPr>
                <p:cNvPr id="43" name="42 CuadroTexto"/>
                <p:cNvSpPr txBox="1"/>
                <p:nvPr/>
              </p:nvSpPr>
              <p:spPr>
                <a:xfrm>
                  <a:off x="5323423" y="1695614"/>
                  <a:ext cx="811441" cy="261610"/>
                </a:xfrm>
                <a:prstGeom prst="rect">
                  <a:avLst/>
                </a:prstGeom>
                <a:solidFill>
                  <a:schemeClr val="bg1">
                    <a:lumMod val="85000"/>
                  </a:schemeClr>
                </a:solidFill>
              </p:spPr>
              <p:txBody>
                <a:bodyPr wrap="none" rtlCol="0">
                  <a:spAutoFit/>
                </a:bodyPr>
                <a:lstStyle/>
                <a:p>
                  <a:r>
                    <a:rPr lang="es-MX" sz="1100" dirty="0" smtClean="0">
                      <a:solidFill>
                        <a:schemeClr val="tx2">
                          <a:lumMod val="60000"/>
                          <a:lumOff val="40000"/>
                        </a:schemeClr>
                      </a:solidFill>
                    </a:rPr>
                    <a:t>INFLACIÓN</a:t>
                  </a:r>
                  <a:endParaRPr lang="es-MX" sz="1100" dirty="0">
                    <a:solidFill>
                      <a:schemeClr val="tx2">
                        <a:lumMod val="60000"/>
                        <a:lumOff val="40000"/>
                      </a:schemeClr>
                    </a:solidFill>
                  </a:endParaRPr>
                </a:p>
              </p:txBody>
            </p:sp>
            <p:sp>
              <p:nvSpPr>
                <p:cNvPr id="44" name="43 CuadroTexto"/>
                <p:cNvSpPr txBox="1"/>
                <p:nvPr/>
              </p:nvSpPr>
              <p:spPr>
                <a:xfrm>
                  <a:off x="5286171" y="2290655"/>
                  <a:ext cx="389850" cy="261610"/>
                </a:xfrm>
                <a:prstGeom prst="rect">
                  <a:avLst/>
                </a:prstGeom>
                <a:solidFill>
                  <a:schemeClr val="bg1">
                    <a:lumMod val="85000"/>
                  </a:schemeClr>
                </a:solidFill>
              </p:spPr>
              <p:txBody>
                <a:bodyPr wrap="none" rtlCol="0">
                  <a:spAutoFit/>
                </a:bodyPr>
                <a:lstStyle/>
                <a:p>
                  <a:r>
                    <a:rPr lang="es-MX" sz="1100" dirty="0" smtClean="0">
                      <a:solidFill>
                        <a:schemeClr val="tx2">
                          <a:lumMod val="60000"/>
                          <a:lumOff val="40000"/>
                        </a:schemeClr>
                      </a:solidFill>
                    </a:rPr>
                    <a:t>ROI</a:t>
                  </a:r>
                  <a:endParaRPr lang="es-MX" sz="1100" dirty="0">
                    <a:solidFill>
                      <a:schemeClr val="tx2">
                        <a:lumMod val="60000"/>
                        <a:lumOff val="40000"/>
                      </a:schemeClr>
                    </a:solidFill>
                  </a:endParaRPr>
                </a:p>
              </p:txBody>
            </p:sp>
          </p:grpSp>
          <p:sp>
            <p:nvSpPr>
              <p:cNvPr id="40" name="39 CuadroTexto"/>
              <p:cNvSpPr txBox="1"/>
              <p:nvPr/>
            </p:nvSpPr>
            <p:spPr>
              <a:xfrm>
                <a:off x="5315060" y="2980426"/>
                <a:ext cx="1260140" cy="246221"/>
              </a:xfrm>
              <a:prstGeom prst="rect">
                <a:avLst/>
              </a:prstGeom>
              <a:solidFill>
                <a:schemeClr val="bg1">
                  <a:lumMod val="85000"/>
                </a:schemeClr>
              </a:solidFill>
            </p:spPr>
            <p:txBody>
              <a:bodyPr wrap="square" rtlCol="0">
                <a:spAutoFit/>
              </a:bodyPr>
              <a:lstStyle/>
              <a:p>
                <a:r>
                  <a:rPr lang="es-MX" sz="1000" dirty="0" smtClean="0">
                    <a:solidFill>
                      <a:schemeClr val="tx2">
                        <a:lumMod val="60000"/>
                        <a:lumOff val="40000"/>
                      </a:schemeClr>
                    </a:solidFill>
                  </a:rPr>
                  <a:t>TAZA DE IMPUESTOS</a:t>
                </a:r>
                <a:endParaRPr lang="es-MX" sz="1000" dirty="0">
                  <a:solidFill>
                    <a:schemeClr val="tx2">
                      <a:lumMod val="60000"/>
                      <a:lumOff val="40000"/>
                    </a:schemeClr>
                  </a:solidFill>
                </a:endParaRPr>
              </a:p>
            </p:txBody>
          </p:sp>
        </p:grpSp>
      </p:grpSp>
      <p:pic>
        <p:nvPicPr>
          <p:cNvPr id="45"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36246" y="948300"/>
            <a:ext cx="2060448" cy="3090672"/>
          </a:xfrm>
          <a:prstGeom prst="rect">
            <a:avLst/>
          </a:prstGeom>
        </p:spPr>
      </p:pic>
      <p:grpSp>
        <p:nvGrpSpPr>
          <p:cNvPr id="46" name="45 Grupo"/>
          <p:cNvGrpSpPr/>
          <p:nvPr/>
        </p:nvGrpSpPr>
        <p:grpSpPr>
          <a:xfrm>
            <a:off x="3636246" y="1066554"/>
            <a:ext cx="2060448" cy="2252338"/>
            <a:chOff x="3807696" y="1104654"/>
            <a:chExt cx="2060448" cy="2252338"/>
          </a:xfrm>
        </p:grpSpPr>
        <p:sp>
          <p:nvSpPr>
            <p:cNvPr id="47" name="46 CuadroTexto"/>
            <p:cNvSpPr txBox="1"/>
            <p:nvPr/>
          </p:nvSpPr>
          <p:spPr>
            <a:xfrm>
              <a:off x="3807696" y="1104654"/>
              <a:ext cx="2060448" cy="338554"/>
            </a:xfrm>
            <a:prstGeom prst="rect">
              <a:avLst/>
            </a:prstGeom>
            <a:solidFill>
              <a:srgbClr val="0070C0"/>
            </a:solidFill>
          </p:spPr>
          <p:txBody>
            <a:bodyPr wrap="square" rtlCol="0">
              <a:spAutoFit/>
            </a:bodyPr>
            <a:lstStyle/>
            <a:p>
              <a:pPr algn="r"/>
              <a:r>
                <a:rPr lang="es-MX" sz="800" dirty="0" smtClean="0">
                  <a:solidFill>
                    <a:schemeClr val="bg1"/>
                  </a:solidFill>
                </a:rPr>
                <a:t>INGRESO DESAEDO MENSUALENTE </a:t>
              </a:r>
            </a:p>
            <a:p>
              <a:pPr algn="r"/>
              <a:r>
                <a:rPr lang="es-MX" sz="800" dirty="0" smtClean="0">
                  <a:solidFill>
                    <a:schemeClr val="bg1"/>
                  </a:solidFill>
                </a:rPr>
                <a:t>Y LEGADO </a:t>
              </a:r>
              <a:endParaRPr lang="es-MX" sz="800" dirty="0">
                <a:solidFill>
                  <a:schemeClr val="bg1"/>
                </a:solidFill>
              </a:endParaRPr>
            </a:p>
          </p:txBody>
        </p:sp>
        <p:sp>
          <p:nvSpPr>
            <p:cNvPr id="48" name="47 Elipse"/>
            <p:cNvSpPr/>
            <p:nvPr/>
          </p:nvSpPr>
          <p:spPr>
            <a:xfrm>
              <a:off x="3865904" y="1124744"/>
              <a:ext cx="274048" cy="215444"/>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bg1"/>
                  </a:solidFill>
                </a:rPr>
                <a:t>4</a:t>
              </a:r>
              <a:endParaRPr lang="es-MX" dirty="0">
                <a:solidFill>
                  <a:schemeClr val="bg1"/>
                </a:solidFill>
              </a:endParaRPr>
            </a:p>
          </p:txBody>
        </p:sp>
        <p:sp>
          <p:nvSpPr>
            <p:cNvPr id="49" name="48 CuadroTexto"/>
            <p:cNvSpPr txBox="1"/>
            <p:nvPr/>
          </p:nvSpPr>
          <p:spPr>
            <a:xfrm>
              <a:off x="3836486" y="1412776"/>
              <a:ext cx="1311578" cy="261610"/>
            </a:xfrm>
            <a:prstGeom prst="rect">
              <a:avLst/>
            </a:prstGeom>
            <a:solidFill>
              <a:schemeClr val="bg1">
                <a:lumMod val="85000"/>
              </a:schemeClr>
            </a:solidFill>
          </p:spPr>
          <p:txBody>
            <a:bodyPr wrap="none" rtlCol="0">
              <a:spAutoFit/>
            </a:bodyPr>
            <a:lstStyle/>
            <a:p>
              <a:r>
                <a:rPr lang="es-MX" sz="1100" dirty="0" smtClean="0">
                  <a:solidFill>
                    <a:schemeClr val="tx2">
                      <a:lumMod val="60000"/>
                      <a:lumOff val="40000"/>
                    </a:schemeClr>
                  </a:solidFill>
                </a:rPr>
                <a:t>INGRESO MENSUAL</a:t>
              </a:r>
              <a:endParaRPr lang="es-MX" sz="1100" dirty="0">
                <a:solidFill>
                  <a:schemeClr val="tx2">
                    <a:lumMod val="60000"/>
                    <a:lumOff val="40000"/>
                  </a:schemeClr>
                </a:solidFill>
              </a:endParaRPr>
            </a:p>
          </p:txBody>
        </p:sp>
        <p:sp>
          <p:nvSpPr>
            <p:cNvPr id="50" name="49 CuadroTexto"/>
            <p:cNvSpPr txBox="1"/>
            <p:nvPr/>
          </p:nvSpPr>
          <p:spPr>
            <a:xfrm>
              <a:off x="4005311" y="2447310"/>
              <a:ext cx="854721" cy="261610"/>
            </a:xfrm>
            <a:prstGeom prst="rect">
              <a:avLst/>
            </a:prstGeom>
            <a:solidFill>
              <a:schemeClr val="bg1">
                <a:lumMod val="85000"/>
              </a:schemeClr>
            </a:solidFill>
          </p:spPr>
          <p:txBody>
            <a:bodyPr wrap="none" rtlCol="0">
              <a:spAutoFit/>
            </a:bodyPr>
            <a:lstStyle/>
            <a:p>
              <a:r>
                <a:rPr lang="es-MX" sz="1100" dirty="0" smtClean="0">
                  <a:solidFill>
                    <a:schemeClr val="tx2">
                      <a:lumMod val="60000"/>
                      <a:lumOff val="40000"/>
                    </a:schemeClr>
                  </a:solidFill>
                </a:rPr>
                <a:t>TU LEGADO</a:t>
              </a:r>
              <a:endParaRPr lang="es-MX" sz="1100" dirty="0">
                <a:solidFill>
                  <a:schemeClr val="tx2">
                    <a:lumMod val="60000"/>
                    <a:lumOff val="40000"/>
                  </a:schemeClr>
                </a:solidFill>
              </a:endParaRPr>
            </a:p>
          </p:txBody>
        </p:sp>
        <p:sp>
          <p:nvSpPr>
            <p:cNvPr id="51" name="50 CuadroTexto"/>
            <p:cNvSpPr txBox="1"/>
            <p:nvPr/>
          </p:nvSpPr>
          <p:spPr>
            <a:xfrm>
              <a:off x="3807696" y="1948770"/>
              <a:ext cx="2060448" cy="553998"/>
            </a:xfrm>
            <a:prstGeom prst="rect">
              <a:avLst/>
            </a:prstGeom>
            <a:solidFill>
              <a:schemeClr val="bg1">
                <a:lumMod val="85000"/>
              </a:schemeClr>
            </a:solidFill>
            <a:ln>
              <a:noFill/>
            </a:ln>
          </p:spPr>
          <p:txBody>
            <a:bodyPr wrap="square" rtlCol="0">
              <a:spAutoFit/>
            </a:bodyPr>
            <a:lstStyle/>
            <a:p>
              <a:r>
                <a:rPr lang="es-MX" sz="1000" dirty="0"/>
                <a:t>¿</a:t>
              </a:r>
              <a:r>
                <a:rPr lang="es-MX" sz="1000" dirty="0" smtClean="0"/>
                <a:t>Con cuanto dinero planea vivir mensualmente antes de dejar de trabajar?</a:t>
              </a:r>
              <a:endParaRPr lang="es-MX" sz="1000" dirty="0"/>
            </a:p>
          </p:txBody>
        </p:sp>
        <p:sp>
          <p:nvSpPr>
            <p:cNvPr id="52" name="51 CuadroTexto"/>
            <p:cNvSpPr txBox="1"/>
            <p:nvPr/>
          </p:nvSpPr>
          <p:spPr>
            <a:xfrm>
              <a:off x="3807696" y="2956882"/>
              <a:ext cx="2060448" cy="400110"/>
            </a:xfrm>
            <a:prstGeom prst="rect">
              <a:avLst/>
            </a:prstGeom>
            <a:solidFill>
              <a:schemeClr val="bg1">
                <a:lumMod val="85000"/>
              </a:schemeClr>
            </a:solidFill>
            <a:ln>
              <a:noFill/>
            </a:ln>
          </p:spPr>
          <p:txBody>
            <a:bodyPr wrap="square" rtlCol="0">
              <a:spAutoFit/>
            </a:bodyPr>
            <a:lstStyle/>
            <a:p>
              <a:r>
                <a:rPr lang="es-MX" sz="1000" dirty="0" smtClean="0"/>
                <a:t>¿Cuánto dinero le quiere dejar a sus herederos?</a:t>
              </a:r>
              <a:endParaRPr lang="es-MX" sz="1000" dirty="0"/>
            </a:p>
          </p:txBody>
        </p:sp>
      </p:grpSp>
      <p:pic>
        <p:nvPicPr>
          <p:cNvPr id="53"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36846" y="890320"/>
            <a:ext cx="2060448" cy="3090672"/>
          </a:xfrm>
          <a:prstGeom prst="rect">
            <a:avLst/>
          </a:prstGeom>
        </p:spPr>
      </p:pic>
      <p:sp>
        <p:nvSpPr>
          <p:cNvPr id="54" name="53 CuadroTexto"/>
          <p:cNvSpPr txBox="1"/>
          <p:nvPr/>
        </p:nvSpPr>
        <p:spPr>
          <a:xfrm>
            <a:off x="6948264" y="1048380"/>
            <a:ext cx="1080120" cy="276999"/>
          </a:xfrm>
          <a:prstGeom prst="rect">
            <a:avLst/>
          </a:prstGeom>
          <a:solidFill>
            <a:srgbClr val="0070C0"/>
          </a:solidFill>
        </p:spPr>
        <p:txBody>
          <a:bodyPr wrap="square" rtlCol="0">
            <a:spAutoFit/>
          </a:bodyPr>
          <a:lstStyle/>
          <a:p>
            <a:endParaRPr lang="es-MX" sz="200" dirty="0" smtClean="0">
              <a:solidFill>
                <a:schemeClr val="bg1"/>
              </a:solidFill>
            </a:endParaRPr>
          </a:p>
          <a:p>
            <a:r>
              <a:rPr lang="es-MX" sz="900" dirty="0" smtClean="0">
                <a:solidFill>
                  <a:schemeClr val="bg1"/>
                </a:solidFill>
              </a:rPr>
              <a:t>TUS RESULTADOS</a:t>
            </a:r>
          </a:p>
          <a:p>
            <a:endParaRPr lang="es-MX" sz="100" dirty="0">
              <a:solidFill>
                <a:schemeClr val="bg1"/>
              </a:solidFill>
            </a:endParaRPr>
          </a:p>
        </p:txBody>
      </p:sp>
      <p:sp>
        <p:nvSpPr>
          <p:cNvPr id="55" name="54 CuadroTexto"/>
          <p:cNvSpPr txBox="1"/>
          <p:nvPr/>
        </p:nvSpPr>
        <p:spPr>
          <a:xfrm>
            <a:off x="6536936" y="1311091"/>
            <a:ext cx="2060358" cy="461665"/>
          </a:xfrm>
          <a:prstGeom prst="rect">
            <a:avLst/>
          </a:prstGeom>
          <a:solidFill>
            <a:schemeClr val="bg1">
              <a:lumMod val="85000"/>
            </a:schemeClr>
          </a:solidFill>
        </p:spPr>
        <p:txBody>
          <a:bodyPr wrap="square" rtlCol="0">
            <a:spAutoFit/>
          </a:bodyPr>
          <a:lstStyle/>
          <a:p>
            <a:r>
              <a:rPr lang="es-MX" sz="800" dirty="0" smtClean="0"/>
              <a:t>Hable con la persona que la invito a cerca de que procedimiento puede realizar el día de hoy para aumentar su Prosperidad Personal </a:t>
            </a:r>
            <a:endParaRPr lang="es-MX" sz="800" dirty="0"/>
          </a:p>
        </p:txBody>
      </p:sp>
      <p:sp>
        <p:nvSpPr>
          <p:cNvPr id="56" name="55 CuadroTexto"/>
          <p:cNvSpPr txBox="1"/>
          <p:nvPr/>
        </p:nvSpPr>
        <p:spPr>
          <a:xfrm>
            <a:off x="7219950" y="1772816"/>
            <a:ext cx="861599" cy="307777"/>
          </a:xfrm>
          <a:prstGeom prst="rect">
            <a:avLst/>
          </a:prstGeom>
          <a:solidFill>
            <a:schemeClr val="bg1">
              <a:lumMod val="95000"/>
            </a:schemeClr>
          </a:solidFill>
        </p:spPr>
        <p:txBody>
          <a:bodyPr wrap="square" rtlCol="0">
            <a:spAutoFit/>
          </a:bodyPr>
          <a:lstStyle/>
          <a:p>
            <a:pPr algn="r"/>
            <a:r>
              <a:rPr lang="es-MX" sz="700" dirty="0" smtClean="0"/>
              <a:t>Su ingreso mensual actual </a:t>
            </a:r>
            <a:endParaRPr lang="es-MX" sz="700" dirty="0"/>
          </a:p>
        </p:txBody>
      </p:sp>
      <p:sp>
        <p:nvSpPr>
          <p:cNvPr id="57" name="56 CuadroTexto"/>
          <p:cNvSpPr txBox="1"/>
          <p:nvPr/>
        </p:nvSpPr>
        <p:spPr>
          <a:xfrm>
            <a:off x="7222579" y="2070606"/>
            <a:ext cx="902246" cy="307777"/>
          </a:xfrm>
          <a:prstGeom prst="rect">
            <a:avLst/>
          </a:prstGeom>
          <a:solidFill>
            <a:schemeClr val="bg1">
              <a:lumMod val="95000"/>
            </a:schemeClr>
          </a:solidFill>
        </p:spPr>
        <p:txBody>
          <a:bodyPr wrap="square" rtlCol="0">
            <a:spAutoFit/>
          </a:bodyPr>
          <a:lstStyle/>
          <a:p>
            <a:pPr algn="r"/>
            <a:r>
              <a:rPr lang="es-MX" sz="700" dirty="0" smtClean="0"/>
              <a:t>Su ingreso deseado para su retiro </a:t>
            </a:r>
            <a:endParaRPr lang="es-MX" sz="700" dirty="0"/>
          </a:p>
        </p:txBody>
      </p:sp>
      <p:sp>
        <p:nvSpPr>
          <p:cNvPr id="58" name="57 CuadroTexto"/>
          <p:cNvSpPr txBox="1"/>
          <p:nvPr/>
        </p:nvSpPr>
        <p:spPr>
          <a:xfrm>
            <a:off x="7229475" y="2348880"/>
            <a:ext cx="775874" cy="415498"/>
          </a:xfrm>
          <a:prstGeom prst="rect">
            <a:avLst/>
          </a:prstGeom>
          <a:solidFill>
            <a:schemeClr val="bg1">
              <a:lumMod val="95000"/>
            </a:schemeClr>
          </a:solidFill>
        </p:spPr>
        <p:txBody>
          <a:bodyPr wrap="square" rtlCol="0">
            <a:spAutoFit/>
          </a:bodyPr>
          <a:lstStyle/>
          <a:p>
            <a:pPr algn="r"/>
            <a:r>
              <a:rPr lang="es-MX" sz="700" dirty="0" smtClean="0"/>
              <a:t>Ahorro requerido mensualmente</a:t>
            </a:r>
            <a:endParaRPr lang="es-MX" sz="700" dirty="0"/>
          </a:p>
        </p:txBody>
      </p:sp>
      <p:sp>
        <p:nvSpPr>
          <p:cNvPr id="59" name="58 CuadroTexto"/>
          <p:cNvSpPr txBox="1"/>
          <p:nvPr/>
        </p:nvSpPr>
        <p:spPr>
          <a:xfrm>
            <a:off x="6544090" y="3013502"/>
            <a:ext cx="2060358" cy="415498"/>
          </a:xfrm>
          <a:prstGeom prst="rect">
            <a:avLst/>
          </a:prstGeom>
          <a:solidFill>
            <a:schemeClr val="bg1">
              <a:lumMod val="85000"/>
            </a:schemeClr>
          </a:solidFill>
        </p:spPr>
        <p:txBody>
          <a:bodyPr wrap="square" rtlCol="0">
            <a:spAutoFit/>
          </a:bodyPr>
          <a:lstStyle/>
          <a:p>
            <a:r>
              <a:rPr lang="es-MX" sz="700" dirty="0" smtClean="0"/>
              <a:t>Conoces a alguien que se pueda beneficiar por medio de está aplicación. Presiona a continuación para compartirlo</a:t>
            </a:r>
            <a:endParaRPr lang="es-MX" sz="700" dirty="0"/>
          </a:p>
        </p:txBody>
      </p:sp>
    </p:spTree>
    <p:extLst>
      <p:ext uri="{BB962C8B-B14F-4D97-AF65-F5344CB8AC3E}">
        <p14:creationId xmlns:p14="http://schemas.microsoft.com/office/powerpoint/2010/main" val="17698191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4913086"/>
            <a:chOff x="0" y="0"/>
            <a:chExt cx="9144000" cy="4913086"/>
          </a:xfrm>
        </p:grpSpPr>
        <p:sp>
          <p:nvSpPr>
            <p:cNvPr id="8" name="Rectangle 7"/>
            <p:cNvSpPr/>
            <p:nvPr/>
          </p:nvSpPr>
          <p:spPr>
            <a:xfrm>
              <a:off x="217714" y="4064000"/>
              <a:ext cx="8802915" cy="7910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0" y="0"/>
              <a:ext cx="9144000" cy="4913086"/>
              <a:chOff x="0" y="0"/>
              <a:chExt cx="9144000" cy="6858000"/>
            </a:xfrm>
          </p:grpSpPr>
          <p:sp>
            <p:nvSpPr>
              <p:cNvPr id="10" name="Rectangle 9"/>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2" name="Title 1"/>
          <p:cNvSpPr>
            <a:spLocks noGrp="1"/>
          </p:cNvSpPr>
          <p:nvPr>
            <p:ph type="title"/>
          </p:nvPr>
        </p:nvSpPr>
        <p:spPr>
          <a:xfrm>
            <a:off x="429700" y="391610"/>
            <a:ext cx="6714050" cy="857250"/>
          </a:xfrm>
        </p:spPr>
        <p:txBody>
          <a:bodyPr>
            <a:noAutofit/>
          </a:bodyPr>
          <a:lstStyle/>
          <a:p>
            <a:pPr algn="l"/>
            <a:r>
              <a:rPr lang="en-US" sz="3200" b="1" dirty="0" smtClean="0">
                <a:solidFill>
                  <a:srgbClr val="008AB0"/>
                </a:solidFill>
                <a:latin typeface="Arial" pitchFamily="34" charset="0"/>
                <a:cs typeface="Arial" pitchFamily="34" charset="0"/>
              </a:rPr>
              <a:t>VALOR DE INGRESO DE UN NEGOCIO PRODUCTIVO</a:t>
            </a:r>
            <a:endParaRPr lang="en-US" sz="3200" b="1" dirty="0">
              <a:solidFill>
                <a:srgbClr val="008AB0"/>
              </a:solidFill>
              <a:latin typeface="Arial" pitchFamily="34" charset="0"/>
              <a:cs typeface="Arial" pitchFamily="34" charset="0"/>
            </a:endParaRPr>
          </a:p>
        </p:txBody>
      </p:sp>
      <p:sp>
        <p:nvSpPr>
          <p:cNvPr id="3" name="Content Placeholder 2"/>
          <p:cNvSpPr>
            <a:spLocks noGrp="1"/>
          </p:cNvSpPr>
          <p:nvPr>
            <p:ph idx="1"/>
          </p:nvPr>
        </p:nvSpPr>
        <p:spPr>
          <a:xfrm>
            <a:off x="429701" y="1466538"/>
            <a:ext cx="3801762" cy="3266706"/>
          </a:xfrm>
        </p:spPr>
        <p:txBody>
          <a:bodyPr>
            <a:normAutofit fontScale="85000" lnSpcReduction="10000"/>
          </a:bodyPr>
          <a:lstStyle/>
          <a:p>
            <a:pPr marL="0" indent="0">
              <a:spcBef>
                <a:spcPts val="1800"/>
              </a:spcBef>
              <a:buNone/>
            </a:pPr>
            <a:r>
              <a:rPr lang="es-MX" dirty="0" smtClean="0">
                <a:solidFill>
                  <a:schemeClr val="tx1">
                    <a:lumMod val="65000"/>
                    <a:lumOff val="35000"/>
                  </a:schemeClr>
                </a:solidFill>
                <a:latin typeface="Arial" pitchFamily="34" charset="0"/>
                <a:cs typeface="Arial" pitchFamily="34" charset="0"/>
              </a:rPr>
              <a:t>!Para generar </a:t>
            </a:r>
            <a:r>
              <a:rPr lang="es-MX" b="1" dirty="0" smtClean="0">
                <a:solidFill>
                  <a:srgbClr val="008AB0"/>
                </a:solidFill>
                <a:latin typeface="Arial" pitchFamily="34" charset="0"/>
                <a:cs typeface="Arial" pitchFamily="34" charset="0"/>
              </a:rPr>
              <a:t>$5,000 </a:t>
            </a:r>
            <a:r>
              <a:rPr lang="es-MX" dirty="0" smtClean="0">
                <a:solidFill>
                  <a:schemeClr val="tx1">
                    <a:lumMod val="65000"/>
                    <a:lumOff val="35000"/>
                  </a:schemeClr>
                </a:solidFill>
                <a:latin typeface="Arial" pitchFamily="34" charset="0"/>
                <a:cs typeface="Arial" pitchFamily="34" charset="0"/>
              </a:rPr>
              <a:t>de ganancia mensual a </a:t>
            </a:r>
            <a:r>
              <a:rPr lang="es-MX" b="1" dirty="0" smtClean="0">
                <a:solidFill>
                  <a:srgbClr val="008AB0"/>
                </a:solidFill>
                <a:latin typeface="Arial" pitchFamily="34" charset="0"/>
                <a:cs typeface="Arial" pitchFamily="34" charset="0"/>
              </a:rPr>
              <a:t>1.25% </a:t>
            </a:r>
            <a:r>
              <a:rPr lang="es-MX" dirty="0" smtClean="0">
                <a:solidFill>
                  <a:schemeClr val="tx1">
                    <a:lumMod val="65000"/>
                    <a:lumOff val="35000"/>
                  </a:schemeClr>
                </a:solidFill>
                <a:latin typeface="Arial" pitchFamily="34" charset="0"/>
                <a:cs typeface="Arial" pitchFamily="34" charset="0"/>
              </a:rPr>
              <a:t>de retorno</a:t>
            </a:r>
            <a:endParaRPr lang="es-MX" b="1" dirty="0" smtClean="0">
              <a:solidFill>
                <a:schemeClr val="tx1">
                  <a:lumMod val="65000"/>
                  <a:lumOff val="35000"/>
                </a:schemeClr>
              </a:solidFill>
              <a:latin typeface="Arial" pitchFamily="34" charset="0"/>
              <a:cs typeface="Arial" pitchFamily="34" charset="0"/>
            </a:endParaRPr>
          </a:p>
          <a:p>
            <a:endParaRPr lang="es-MX" dirty="0" smtClean="0">
              <a:solidFill>
                <a:schemeClr val="tx1">
                  <a:lumMod val="65000"/>
                  <a:lumOff val="35000"/>
                </a:schemeClr>
              </a:solidFill>
              <a:latin typeface="Arial" pitchFamily="34" charset="0"/>
              <a:cs typeface="Arial" pitchFamily="34" charset="0"/>
            </a:endParaRPr>
          </a:p>
          <a:p>
            <a:pPr marL="0" indent="0">
              <a:buNone/>
            </a:pPr>
            <a:r>
              <a:rPr lang="es-MX" b="1" dirty="0" smtClean="0">
                <a:solidFill>
                  <a:schemeClr val="tx1">
                    <a:lumMod val="65000"/>
                    <a:lumOff val="35000"/>
                  </a:schemeClr>
                </a:solidFill>
                <a:latin typeface="Arial" pitchFamily="34" charset="0"/>
                <a:cs typeface="Arial" pitchFamily="34" charset="0"/>
              </a:rPr>
              <a:t>SE NECESITAN  </a:t>
            </a:r>
            <a:br>
              <a:rPr lang="es-MX" b="1" dirty="0" smtClean="0">
                <a:solidFill>
                  <a:schemeClr val="tx1">
                    <a:lumMod val="65000"/>
                    <a:lumOff val="35000"/>
                  </a:schemeClr>
                </a:solidFill>
                <a:latin typeface="Arial" pitchFamily="34" charset="0"/>
                <a:cs typeface="Arial" pitchFamily="34" charset="0"/>
              </a:rPr>
            </a:br>
            <a:r>
              <a:rPr lang="es-MX" sz="4300" b="1" dirty="0" smtClean="0">
                <a:solidFill>
                  <a:srgbClr val="008AB0"/>
                </a:solidFill>
                <a:latin typeface="Arial" pitchFamily="34" charset="0"/>
                <a:cs typeface="Arial" pitchFamily="34" charset="0"/>
              </a:rPr>
              <a:t>$4.8 MILLONES </a:t>
            </a:r>
            <a:r>
              <a:rPr lang="es-MX" b="1" dirty="0" smtClean="0">
                <a:solidFill>
                  <a:srgbClr val="008AB0"/>
                </a:solidFill>
                <a:latin typeface="Arial" pitchFamily="34" charset="0"/>
                <a:cs typeface="Arial" pitchFamily="34" charset="0"/>
              </a:rPr>
              <a:t/>
            </a:r>
            <a:br>
              <a:rPr lang="es-MX" b="1" dirty="0" smtClean="0">
                <a:solidFill>
                  <a:srgbClr val="008AB0"/>
                </a:solidFill>
                <a:latin typeface="Arial" pitchFamily="34" charset="0"/>
                <a:cs typeface="Arial" pitchFamily="34" charset="0"/>
              </a:rPr>
            </a:br>
            <a:r>
              <a:rPr lang="es-MX" b="1" dirty="0" smtClean="0">
                <a:solidFill>
                  <a:schemeClr val="tx1">
                    <a:lumMod val="65000"/>
                    <a:lumOff val="35000"/>
                  </a:schemeClr>
                </a:solidFill>
                <a:latin typeface="Arial" pitchFamily="34" charset="0"/>
                <a:cs typeface="Arial" pitchFamily="34" charset="0"/>
              </a:rPr>
              <a:t>de ahorro!</a:t>
            </a:r>
            <a:endParaRPr lang="es-MX" b="1" dirty="0">
              <a:solidFill>
                <a:schemeClr val="tx1">
                  <a:lumMod val="65000"/>
                  <a:lumOff val="35000"/>
                </a:schemeClr>
              </a:solidFill>
              <a:latin typeface="Arial" pitchFamily="34" charset="0"/>
              <a:cs typeface="Arial" pitchFamily="34" charset="0"/>
            </a:endParaRPr>
          </a:p>
        </p:txBody>
      </p:sp>
      <p:sp>
        <p:nvSpPr>
          <p:cNvPr id="4" name="Isosceles Triangle 3"/>
          <p:cNvSpPr/>
          <p:nvPr/>
        </p:nvSpPr>
        <p:spPr>
          <a:xfrm>
            <a:off x="5925066" y="4176584"/>
            <a:ext cx="848497" cy="741406"/>
          </a:xfrm>
          <a:prstGeom prst="triangle">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4092147" y="3982995"/>
            <a:ext cx="4522573" cy="197708"/>
            <a:chOff x="4320746" y="3966519"/>
            <a:chExt cx="4522573" cy="197708"/>
          </a:xfrm>
        </p:grpSpPr>
        <p:sp>
          <p:nvSpPr>
            <p:cNvPr id="5" name="Rectangle 4"/>
            <p:cNvSpPr/>
            <p:nvPr/>
          </p:nvSpPr>
          <p:spPr>
            <a:xfrm>
              <a:off x="4728520" y="4069493"/>
              <a:ext cx="3698789" cy="90616"/>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Delay 5"/>
            <p:cNvSpPr/>
            <p:nvPr/>
          </p:nvSpPr>
          <p:spPr>
            <a:xfrm rot="5400000">
              <a:off x="4629665" y="3657600"/>
              <a:ext cx="197708" cy="815546"/>
            </a:xfrm>
            <a:prstGeom prst="flowChartDelay">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Delay 11"/>
            <p:cNvSpPr/>
            <p:nvPr/>
          </p:nvSpPr>
          <p:spPr>
            <a:xfrm rot="5400000">
              <a:off x="8336692" y="3657600"/>
              <a:ext cx="197708" cy="815546"/>
            </a:xfrm>
            <a:prstGeom prst="flowChartDelay">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098" name="Picture 2" descr="C:\Users\aleavitt\AppData\Local\Microsoft\Windows\Temporary Internet Files\Content.IE5\M4Z6LYTT\MC900412762[1].wmf"/>
          <p:cNvPicPr>
            <a:picLocks noChangeAspect="1" noChangeArrowheads="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912506" y="3525181"/>
            <a:ext cx="1512087" cy="52866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7403314" y="-1044832"/>
            <a:ext cx="1512087" cy="4895473"/>
            <a:chOff x="7631913" y="-1044832"/>
            <a:chExt cx="1512087" cy="4895473"/>
          </a:xfrm>
        </p:grpSpPr>
        <p:pic>
          <p:nvPicPr>
            <p:cNvPr id="15" name="Picture 2" descr="C:\Users\aleavitt\AppData\Local\Microsoft\Windows\Temporary Internet Files\Content.IE5\M4Z6LYTT\MC900412762[1].wmf"/>
            <p:cNvPicPr>
              <a:picLocks noChangeAspect="1" noChangeArrowheads="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31913" y="3321981"/>
              <a:ext cx="1512087" cy="5286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leavitt\AppData\Local\Microsoft\Windows\Temporary Internet Files\Content.IE5\M4Z6LYTT\MC900412762[1].wmf"/>
            <p:cNvPicPr>
              <a:picLocks noChangeAspect="1" noChangeArrowheads="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31913" y="3082157"/>
              <a:ext cx="1512087" cy="5286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leavitt\AppData\Local\Microsoft\Windows\Temporary Internet Files\Content.IE5\M4Z6LYTT\MC900412762[1].wmf"/>
            <p:cNvPicPr>
              <a:picLocks noChangeAspect="1" noChangeArrowheads="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31913" y="2838317"/>
              <a:ext cx="1512087" cy="5286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aleavitt\AppData\Local\Microsoft\Windows\Temporary Internet Files\Content.IE5\M4Z6LYTT\MC900412762[1].wmf"/>
            <p:cNvPicPr>
              <a:picLocks noChangeAspect="1" noChangeArrowheads="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31913" y="2591405"/>
              <a:ext cx="1512087" cy="5286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leavitt\AppData\Local\Microsoft\Windows\Temporary Internet Files\Content.IE5\M4Z6LYTT\MC900412762[1].wmf"/>
            <p:cNvPicPr>
              <a:picLocks noChangeAspect="1" noChangeArrowheads="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31913" y="2347565"/>
              <a:ext cx="1512087" cy="5286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aleavitt\AppData\Local\Microsoft\Windows\Temporary Internet Files\Content.IE5\M4Z6LYTT\MC900412762[1].wmf"/>
            <p:cNvPicPr>
              <a:picLocks noChangeAspect="1" noChangeArrowheads="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31913" y="2107741"/>
              <a:ext cx="1512087" cy="5286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aleavitt\AppData\Local\Microsoft\Windows\Temporary Internet Files\Content.IE5\M4Z6LYTT\MC900412762[1].wmf"/>
            <p:cNvPicPr>
              <a:picLocks noChangeAspect="1" noChangeArrowheads="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31913" y="1860829"/>
              <a:ext cx="1512087" cy="5286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aleavitt\AppData\Local\Microsoft\Windows\Temporary Internet Files\Content.IE5\M4Z6LYTT\MC900412762[1].wmf"/>
            <p:cNvPicPr>
              <a:picLocks noChangeAspect="1" noChangeArrowheads="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31913" y="1616989"/>
              <a:ext cx="1512087" cy="5286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leavitt\AppData\Local\Microsoft\Windows\Temporary Internet Files\Content.IE5\M4Z6LYTT\MC900412762[1].wmf"/>
            <p:cNvPicPr>
              <a:picLocks noChangeAspect="1" noChangeArrowheads="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31913" y="1377165"/>
              <a:ext cx="1512087" cy="5286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aleavitt\AppData\Local\Microsoft\Windows\Temporary Internet Files\Content.IE5\M4Z6LYTT\MC900412762[1].wmf"/>
            <p:cNvPicPr>
              <a:picLocks noChangeAspect="1" noChangeArrowheads="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31913" y="1140413"/>
              <a:ext cx="1512087" cy="5286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aleavitt\AppData\Local\Microsoft\Windows\Temporary Internet Files\Content.IE5\M4Z6LYTT\MC900412762[1].wmf"/>
            <p:cNvPicPr>
              <a:picLocks noChangeAspect="1" noChangeArrowheads="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31913" y="897856"/>
              <a:ext cx="1512087" cy="5286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leavitt\AppData\Local\Microsoft\Windows\Temporary Internet Files\Content.IE5\M4Z6LYTT\MC900412762[1].wmf"/>
            <p:cNvPicPr>
              <a:picLocks noChangeAspect="1" noChangeArrowheads="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31913" y="658032"/>
              <a:ext cx="1512087" cy="5286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leavitt\AppData\Local\Microsoft\Windows\Temporary Internet Files\Content.IE5\M4Z6LYTT\MC900412762[1].wmf"/>
            <p:cNvPicPr>
              <a:picLocks noChangeAspect="1" noChangeArrowheads="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31913" y="414192"/>
              <a:ext cx="1512087" cy="5286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aleavitt\AppData\Local\Microsoft\Windows\Temporary Internet Files\Content.IE5\M4Z6LYTT\MC900412762[1].wmf"/>
            <p:cNvPicPr>
              <a:picLocks noChangeAspect="1" noChangeArrowheads="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31913" y="174368"/>
              <a:ext cx="1512087" cy="5286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aleavitt\AppData\Local\Microsoft\Windows\Temporary Internet Files\Content.IE5\M4Z6LYTT\MC900412762[1].wmf"/>
            <p:cNvPicPr>
              <a:picLocks noChangeAspect="1" noChangeArrowheads="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31913" y="-69472"/>
              <a:ext cx="1512087" cy="5286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leavitt\AppData\Local\Microsoft\Windows\Temporary Internet Files\Content.IE5\M4Z6LYTT\MC900412762[1].wmf"/>
            <p:cNvPicPr>
              <a:picLocks noChangeAspect="1" noChangeArrowheads="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31913" y="-313312"/>
              <a:ext cx="1512087" cy="5286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aleavitt\AppData\Local\Microsoft\Windows\Temporary Internet Files\Content.IE5\M4Z6LYTT\MC900412762[1].wmf"/>
            <p:cNvPicPr>
              <a:picLocks noChangeAspect="1" noChangeArrowheads="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31913" y="-557152"/>
              <a:ext cx="1512087" cy="5286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leavitt\AppData\Local\Microsoft\Windows\Temporary Internet Files\Content.IE5\M4Z6LYTT\MC900412762[1].wmf"/>
            <p:cNvPicPr>
              <a:picLocks noChangeAspect="1" noChangeArrowheads="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31913" y="-800992"/>
              <a:ext cx="1512087" cy="5286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leavitt\AppData\Local\Microsoft\Windows\Temporary Internet Files\Content.IE5\M4Z6LYTT\MC900412762[1].wmf"/>
            <p:cNvPicPr>
              <a:picLocks noChangeAspect="1" noChangeArrowheads="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31913" y="-1044832"/>
              <a:ext cx="1512087" cy="5286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6639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2" presetClass="entr" presetSubtype="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 calcmode="lin" valueType="num">
                                      <p:cBhvr additive="base">
                                        <p:cTn id="10" dur="500" fill="hold"/>
                                        <p:tgtEl>
                                          <p:spTgt spid="4098"/>
                                        </p:tgtEl>
                                        <p:attrNameLst>
                                          <p:attrName>ppt_x</p:attrName>
                                        </p:attrNameLst>
                                      </p:cBhvr>
                                      <p:tavLst>
                                        <p:tav tm="0">
                                          <p:val>
                                            <p:strVal val="#ppt_x"/>
                                          </p:val>
                                        </p:tav>
                                        <p:tav tm="100000">
                                          <p:val>
                                            <p:strVal val="#ppt_x"/>
                                          </p:val>
                                        </p:tav>
                                      </p:tavLst>
                                    </p:anim>
                                    <p:anim calcmode="lin" valueType="num">
                                      <p:cBhvr additive="base">
                                        <p:cTn id="11" dur="500" fill="hold"/>
                                        <p:tgtEl>
                                          <p:spTgt spid="4098"/>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8" presetClass="emph" presetSubtype="0" fill="hold" nodeType="afterEffect">
                                  <p:stCondLst>
                                    <p:cond delay="0"/>
                                  </p:stCondLst>
                                  <p:childTnLst>
                                    <p:animRot by="-300000">
                                      <p:cBhvr>
                                        <p:cTn id="14" dur="1000" fill="hold"/>
                                        <p:tgtEl>
                                          <p:spTgt spid="13"/>
                                        </p:tgtEl>
                                        <p:attrNameLst>
                                          <p:attrName>r</p:attrName>
                                        </p:attrNameLst>
                                      </p:cBhvr>
                                    </p:animRot>
                                  </p:childTnLst>
                                </p:cTn>
                              </p:par>
                              <p:par>
                                <p:cTn id="15" presetID="42" presetClass="path" presetSubtype="0" accel="50000" decel="50000" fill="hold" nodeType="withEffect">
                                  <p:stCondLst>
                                    <p:cond delay="0"/>
                                  </p:stCondLst>
                                  <p:childTnLst>
                                    <p:animMotion origin="layout" path="M -2.77778E-7 4.10747E-6 L -2.77778E-7 0.04601 " pathEditMode="relative" rAng="0" ptsTypes="AA">
                                      <p:cBhvr>
                                        <p:cTn id="16" dur="1000" fill="hold"/>
                                        <p:tgtEl>
                                          <p:spTgt spid="4098"/>
                                        </p:tgtEl>
                                        <p:attrNameLst>
                                          <p:attrName>ppt_x</p:attrName>
                                          <p:attrName>ppt_y</p:attrName>
                                        </p:attrNameLst>
                                      </p:cBhvr>
                                      <p:rCtr x="0" y="2285"/>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900"/>
                                        <p:tgtEl>
                                          <p:spTgt spid="3">
                                            <p:txEl>
                                              <p:pRg st="2" end="2"/>
                                            </p:txEl>
                                          </p:spTgt>
                                        </p:tgtEl>
                                      </p:cBhvr>
                                    </p:animEffect>
                                  </p:childTnLst>
                                </p:cTn>
                              </p:par>
                              <p:par>
                                <p:cTn id="22" presetID="2" presetClass="entr" presetSubtype="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0-#ppt_h/2"/>
                                          </p:val>
                                        </p:tav>
                                        <p:tav tm="100000">
                                          <p:val>
                                            <p:strVal val="#ppt_y"/>
                                          </p:val>
                                        </p:tav>
                                      </p:tavLst>
                                    </p:anim>
                                  </p:childTnLst>
                                </p:cTn>
                              </p:par>
                              <p:par>
                                <p:cTn id="26" presetID="8" presetClass="emph" presetSubtype="0" fill="hold" nodeType="withEffect">
                                  <p:stCondLst>
                                    <p:cond delay="0"/>
                                  </p:stCondLst>
                                  <p:childTnLst>
                                    <p:animRot by="1200000">
                                      <p:cBhvr>
                                        <p:cTn id="27" dur="500" fill="hold"/>
                                        <p:tgtEl>
                                          <p:spTgt spid="13"/>
                                        </p:tgtEl>
                                        <p:attrNameLst>
                                          <p:attrName>r</p:attrName>
                                        </p:attrNameLst>
                                      </p:cBhvr>
                                    </p:animRot>
                                  </p:childTnLst>
                                </p:cTn>
                              </p:par>
                              <p:par>
                                <p:cTn id="28" presetID="2" presetClass="exit" presetSubtype="1" fill="hold" nodeType="withEffect">
                                  <p:stCondLst>
                                    <p:cond delay="100"/>
                                  </p:stCondLst>
                                  <p:childTnLst>
                                    <p:anim calcmode="lin" valueType="num">
                                      <p:cBhvr additive="base">
                                        <p:cTn id="29" dur="500"/>
                                        <p:tgtEl>
                                          <p:spTgt spid="4098"/>
                                        </p:tgtEl>
                                        <p:attrNameLst>
                                          <p:attrName>ppt_x</p:attrName>
                                        </p:attrNameLst>
                                      </p:cBhvr>
                                      <p:tavLst>
                                        <p:tav tm="0">
                                          <p:val>
                                            <p:strVal val="ppt_x"/>
                                          </p:val>
                                        </p:tav>
                                        <p:tav tm="100000">
                                          <p:val>
                                            <p:strVal val="ppt_x"/>
                                          </p:val>
                                        </p:tav>
                                      </p:tavLst>
                                    </p:anim>
                                    <p:anim calcmode="lin" valueType="num">
                                      <p:cBhvr additive="base">
                                        <p:cTn id="30" dur="500"/>
                                        <p:tgtEl>
                                          <p:spTgt spid="4098"/>
                                        </p:tgtEl>
                                        <p:attrNameLst>
                                          <p:attrName>ppt_y</p:attrName>
                                        </p:attrNameLst>
                                      </p:cBhvr>
                                      <p:tavLst>
                                        <p:tav tm="0">
                                          <p:val>
                                            <p:strVal val="ppt_y"/>
                                          </p:val>
                                        </p:tav>
                                        <p:tav tm="100000">
                                          <p:val>
                                            <p:strVal val="0-ppt_h/2"/>
                                          </p:val>
                                        </p:tav>
                                      </p:tavLst>
                                    </p:anim>
                                    <p:set>
                                      <p:cBhvr>
                                        <p:cTn id="31" dur="1" fill="hold">
                                          <p:stCondLst>
                                            <p:cond delay="499"/>
                                          </p:stCondLst>
                                        </p:cTn>
                                        <p:tgtEl>
                                          <p:spTgt spid="4098"/>
                                        </p:tgtEl>
                                        <p:attrNameLst>
                                          <p:attrName>style.visibility</p:attrName>
                                        </p:attrNameLst>
                                      </p:cBhvr>
                                      <p:to>
                                        <p:strVal val="hidden"/>
                                      </p:to>
                                    </p:set>
                                  </p:childTnLst>
                                </p:cTn>
                              </p:par>
                              <p:par>
                                <p:cTn id="32" presetID="42" presetClass="path" presetSubtype="0" accel="50000" decel="50000" fill="hold" nodeType="withEffect">
                                  <p:stCondLst>
                                    <p:cond delay="0"/>
                                  </p:stCondLst>
                                  <p:childTnLst>
                                    <p:animMotion origin="layout" path="M -1.11111E-6 -5.55899E-8 L -1.11111E-6 0.16121 " pathEditMode="relative" rAng="0" ptsTypes="AA">
                                      <p:cBhvr>
                                        <p:cTn id="33" dur="500" fill="hold"/>
                                        <p:tgtEl>
                                          <p:spTgt spid="14"/>
                                        </p:tgtEl>
                                        <p:attrNameLst>
                                          <p:attrName>ppt_x</p:attrName>
                                          <p:attrName>ppt_y</p:attrName>
                                        </p:attrNameLst>
                                      </p:cBhvr>
                                      <p:rCtr x="0" y="80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1012" y="-19999"/>
            <a:ext cx="2576285" cy="491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5658280" y="3932608"/>
            <a:ext cx="3382592"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103185" y="-19999"/>
            <a:ext cx="2576285" cy="491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58600" y="1778924"/>
            <a:ext cx="399013" cy="1077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a:off x="2599626" y="2019300"/>
            <a:ext cx="470580" cy="542925"/>
          </a:xfrm>
          <a:prstGeom prst="rightArrow">
            <a:avLst/>
          </a:prstGeom>
          <a:solidFill>
            <a:srgbClr val="008AB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758600" y="1737359"/>
            <a:ext cx="523701" cy="215444"/>
          </a:xfrm>
          <a:prstGeom prst="rect">
            <a:avLst/>
          </a:prstGeom>
          <a:noFill/>
        </p:spPr>
        <p:txBody>
          <a:bodyPr wrap="square" rtlCol="0">
            <a:spAutoFit/>
          </a:bodyPr>
          <a:lstStyle/>
          <a:p>
            <a:r>
              <a:rPr lang="en-US" sz="800" b="1" dirty="0" smtClean="0">
                <a:latin typeface="Arial" pitchFamily="34" charset="0"/>
                <a:cs typeface="Arial" pitchFamily="34" charset="0"/>
              </a:rPr>
              <a:t>$5,000</a:t>
            </a:r>
            <a:endParaRPr lang="en-US" sz="800" b="1" dirty="0">
              <a:latin typeface="Arial" pitchFamily="34" charset="0"/>
              <a:cs typeface="Arial" pitchFamily="34" charset="0"/>
            </a:endParaRPr>
          </a:p>
        </p:txBody>
      </p:sp>
      <p:sp>
        <p:nvSpPr>
          <p:cNvPr id="11" name="Oval 10"/>
          <p:cNvSpPr/>
          <p:nvPr/>
        </p:nvSpPr>
        <p:spPr>
          <a:xfrm>
            <a:off x="3575300" y="1559859"/>
            <a:ext cx="1465627" cy="363070"/>
          </a:xfrm>
          <a:prstGeom prst="ellipse">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634431" y="3447760"/>
            <a:ext cx="3423844" cy="1323439"/>
          </a:xfrm>
          <a:prstGeom prst="rect">
            <a:avLst/>
          </a:prstGeom>
        </p:spPr>
        <p:txBody>
          <a:bodyPr wrap="square">
            <a:spAutoFit/>
          </a:bodyPr>
          <a:lstStyle/>
          <a:p>
            <a:r>
              <a:rPr lang="es-MX" sz="1000" b="1" dirty="0" smtClean="0">
                <a:latin typeface="Arial" pitchFamily="34" charset="0"/>
                <a:cs typeface="Arial" pitchFamily="34" charset="0"/>
              </a:rPr>
              <a:t>RENUNCIA DE RESPONABILIDAD DE INGRESOS:</a:t>
            </a:r>
          </a:p>
          <a:p>
            <a:r>
              <a:rPr lang="es-MX" sz="1000" dirty="0" smtClean="0">
                <a:latin typeface="Arial" pitchFamily="34" charset="0"/>
                <a:cs typeface="Arial" pitchFamily="34" charset="0"/>
              </a:rPr>
              <a:t>No todos los distribuidores ganan lo mismo. Nadie le  puede garantizar éxito a los distribuidores. Para más información del promedio de las comisiones que se </a:t>
            </a:r>
            <a:r>
              <a:rPr lang="es-MX" sz="1000" dirty="0">
                <a:latin typeface="Arial" pitchFamily="34" charset="0"/>
                <a:cs typeface="Arial" pitchFamily="34" charset="0"/>
              </a:rPr>
              <a:t>pagan a los distribuidor en EEUU favor </a:t>
            </a:r>
            <a:r>
              <a:rPr lang="es-MX" sz="1000" dirty="0" smtClean="0">
                <a:latin typeface="Arial" pitchFamily="34" charset="0"/>
                <a:cs typeface="Arial" pitchFamily="34" charset="0"/>
              </a:rPr>
              <a:t>de consultar la página: http</a:t>
            </a:r>
            <a:r>
              <a:rPr lang="es-MX" sz="1000" u="sng" dirty="0" smtClean="0">
                <a:latin typeface="Arial" pitchFamily="34" charset="0"/>
                <a:cs typeface="Arial" pitchFamily="34" charset="0"/>
                <a:hlinkClick r:id="rId3"/>
              </a:rPr>
              <a:t>://www.nuskin.com/content/dam/global/library/pdf/distearnings.pdf</a:t>
            </a:r>
            <a:endParaRPr lang="es-MX" sz="1000" dirty="0">
              <a:latin typeface="Arial" pitchFamily="34" charset="0"/>
              <a:cs typeface="Arial" pitchFamily="34" charset="0"/>
            </a:endParaRPr>
          </a:p>
        </p:txBody>
      </p:sp>
      <p:pic>
        <p:nvPicPr>
          <p:cNvPr id="14"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292" y="793279"/>
            <a:ext cx="2060448" cy="3239128"/>
          </a:xfrm>
          <a:prstGeom prst="rect">
            <a:avLst/>
          </a:prstGeom>
        </p:spPr>
      </p:pic>
      <p:sp>
        <p:nvSpPr>
          <p:cNvPr id="15" name="14 CuadroTexto"/>
          <p:cNvSpPr txBox="1"/>
          <p:nvPr/>
        </p:nvSpPr>
        <p:spPr>
          <a:xfrm>
            <a:off x="714525" y="937295"/>
            <a:ext cx="1725810" cy="384721"/>
          </a:xfrm>
          <a:prstGeom prst="rect">
            <a:avLst/>
          </a:prstGeom>
          <a:solidFill>
            <a:srgbClr val="0070C0"/>
          </a:solidFill>
        </p:spPr>
        <p:txBody>
          <a:bodyPr wrap="square" rtlCol="0">
            <a:spAutoFit/>
          </a:bodyPr>
          <a:lstStyle/>
          <a:p>
            <a:endParaRPr lang="es-MX" sz="200" dirty="0" smtClean="0">
              <a:solidFill>
                <a:schemeClr val="bg1"/>
              </a:solidFill>
            </a:endParaRPr>
          </a:p>
          <a:p>
            <a:r>
              <a:rPr lang="es-MX" sz="800" dirty="0" smtClean="0">
                <a:solidFill>
                  <a:schemeClr val="bg1"/>
                </a:solidFill>
              </a:rPr>
              <a:t>¿Cuál es el  VALOR  de tus  ACTIVOS NU SKIN</a:t>
            </a:r>
          </a:p>
          <a:p>
            <a:endParaRPr lang="es-MX" sz="100" dirty="0">
              <a:solidFill>
                <a:schemeClr val="bg1"/>
              </a:solidFill>
            </a:endParaRPr>
          </a:p>
        </p:txBody>
      </p:sp>
      <p:sp>
        <p:nvSpPr>
          <p:cNvPr id="16" name="15 CuadroTexto"/>
          <p:cNvSpPr txBox="1"/>
          <p:nvPr/>
        </p:nvSpPr>
        <p:spPr>
          <a:xfrm>
            <a:off x="370239" y="1296318"/>
            <a:ext cx="1422024" cy="577081"/>
          </a:xfrm>
          <a:prstGeom prst="rect">
            <a:avLst/>
          </a:prstGeom>
          <a:solidFill>
            <a:schemeClr val="bg1">
              <a:lumMod val="85000"/>
            </a:schemeClr>
          </a:solidFill>
        </p:spPr>
        <p:txBody>
          <a:bodyPr wrap="square" rtlCol="0">
            <a:spAutoFit/>
          </a:bodyPr>
          <a:lstStyle/>
          <a:p>
            <a:r>
              <a:rPr lang="es-MX" sz="1050" dirty="0">
                <a:solidFill>
                  <a:schemeClr val="tx2">
                    <a:lumMod val="60000"/>
                    <a:lumOff val="40000"/>
                  </a:schemeClr>
                </a:solidFill>
              </a:rPr>
              <a:t>Ú</a:t>
            </a:r>
            <a:r>
              <a:rPr lang="es-MX" sz="1050" dirty="0" smtClean="0">
                <a:solidFill>
                  <a:schemeClr val="tx2">
                    <a:lumMod val="60000"/>
                    <a:lumOff val="40000"/>
                  </a:schemeClr>
                </a:solidFill>
              </a:rPr>
              <a:t>LTIMA CANTIDAD COBRADA DE COMISIONES</a:t>
            </a:r>
            <a:endParaRPr lang="es-MX" sz="1050" dirty="0">
              <a:solidFill>
                <a:schemeClr val="tx2">
                  <a:lumMod val="60000"/>
                  <a:lumOff val="40000"/>
                </a:schemeClr>
              </a:solidFill>
            </a:endParaRPr>
          </a:p>
        </p:txBody>
      </p:sp>
      <p:sp>
        <p:nvSpPr>
          <p:cNvPr id="17" name="16 CuadroTexto"/>
          <p:cNvSpPr txBox="1"/>
          <p:nvPr/>
        </p:nvSpPr>
        <p:spPr>
          <a:xfrm>
            <a:off x="352103" y="2376438"/>
            <a:ext cx="1422024" cy="577081"/>
          </a:xfrm>
          <a:prstGeom prst="rect">
            <a:avLst/>
          </a:prstGeom>
          <a:solidFill>
            <a:schemeClr val="bg1">
              <a:lumMod val="85000"/>
            </a:schemeClr>
          </a:solidFill>
        </p:spPr>
        <p:txBody>
          <a:bodyPr wrap="square" rtlCol="0">
            <a:spAutoFit/>
          </a:bodyPr>
          <a:lstStyle/>
          <a:p>
            <a:r>
              <a:rPr lang="es-MX" sz="1050" dirty="0" smtClean="0">
                <a:solidFill>
                  <a:schemeClr val="tx2">
                    <a:lumMod val="60000"/>
                    <a:lumOff val="40000"/>
                  </a:schemeClr>
                </a:solidFill>
              </a:rPr>
              <a:t>TAZA DE INTERESES EN SU CUENTA DE AHORROS </a:t>
            </a:r>
            <a:endParaRPr lang="es-MX" sz="1050" dirty="0">
              <a:solidFill>
                <a:schemeClr val="tx2">
                  <a:lumMod val="60000"/>
                  <a:lumOff val="40000"/>
                </a:schemeClr>
              </a:solidFill>
            </a:endParaRPr>
          </a:p>
        </p:txBody>
      </p:sp>
      <p:pic>
        <p:nvPicPr>
          <p:cNvPr id="19"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8825" y="906088"/>
            <a:ext cx="2060448" cy="3090672"/>
          </a:xfrm>
          <a:prstGeom prst="rect">
            <a:avLst/>
          </a:prstGeom>
        </p:spPr>
      </p:pic>
      <p:sp>
        <p:nvSpPr>
          <p:cNvPr id="20" name="19 CuadroTexto"/>
          <p:cNvSpPr txBox="1"/>
          <p:nvPr/>
        </p:nvSpPr>
        <p:spPr>
          <a:xfrm>
            <a:off x="3476144" y="1053844"/>
            <a:ext cx="1455896" cy="261610"/>
          </a:xfrm>
          <a:prstGeom prst="rect">
            <a:avLst/>
          </a:prstGeom>
          <a:solidFill>
            <a:srgbClr val="0070C0"/>
          </a:solidFill>
        </p:spPr>
        <p:txBody>
          <a:bodyPr wrap="square" rtlCol="0">
            <a:spAutoFit/>
          </a:bodyPr>
          <a:lstStyle/>
          <a:p>
            <a:endParaRPr lang="es-MX" sz="200" dirty="0" smtClean="0">
              <a:solidFill>
                <a:schemeClr val="bg1"/>
              </a:solidFill>
            </a:endParaRPr>
          </a:p>
          <a:p>
            <a:r>
              <a:rPr lang="es-MX" sz="800" dirty="0" smtClean="0">
                <a:solidFill>
                  <a:schemeClr val="bg1"/>
                </a:solidFill>
              </a:rPr>
              <a:t>TUS  RESULTADOS</a:t>
            </a:r>
          </a:p>
          <a:p>
            <a:endParaRPr lang="es-MX" sz="100" dirty="0">
              <a:solidFill>
                <a:schemeClr val="bg1"/>
              </a:solidFill>
            </a:endParaRPr>
          </a:p>
        </p:txBody>
      </p:sp>
      <p:sp>
        <p:nvSpPr>
          <p:cNvPr id="21" name="20 CuadroTexto"/>
          <p:cNvSpPr txBox="1"/>
          <p:nvPr/>
        </p:nvSpPr>
        <p:spPr>
          <a:xfrm>
            <a:off x="3308824" y="1357318"/>
            <a:ext cx="2060449" cy="253916"/>
          </a:xfrm>
          <a:prstGeom prst="rect">
            <a:avLst/>
          </a:prstGeom>
          <a:solidFill>
            <a:schemeClr val="bg1">
              <a:lumMod val="85000"/>
            </a:schemeClr>
          </a:solidFill>
        </p:spPr>
        <p:txBody>
          <a:bodyPr wrap="square" rtlCol="0">
            <a:spAutoFit/>
          </a:bodyPr>
          <a:lstStyle/>
          <a:p>
            <a:r>
              <a:rPr lang="es-MX" sz="1000" dirty="0" smtClean="0"/>
              <a:t>Necesitaras  activos con un valor de </a:t>
            </a:r>
            <a:endParaRPr lang="es-MX" sz="1000" dirty="0"/>
          </a:p>
        </p:txBody>
      </p:sp>
      <p:sp>
        <p:nvSpPr>
          <p:cNvPr id="22" name="21 CuadroTexto"/>
          <p:cNvSpPr txBox="1"/>
          <p:nvPr/>
        </p:nvSpPr>
        <p:spPr>
          <a:xfrm>
            <a:off x="3303639" y="1916832"/>
            <a:ext cx="2060449" cy="553998"/>
          </a:xfrm>
          <a:prstGeom prst="rect">
            <a:avLst/>
          </a:prstGeom>
          <a:solidFill>
            <a:schemeClr val="bg1">
              <a:lumMod val="85000"/>
            </a:schemeClr>
          </a:solidFill>
        </p:spPr>
        <p:txBody>
          <a:bodyPr wrap="square" rtlCol="0">
            <a:spAutoFit/>
          </a:bodyPr>
          <a:lstStyle/>
          <a:p>
            <a:r>
              <a:rPr lang="es-MX" sz="1000" dirty="0" smtClean="0"/>
              <a:t>para remplazar  los  excedentes  mensuales  del  valor del cheque  de tus comisiones </a:t>
            </a:r>
            <a:endParaRPr lang="es-MX" sz="1000" dirty="0"/>
          </a:p>
        </p:txBody>
      </p:sp>
      <p:sp>
        <p:nvSpPr>
          <p:cNvPr id="23" name="22 CuadroTexto"/>
          <p:cNvSpPr txBox="1"/>
          <p:nvPr/>
        </p:nvSpPr>
        <p:spPr>
          <a:xfrm>
            <a:off x="3308915" y="2996952"/>
            <a:ext cx="2060358" cy="415498"/>
          </a:xfrm>
          <a:prstGeom prst="rect">
            <a:avLst/>
          </a:prstGeom>
          <a:solidFill>
            <a:schemeClr val="bg1">
              <a:lumMod val="85000"/>
            </a:schemeClr>
          </a:solidFill>
        </p:spPr>
        <p:txBody>
          <a:bodyPr wrap="square" rtlCol="0">
            <a:spAutoFit/>
          </a:bodyPr>
          <a:lstStyle/>
          <a:p>
            <a:r>
              <a:rPr lang="es-MX" sz="700" dirty="0" smtClean="0"/>
              <a:t>Conoces a alguien que se pueda beneficiar por medio de está aplicación. Presiona a continuación para compartirlo</a:t>
            </a:r>
            <a:endParaRPr lang="es-MX" sz="700" dirty="0"/>
          </a:p>
        </p:txBody>
      </p:sp>
    </p:spTree>
    <p:extLst>
      <p:ext uri="{BB962C8B-B14F-4D97-AF65-F5344CB8AC3E}">
        <p14:creationId xmlns:p14="http://schemas.microsoft.com/office/powerpoint/2010/main" val="3072187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49061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595817" y="0"/>
            <a:ext cx="3438144" cy="4915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descr="http://crd/PORTAL/GETIMAGE.php?type=large&amp;server=MTAuMzMuMzIuMTE3&amp;siteurl=&amp;id=1697408&amp;path=E%3A/CRDStorage/Assets/ageLOC/The%20Aging%20Myth%20Launch%20Materials/Images/IMG1100099.tif&amp;mdate=131005424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61751" y="192734"/>
            <a:ext cx="3424878" cy="47259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 descr="InsertedImag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rot="5400000">
            <a:off x="3754256" y="1637947"/>
            <a:ext cx="1710419" cy="1739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2918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3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1" y="0"/>
            <a:ext cx="9144001" cy="4950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11"/>
          <p:cNvSpPr txBox="1"/>
          <p:nvPr/>
        </p:nvSpPr>
        <p:spPr>
          <a:xfrm>
            <a:off x="333349" y="979688"/>
            <a:ext cx="7023318" cy="993090"/>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2800" smtClean="0">
                <a:solidFill>
                  <a:schemeClr val="tx1">
                    <a:lumMod val="65000"/>
                    <a:lumOff val="35000"/>
                  </a:schemeClr>
                </a:solidFill>
                <a:latin typeface="Arial" pitchFamily="34" charset="0"/>
                <a:cs typeface="Arial" pitchFamily="34" charset="0"/>
              </a:rPr>
              <a:t>La única forma de  </a:t>
            </a:r>
            <a:br>
              <a:rPr lang="es-MX" sz="2800" smtClean="0">
                <a:solidFill>
                  <a:schemeClr val="tx1">
                    <a:lumMod val="65000"/>
                    <a:lumOff val="35000"/>
                  </a:schemeClr>
                </a:solidFill>
                <a:latin typeface="Arial" pitchFamily="34" charset="0"/>
                <a:cs typeface="Arial" pitchFamily="34" charset="0"/>
              </a:rPr>
            </a:br>
            <a:r>
              <a:rPr lang="es-MX" sz="2800" b="1" smtClean="0">
                <a:solidFill>
                  <a:srgbClr val="008AB0"/>
                </a:solidFill>
                <a:latin typeface="Arial" pitchFamily="34" charset="0"/>
                <a:cs typeface="Arial" pitchFamily="34" charset="0"/>
              </a:rPr>
              <a:t>CONSEGUIR PROSPERIDAD</a:t>
            </a:r>
            <a:endParaRPr lang="es-MX" sz="2800" b="1">
              <a:solidFill>
                <a:srgbClr val="008AB0"/>
              </a:solidFill>
              <a:latin typeface="Arial" pitchFamily="34" charset="0"/>
              <a:cs typeface="Arial" pitchFamily="34" charset="0"/>
            </a:endParaRPr>
          </a:p>
        </p:txBody>
      </p:sp>
      <p:sp>
        <p:nvSpPr>
          <p:cNvPr id="13" name="TextBox 11"/>
          <p:cNvSpPr txBox="1"/>
          <p:nvPr/>
        </p:nvSpPr>
        <p:spPr>
          <a:xfrm>
            <a:off x="85699" y="2235968"/>
            <a:ext cx="5904165" cy="1608643"/>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2400" dirty="0" smtClean="0">
                <a:solidFill>
                  <a:schemeClr val="bg1"/>
                </a:solidFill>
                <a:latin typeface="Arial" pitchFamily="34" charset="0"/>
                <a:cs typeface="Arial" pitchFamily="34" charset="0"/>
              </a:rPr>
              <a:t>Es </a:t>
            </a:r>
            <a:r>
              <a:rPr lang="es-MX" sz="2400" b="1" dirty="0" smtClean="0">
                <a:solidFill>
                  <a:schemeClr val="bg1"/>
                </a:solidFill>
                <a:latin typeface="Arial" pitchFamily="34" charset="0"/>
                <a:cs typeface="Arial" pitchFamily="34" charset="0"/>
              </a:rPr>
              <a:t>CONSTRUYENDO UN NEGOCIO DE ACTIVOS </a:t>
            </a:r>
            <a:r>
              <a:rPr lang="es-MX" sz="2400" dirty="0" smtClean="0">
                <a:solidFill>
                  <a:schemeClr val="bg1"/>
                </a:solidFill>
                <a:latin typeface="Arial" pitchFamily="34" charset="0"/>
                <a:cs typeface="Arial" pitchFamily="34" charset="0"/>
              </a:rPr>
              <a:t>el cual te brinde una liquides de efectivo </a:t>
            </a:r>
            <a:r>
              <a:rPr lang="es-MX" sz="2400" dirty="0">
                <a:solidFill>
                  <a:schemeClr val="bg1"/>
                </a:solidFill>
                <a:latin typeface="Arial" pitchFamily="34" charset="0"/>
                <a:cs typeface="Arial" pitchFamily="34" charset="0"/>
              </a:rPr>
              <a:t>a</a:t>
            </a:r>
            <a:r>
              <a:rPr lang="es-MX" sz="2400" dirty="0" smtClean="0">
                <a:solidFill>
                  <a:schemeClr val="bg1"/>
                </a:solidFill>
                <a:latin typeface="Arial" pitchFamily="34" charset="0"/>
                <a:cs typeface="Arial" pitchFamily="34" charset="0"/>
              </a:rPr>
              <a:t> ti y a todos tus herederos </a:t>
            </a:r>
          </a:p>
          <a:p>
            <a:r>
              <a:rPr lang="es-MX" sz="2400" dirty="0" smtClean="0">
                <a:solidFill>
                  <a:schemeClr val="bg1"/>
                </a:solidFill>
                <a:latin typeface="Arial" pitchFamily="34" charset="0"/>
                <a:cs typeface="Arial" pitchFamily="34" charset="0"/>
              </a:rPr>
              <a:t>a </a:t>
            </a:r>
            <a:r>
              <a:rPr lang="es-MX" sz="2400" b="1" dirty="0" smtClean="0">
                <a:solidFill>
                  <a:schemeClr val="bg1"/>
                </a:solidFill>
                <a:latin typeface="Arial" pitchFamily="34" charset="0"/>
                <a:cs typeface="Arial" pitchFamily="34" charset="0"/>
              </a:rPr>
              <a:t>LARGO PLAZO</a:t>
            </a:r>
            <a:r>
              <a:rPr lang="es-MX" sz="2400" dirty="0" smtClean="0">
                <a:solidFill>
                  <a:schemeClr val="bg1"/>
                </a:solidFill>
                <a:latin typeface="Arial" pitchFamily="34" charset="0"/>
                <a:cs typeface="Arial" pitchFamily="34" charset="0"/>
              </a:rPr>
              <a:t> </a:t>
            </a:r>
            <a:endParaRPr lang="es-MX" sz="24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03137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142" y="4064000"/>
            <a:ext cx="8802915" cy="7910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0" y="0"/>
            <a:ext cx="9144000" cy="4913086"/>
            <a:chOff x="0" y="0"/>
            <a:chExt cx="9144000" cy="6858000"/>
          </a:xfrm>
        </p:grpSpPr>
        <p:sp>
          <p:nvSpPr>
            <p:cNvPr id="4" name="Rectangle 3"/>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6" name="Rectangle 15"/>
          <p:cNvSpPr/>
          <p:nvPr/>
        </p:nvSpPr>
        <p:spPr>
          <a:xfrm>
            <a:off x="5379310" y="881449"/>
            <a:ext cx="2619633" cy="198408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65000"/>
                  <a:lumOff val="35000"/>
                </a:schemeClr>
              </a:solidFill>
              <a:latin typeface="Verlag Book" pitchFamily="50" charset="0"/>
            </a:endParaRPr>
          </a:p>
        </p:txBody>
      </p:sp>
      <p:sp>
        <p:nvSpPr>
          <p:cNvPr id="12" name="Rectangle 11"/>
          <p:cNvSpPr/>
          <p:nvPr/>
        </p:nvSpPr>
        <p:spPr>
          <a:xfrm>
            <a:off x="3616413" y="881449"/>
            <a:ext cx="4382529" cy="1984084"/>
          </a:xfrm>
          <a:prstGeom prst="rect">
            <a:avLst/>
          </a:prstGeom>
          <a:gradFill>
            <a:gsLst>
              <a:gs pos="100000">
                <a:schemeClr val="bg1">
                  <a:alpha val="0"/>
                </a:schemeClr>
              </a:gs>
              <a:gs pos="0">
                <a:srgbClr val="C00000">
                  <a:alpha val="20000"/>
                </a:srgbClr>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C00000"/>
                </a:solidFill>
                <a:latin typeface="Arial" pitchFamily="34" charset="0"/>
                <a:cs typeface="Arial" pitchFamily="34" charset="0"/>
              </a:rPr>
              <a:t>NEGATIVO</a:t>
            </a:r>
          </a:p>
          <a:p>
            <a:pPr algn="ctr"/>
            <a:r>
              <a:rPr lang="en-US" sz="2400" dirty="0" smtClean="0">
                <a:solidFill>
                  <a:schemeClr val="tx1">
                    <a:lumMod val="65000"/>
                    <a:lumOff val="35000"/>
                  </a:schemeClr>
                </a:solidFill>
                <a:latin typeface="Arial" pitchFamily="34" charset="0"/>
                <a:cs typeface="Arial" pitchFamily="34" charset="0"/>
              </a:rPr>
              <a:t>FALTA DE BENEFICIOS</a:t>
            </a:r>
            <a:endParaRPr lang="en-US" sz="2400" dirty="0">
              <a:solidFill>
                <a:schemeClr val="tx1">
                  <a:lumMod val="65000"/>
                  <a:lumOff val="35000"/>
                </a:schemeClr>
              </a:solidFill>
              <a:latin typeface="Arial" pitchFamily="34" charset="0"/>
              <a:cs typeface="Arial" pitchFamily="34" charset="0"/>
            </a:endParaRPr>
          </a:p>
        </p:txBody>
      </p:sp>
      <p:grpSp>
        <p:nvGrpSpPr>
          <p:cNvPr id="18" name="Group 17"/>
          <p:cNvGrpSpPr/>
          <p:nvPr/>
        </p:nvGrpSpPr>
        <p:grpSpPr>
          <a:xfrm>
            <a:off x="878151" y="423872"/>
            <a:ext cx="3120002" cy="4497452"/>
            <a:chOff x="787533" y="423872"/>
            <a:chExt cx="3120002" cy="4497452"/>
          </a:xfrm>
        </p:grpSpPr>
        <p:sp>
          <p:nvSpPr>
            <p:cNvPr id="6" name="Rectangle 5"/>
            <p:cNvSpPr/>
            <p:nvPr/>
          </p:nvSpPr>
          <p:spPr>
            <a:xfrm>
              <a:off x="906162" y="881449"/>
              <a:ext cx="2619633" cy="4039875"/>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rot="1553306">
              <a:off x="787533" y="423872"/>
              <a:ext cx="3120002" cy="2150708"/>
            </a:xfrm>
            <a:custGeom>
              <a:avLst/>
              <a:gdLst>
                <a:gd name="connsiteX0" fmla="*/ 0 w 3912973"/>
                <a:gd name="connsiteY0" fmla="*/ 1326292 h 2652583"/>
                <a:gd name="connsiteX1" fmla="*/ 1956487 w 3912973"/>
                <a:gd name="connsiteY1" fmla="*/ 0 h 2652583"/>
                <a:gd name="connsiteX2" fmla="*/ 3912974 w 3912973"/>
                <a:gd name="connsiteY2" fmla="*/ 1326292 h 2652583"/>
                <a:gd name="connsiteX3" fmla="*/ 1956487 w 3912973"/>
                <a:gd name="connsiteY3" fmla="*/ 2652584 h 2652583"/>
                <a:gd name="connsiteX4" fmla="*/ 0 w 3912973"/>
                <a:gd name="connsiteY4" fmla="*/ 1326292 h 2652583"/>
                <a:gd name="connsiteX0" fmla="*/ 63082 w 3976056"/>
                <a:gd name="connsiteY0" fmla="*/ 1326292 h 2690744"/>
                <a:gd name="connsiteX1" fmla="*/ 2019569 w 3976056"/>
                <a:gd name="connsiteY1" fmla="*/ 0 h 2690744"/>
                <a:gd name="connsiteX2" fmla="*/ 3976056 w 3976056"/>
                <a:gd name="connsiteY2" fmla="*/ 1326292 h 2690744"/>
                <a:gd name="connsiteX3" fmla="*/ 2019569 w 3976056"/>
                <a:gd name="connsiteY3" fmla="*/ 2652584 h 2690744"/>
                <a:gd name="connsiteX4" fmla="*/ 620555 w 3976056"/>
                <a:gd name="connsiteY4" fmla="*/ 2243344 h 2690744"/>
                <a:gd name="connsiteX5" fmla="*/ 63082 w 3976056"/>
                <a:gd name="connsiteY5" fmla="*/ 1326292 h 2690744"/>
                <a:gd name="connsiteX0" fmla="*/ 63082 w 3976056"/>
                <a:gd name="connsiteY0" fmla="*/ 1326292 h 2678507"/>
                <a:gd name="connsiteX1" fmla="*/ 2019569 w 3976056"/>
                <a:gd name="connsiteY1" fmla="*/ 0 h 2678507"/>
                <a:gd name="connsiteX2" fmla="*/ 3976056 w 3976056"/>
                <a:gd name="connsiteY2" fmla="*/ 1326292 h 2678507"/>
                <a:gd name="connsiteX3" fmla="*/ 2019569 w 3976056"/>
                <a:gd name="connsiteY3" fmla="*/ 2652584 h 2678507"/>
                <a:gd name="connsiteX4" fmla="*/ 620555 w 3976056"/>
                <a:gd name="connsiteY4" fmla="*/ 2243344 h 2678507"/>
                <a:gd name="connsiteX5" fmla="*/ 63082 w 3976056"/>
                <a:gd name="connsiteY5" fmla="*/ 1326292 h 2678507"/>
                <a:gd name="connsiteX0" fmla="*/ 63082 w 3976056"/>
                <a:gd name="connsiteY0" fmla="*/ 1326292 h 2666686"/>
                <a:gd name="connsiteX1" fmla="*/ 2019569 w 3976056"/>
                <a:gd name="connsiteY1" fmla="*/ 0 h 2666686"/>
                <a:gd name="connsiteX2" fmla="*/ 3976056 w 3976056"/>
                <a:gd name="connsiteY2" fmla="*/ 1326292 h 2666686"/>
                <a:gd name="connsiteX3" fmla="*/ 2019569 w 3976056"/>
                <a:gd name="connsiteY3" fmla="*/ 2652584 h 2666686"/>
                <a:gd name="connsiteX4" fmla="*/ 620555 w 3976056"/>
                <a:gd name="connsiteY4" fmla="*/ 2243344 h 2666686"/>
                <a:gd name="connsiteX5" fmla="*/ 63082 w 3976056"/>
                <a:gd name="connsiteY5" fmla="*/ 1326292 h 2666686"/>
                <a:gd name="connsiteX0" fmla="*/ 63082 w 3976056"/>
                <a:gd name="connsiteY0" fmla="*/ 1326292 h 2666686"/>
                <a:gd name="connsiteX1" fmla="*/ 2019569 w 3976056"/>
                <a:gd name="connsiteY1" fmla="*/ 0 h 2666686"/>
                <a:gd name="connsiteX2" fmla="*/ 3976056 w 3976056"/>
                <a:gd name="connsiteY2" fmla="*/ 1326292 h 2666686"/>
                <a:gd name="connsiteX3" fmla="*/ 2019569 w 3976056"/>
                <a:gd name="connsiteY3" fmla="*/ 2652584 h 2666686"/>
                <a:gd name="connsiteX4" fmla="*/ 620555 w 3976056"/>
                <a:gd name="connsiteY4" fmla="*/ 2243344 h 2666686"/>
                <a:gd name="connsiteX5" fmla="*/ 63082 w 3976056"/>
                <a:gd name="connsiteY5" fmla="*/ 1326292 h 2666686"/>
                <a:gd name="connsiteX0" fmla="*/ 0 w 3912974"/>
                <a:gd name="connsiteY0" fmla="*/ 1326292 h 2666686"/>
                <a:gd name="connsiteX1" fmla="*/ 1956487 w 3912974"/>
                <a:gd name="connsiteY1" fmla="*/ 0 h 2666686"/>
                <a:gd name="connsiteX2" fmla="*/ 3912974 w 3912974"/>
                <a:gd name="connsiteY2" fmla="*/ 1326292 h 2666686"/>
                <a:gd name="connsiteX3" fmla="*/ 1956487 w 3912974"/>
                <a:gd name="connsiteY3" fmla="*/ 2652584 h 2666686"/>
                <a:gd name="connsiteX4" fmla="*/ 557473 w 3912974"/>
                <a:gd name="connsiteY4" fmla="*/ 2243344 h 2666686"/>
                <a:gd name="connsiteX5" fmla="*/ 0 w 3912974"/>
                <a:gd name="connsiteY5" fmla="*/ 1326292 h 2666686"/>
                <a:gd name="connsiteX0" fmla="*/ 0 w 3625781"/>
                <a:gd name="connsiteY0" fmla="*/ 1657123 h 2669903"/>
                <a:gd name="connsiteX1" fmla="*/ 1669294 w 3625781"/>
                <a:gd name="connsiteY1" fmla="*/ 3217 h 2669903"/>
                <a:gd name="connsiteX2" fmla="*/ 3625781 w 3625781"/>
                <a:gd name="connsiteY2" fmla="*/ 1329509 h 2669903"/>
                <a:gd name="connsiteX3" fmla="*/ 1669294 w 3625781"/>
                <a:gd name="connsiteY3" fmla="*/ 2655801 h 2669903"/>
                <a:gd name="connsiteX4" fmla="*/ 270280 w 3625781"/>
                <a:gd name="connsiteY4" fmla="*/ 2246561 h 2669903"/>
                <a:gd name="connsiteX5" fmla="*/ 0 w 3625781"/>
                <a:gd name="connsiteY5" fmla="*/ 1657123 h 2669903"/>
                <a:gd name="connsiteX0" fmla="*/ 0 w 3697397"/>
                <a:gd name="connsiteY0" fmla="*/ 1655994 h 2655646"/>
                <a:gd name="connsiteX1" fmla="*/ 1669294 w 3697397"/>
                <a:gd name="connsiteY1" fmla="*/ 2088 h 2655646"/>
                <a:gd name="connsiteX2" fmla="*/ 3625781 w 3697397"/>
                <a:gd name="connsiteY2" fmla="*/ 1328380 h 2655646"/>
                <a:gd name="connsiteX3" fmla="*/ 3120002 w 3697397"/>
                <a:gd name="connsiteY3" fmla="*/ 2098553 h 2655646"/>
                <a:gd name="connsiteX4" fmla="*/ 1669294 w 3697397"/>
                <a:gd name="connsiteY4" fmla="*/ 2654672 h 2655646"/>
                <a:gd name="connsiteX5" fmla="*/ 270280 w 3697397"/>
                <a:gd name="connsiteY5" fmla="*/ 2245432 h 2655646"/>
                <a:gd name="connsiteX6" fmla="*/ 0 w 3697397"/>
                <a:gd name="connsiteY6" fmla="*/ 1655994 h 2655646"/>
                <a:gd name="connsiteX0" fmla="*/ 0 w 3120002"/>
                <a:gd name="connsiteY0" fmla="*/ 1656807 h 2656459"/>
                <a:gd name="connsiteX1" fmla="*/ 1669294 w 3120002"/>
                <a:gd name="connsiteY1" fmla="*/ 2901 h 2656459"/>
                <a:gd name="connsiteX2" fmla="*/ 3120002 w 3120002"/>
                <a:gd name="connsiteY2" fmla="*/ 2099366 h 2656459"/>
                <a:gd name="connsiteX3" fmla="*/ 1669294 w 3120002"/>
                <a:gd name="connsiteY3" fmla="*/ 2655485 h 2656459"/>
                <a:gd name="connsiteX4" fmla="*/ 270280 w 3120002"/>
                <a:gd name="connsiteY4" fmla="*/ 2246245 h 2656459"/>
                <a:gd name="connsiteX5" fmla="*/ 0 w 3120002"/>
                <a:gd name="connsiteY5" fmla="*/ 1656807 h 2656459"/>
                <a:gd name="connsiteX0" fmla="*/ 0 w 3120002"/>
                <a:gd name="connsiteY0" fmla="*/ 1653906 h 2653558"/>
                <a:gd name="connsiteX1" fmla="*/ 1669294 w 3120002"/>
                <a:gd name="connsiteY1" fmla="*/ 0 h 2653558"/>
                <a:gd name="connsiteX2" fmla="*/ 3120002 w 3120002"/>
                <a:gd name="connsiteY2" fmla="*/ 2096465 h 2653558"/>
                <a:gd name="connsiteX3" fmla="*/ 1669294 w 3120002"/>
                <a:gd name="connsiteY3" fmla="*/ 2652584 h 2653558"/>
                <a:gd name="connsiteX4" fmla="*/ 270280 w 3120002"/>
                <a:gd name="connsiteY4" fmla="*/ 2243344 h 2653558"/>
                <a:gd name="connsiteX5" fmla="*/ 0 w 3120002"/>
                <a:gd name="connsiteY5" fmla="*/ 1653906 h 2653558"/>
                <a:gd name="connsiteX0" fmla="*/ 0 w 3120002"/>
                <a:gd name="connsiteY0" fmla="*/ 1148542 h 2148194"/>
                <a:gd name="connsiteX1" fmla="*/ 2344927 w 3120002"/>
                <a:gd name="connsiteY1" fmla="*/ 0 h 2148194"/>
                <a:gd name="connsiteX2" fmla="*/ 3120002 w 3120002"/>
                <a:gd name="connsiteY2" fmla="*/ 1591101 h 2148194"/>
                <a:gd name="connsiteX3" fmla="*/ 1669294 w 3120002"/>
                <a:gd name="connsiteY3" fmla="*/ 2147220 h 2148194"/>
                <a:gd name="connsiteX4" fmla="*/ 270280 w 3120002"/>
                <a:gd name="connsiteY4" fmla="*/ 1737980 h 2148194"/>
                <a:gd name="connsiteX5" fmla="*/ 0 w 3120002"/>
                <a:gd name="connsiteY5" fmla="*/ 1148542 h 2148194"/>
                <a:gd name="connsiteX0" fmla="*/ 0 w 3120002"/>
                <a:gd name="connsiteY0" fmla="*/ 1152681 h 2152333"/>
                <a:gd name="connsiteX1" fmla="*/ 2344927 w 3120002"/>
                <a:gd name="connsiteY1" fmla="*/ 4139 h 2152333"/>
                <a:gd name="connsiteX2" fmla="*/ 3120002 w 3120002"/>
                <a:gd name="connsiteY2" fmla="*/ 1595240 h 2152333"/>
                <a:gd name="connsiteX3" fmla="*/ 1669294 w 3120002"/>
                <a:gd name="connsiteY3" fmla="*/ 2151359 h 2152333"/>
                <a:gd name="connsiteX4" fmla="*/ 270280 w 3120002"/>
                <a:gd name="connsiteY4" fmla="*/ 1742119 h 2152333"/>
                <a:gd name="connsiteX5" fmla="*/ 0 w 3120002"/>
                <a:gd name="connsiteY5" fmla="*/ 1152681 h 2152333"/>
                <a:gd name="connsiteX0" fmla="*/ 0 w 3120002"/>
                <a:gd name="connsiteY0" fmla="*/ 1152681 h 2152333"/>
                <a:gd name="connsiteX1" fmla="*/ 2344927 w 3120002"/>
                <a:gd name="connsiteY1" fmla="*/ 4139 h 2152333"/>
                <a:gd name="connsiteX2" fmla="*/ 3120002 w 3120002"/>
                <a:gd name="connsiteY2" fmla="*/ 1595240 h 2152333"/>
                <a:gd name="connsiteX3" fmla="*/ 1669294 w 3120002"/>
                <a:gd name="connsiteY3" fmla="*/ 2151359 h 2152333"/>
                <a:gd name="connsiteX4" fmla="*/ 270280 w 3120002"/>
                <a:gd name="connsiteY4" fmla="*/ 1742119 h 2152333"/>
                <a:gd name="connsiteX5" fmla="*/ 0 w 3120002"/>
                <a:gd name="connsiteY5" fmla="*/ 1152681 h 2152333"/>
                <a:gd name="connsiteX0" fmla="*/ 0 w 3120002"/>
                <a:gd name="connsiteY0" fmla="*/ 1152681 h 2152333"/>
                <a:gd name="connsiteX1" fmla="*/ 2344927 w 3120002"/>
                <a:gd name="connsiteY1" fmla="*/ 4139 h 2152333"/>
                <a:gd name="connsiteX2" fmla="*/ 3120002 w 3120002"/>
                <a:gd name="connsiteY2" fmla="*/ 1595240 h 2152333"/>
                <a:gd name="connsiteX3" fmla="*/ 1669294 w 3120002"/>
                <a:gd name="connsiteY3" fmla="*/ 2151359 h 2152333"/>
                <a:gd name="connsiteX4" fmla="*/ 270280 w 3120002"/>
                <a:gd name="connsiteY4" fmla="*/ 1742119 h 2152333"/>
                <a:gd name="connsiteX5" fmla="*/ 0 w 3120002"/>
                <a:gd name="connsiteY5" fmla="*/ 1152681 h 2152333"/>
                <a:gd name="connsiteX0" fmla="*/ 0 w 3120002"/>
                <a:gd name="connsiteY0" fmla="*/ 1148546 h 2148198"/>
                <a:gd name="connsiteX1" fmla="*/ 2344927 w 3120002"/>
                <a:gd name="connsiteY1" fmla="*/ 4 h 2148198"/>
                <a:gd name="connsiteX2" fmla="*/ 3120002 w 3120002"/>
                <a:gd name="connsiteY2" fmla="*/ 1591105 h 2148198"/>
                <a:gd name="connsiteX3" fmla="*/ 1669294 w 3120002"/>
                <a:gd name="connsiteY3" fmla="*/ 2147224 h 2148198"/>
                <a:gd name="connsiteX4" fmla="*/ 270280 w 3120002"/>
                <a:gd name="connsiteY4" fmla="*/ 1737984 h 2148198"/>
                <a:gd name="connsiteX5" fmla="*/ 0 w 3120002"/>
                <a:gd name="connsiteY5" fmla="*/ 1148546 h 2148198"/>
                <a:gd name="connsiteX0" fmla="*/ 0 w 3120002"/>
                <a:gd name="connsiteY0" fmla="*/ 1148545 h 2148197"/>
                <a:gd name="connsiteX1" fmla="*/ 2344927 w 3120002"/>
                <a:gd name="connsiteY1" fmla="*/ 3 h 2148197"/>
                <a:gd name="connsiteX2" fmla="*/ 3120002 w 3120002"/>
                <a:gd name="connsiteY2" fmla="*/ 1591104 h 2148197"/>
                <a:gd name="connsiteX3" fmla="*/ 1669294 w 3120002"/>
                <a:gd name="connsiteY3" fmla="*/ 2147223 h 2148197"/>
                <a:gd name="connsiteX4" fmla="*/ 270280 w 3120002"/>
                <a:gd name="connsiteY4" fmla="*/ 1737983 h 2148197"/>
                <a:gd name="connsiteX5" fmla="*/ 0 w 3120002"/>
                <a:gd name="connsiteY5" fmla="*/ 1148545 h 2148197"/>
                <a:gd name="connsiteX0" fmla="*/ 0 w 3120002"/>
                <a:gd name="connsiteY0" fmla="*/ 1148545 h 2148197"/>
                <a:gd name="connsiteX1" fmla="*/ 2344927 w 3120002"/>
                <a:gd name="connsiteY1" fmla="*/ 3 h 2148197"/>
                <a:gd name="connsiteX2" fmla="*/ 3120002 w 3120002"/>
                <a:gd name="connsiteY2" fmla="*/ 1591104 h 2148197"/>
                <a:gd name="connsiteX3" fmla="*/ 1669294 w 3120002"/>
                <a:gd name="connsiteY3" fmla="*/ 2147223 h 2148197"/>
                <a:gd name="connsiteX4" fmla="*/ 270280 w 3120002"/>
                <a:gd name="connsiteY4" fmla="*/ 1737983 h 2148197"/>
                <a:gd name="connsiteX5" fmla="*/ 0 w 3120002"/>
                <a:gd name="connsiteY5" fmla="*/ 1148545 h 2148197"/>
                <a:gd name="connsiteX0" fmla="*/ 0 w 3120002"/>
                <a:gd name="connsiteY0" fmla="*/ 1148545 h 2150708"/>
                <a:gd name="connsiteX1" fmla="*/ 2344927 w 3120002"/>
                <a:gd name="connsiteY1" fmla="*/ 3 h 2150708"/>
                <a:gd name="connsiteX2" fmla="*/ 3120002 w 3120002"/>
                <a:gd name="connsiteY2" fmla="*/ 1591104 h 2150708"/>
                <a:gd name="connsiteX3" fmla="*/ 1669294 w 3120002"/>
                <a:gd name="connsiteY3" fmla="*/ 2147223 h 2150708"/>
                <a:gd name="connsiteX4" fmla="*/ 270280 w 3120002"/>
                <a:gd name="connsiteY4" fmla="*/ 1737983 h 2150708"/>
                <a:gd name="connsiteX5" fmla="*/ 0 w 3120002"/>
                <a:gd name="connsiteY5" fmla="*/ 1148545 h 215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0002" h="2150708">
                  <a:moveTo>
                    <a:pt x="0" y="1148545"/>
                  </a:moveTo>
                  <a:cubicBezTo>
                    <a:pt x="345774" y="858882"/>
                    <a:pt x="2372817" y="17453"/>
                    <a:pt x="2344927" y="3"/>
                  </a:cubicBezTo>
                  <a:cubicBezTo>
                    <a:pt x="2361072" y="-2190"/>
                    <a:pt x="2927747" y="1205686"/>
                    <a:pt x="3120002" y="1591104"/>
                  </a:cubicBezTo>
                  <a:cubicBezTo>
                    <a:pt x="3120663" y="1598636"/>
                    <a:pt x="2627177" y="2098972"/>
                    <a:pt x="1669294" y="2147223"/>
                  </a:cubicBezTo>
                  <a:cubicBezTo>
                    <a:pt x="711411" y="2195474"/>
                    <a:pt x="263830" y="1726677"/>
                    <a:pt x="270280" y="1737983"/>
                  </a:cubicBezTo>
                  <a:lnTo>
                    <a:pt x="0" y="1148545"/>
                  </a:lnTo>
                  <a:close/>
                </a:path>
              </a:pathLst>
            </a:custGeom>
            <a:gradFill flip="none" rotWithShape="1">
              <a:gsLst>
                <a:gs pos="0">
                  <a:schemeClr val="bg1">
                    <a:alpha val="10000"/>
                  </a:schemeClr>
                </a:gs>
                <a:gs pos="100000">
                  <a:srgbClr val="FFFFFF">
                    <a:shade val="100000"/>
                    <a:satMod val="115000"/>
                    <a:alpha val="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5260681" y="2547257"/>
            <a:ext cx="3120002" cy="2374066"/>
            <a:chOff x="5170063" y="1454661"/>
            <a:chExt cx="3120002" cy="3466663"/>
          </a:xfrm>
        </p:grpSpPr>
        <p:sp>
          <p:nvSpPr>
            <p:cNvPr id="8" name="Rectangle 7"/>
            <p:cNvSpPr/>
            <p:nvPr/>
          </p:nvSpPr>
          <p:spPr>
            <a:xfrm>
              <a:off x="5288692" y="1919416"/>
              <a:ext cx="2619633" cy="3001908"/>
            </a:xfrm>
            <a:prstGeom prst="rect">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6"/>
            <p:cNvSpPr/>
            <p:nvPr/>
          </p:nvSpPr>
          <p:spPr>
            <a:xfrm rot="1553306">
              <a:off x="5170063" y="1454661"/>
              <a:ext cx="3120002" cy="2150708"/>
            </a:xfrm>
            <a:custGeom>
              <a:avLst/>
              <a:gdLst>
                <a:gd name="connsiteX0" fmla="*/ 0 w 3912973"/>
                <a:gd name="connsiteY0" fmla="*/ 1326292 h 2652583"/>
                <a:gd name="connsiteX1" fmla="*/ 1956487 w 3912973"/>
                <a:gd name="connsiteY1" fmla="*/ 0 h 2652583"/>
                <a:gd name="connsiteX2" fmla="*/ 3912974 w 3912973"/>
                <a:gd name="connsiteY2" fmla="*/ 1326292 h 2652583"/>
                <a:gd name="connsiteX3" fmla="*/ 1956487 w 3912973"/>
                <a:gd name="connsiteY3" fmla="*/ 2652584 h 2652583"/>
                <a:gd name="connsiteX4" fmla="*/ 0 w 3912973"/>
                <a:gd name="connsiteY4" fmla="*/ 1326292 h 2652583"/>
                <a:gd name="connsiteX0" fmla="*/ 63082 w 3976056"/>
                <a:gd name="connsiteY0" fmla="*/ 1326292 h 2690744"/>
                <a:gd name="connsiteX1" fmla="*/ 2019569 w 3976056"/>
                <a:gd name="connsiteY1" fmla="*/ 0 h 2690744"/>
                <a:gd name="connsiteX2" fmla="*/ 3976056 w 3976056"/>
                <a:gd name="connsiteY2" fmla="*/ 1326292 h 2690744"/>
                <a:gd name="connsiteX3" fmla="*/ 2019569 w 3976056"/>
                <a:gd name="connsiteY3" fmla="*/ 2652584 h 2690744"/>
                <a:gd name="connsiteX4" fmla="*/ 620555 w 3976056"/>
                <a:gd name="connsiteY4" fmla="*/ 2243344 h 2690744"/>
                <a:gd name="connsiteX5" fmla="*/ 63082 w 3976056"/>
                <a:gd name="connsiteY5" fmla="*/ 1326292 h 2690744"/>
                <a:gd name="connsiteX0" fmla="*/ 63082 w 3976056"/>
                <a:gd name="connsiteY0" fmla="*/ 1326292 h 2678507"/>
                <a:gd name="connsiteX1" fmla="*/ 2019569 w 3976056"/>
                <a:gd name="connsiteY1" fmla="*/ 0 h 2678507"/>
                <a:gd name="connsiteX2" fmla="*/ 3976056 w 3976056"/>
                <a:gd name="connsiteY2" fmla="*/ 1326292 h 2678507"/>
                <a:gd name="connsiteX3" fmla="*/ 2019569 w 3976056"/>
                <a:gd name="connsiteY3" fmla="*/ 2652584 h 2678507"/>
                <a:gd name="connsiteX4" fmla="*/ 620555 w 3976056"/>
                <a:gd name="connsiteY4" fmla="*/ 2243344 h 2678507"/>
                <a:gd name="connsiteX5" fmla="*/ 63082 w 3976056"/>
                <a:gd name="connsiteY5" fmla="*/ 1326292 h 2678507"/>
                <a:gd name="connsiteX0" fmla="*/ 63082 w 3976056"/>
                <a:gd name="connsiteY0" fmla="*/ 1326292 h 2666686"/>
                <a:gd name="connsiteX1" fmla="*/ 2019569 w 3976056"/>
                <a:gd name="connsiteY1" fmla="*/ 0 h 2666686"/>
                <a:gd name="connsiteX2" fmla="*/ 3976056 w 3976056"/>
                <a:gd name="connsiteY2" fmla="*/ 1326292 h 2666686"/>
                <a:gd name="connsiteX3" fmla="*/ 2019569 w 3976056"/>
                <a:gd name="connsiteY3" fmla="*/ 2652584 h 2666686"/>
                <a:gd name="connsiteX4" fmla="*/ 620555 w 3976056"/>
                <a:gd name="connsiteY4" fmla="*/ 2243344 h 2666686"/>
                <a:gd name="connsiteX5" fmla="*/ 63082 w 3976056"/>
                <a:gd name="connsiteY5" fmla="*/ 1326292 h 2666686"/>
                <a:gd name="connsiteX0" fmla="*/ 63082 w 3976056"/>
                <a:gd name="connsiteY0" fmla="*/ 1326292 h 2666686"/>
                <a:gd name="connsiteX1" fmla="*/ 2019569 w 3976056"/>
                <a:gd name="connsiteY1" fmla="*/ 0 h 2666686"/>
                <a:gd name="connsiteX2" fmla="*/ 3976056 w 3976056"/>
                <a:gd name="connsiteY2" fmla="*/ 1326292 h 2666686"/>
                <a:gd name="connsiteX3" fmla="*/ 2019569 w 3976056"/>
                <a:gd name="connsiteY3" fmla="*/ 2652584 h 2666686"/>
                <a:gd name="connsiteX4" fmla="*/ 620555 w 3976056"/>
                <a:gd name="connsiteY4" fmla="*/ 2243344 h 2666686"/>
                <a:gd name="connsiteX5" fmla="*/ 63082 w 3976056"/>
                <a:gd name="connsiteY5" fmla="*/ 1326292 h 2666686"/>
                <a:gd name="connsiteX0" fmla="*/ 0 w 3912974"/>
                <a:gd name="connsiteY0" fmla="*/ 1326292 h 2666686"/>
                <a:gd name="connsiteX1" fmla="*/ 1956487 w 3912974"/>
                <a:gd name="connsiteY1" fmla="*/ 0 h 2666686"/>
                <a:gd name="connsiteX2" fmla="*/ 3912974 w 3912974"/>
                <a:gd name="connsiteY2" fmla="*/ 1326292 h 2666686"/>
                <a:gd name="connsiteX3" fmla="*/ 1956487 w 3912974"/>
                <a:gd name="connsiteY3" fmla="*/ 2652584 h 2666686"/>
                <a:gd name="connsiteX4" fmla="*/ 557473 w 3912974"/>
                <a:gd name="connsiteY4" fmla="*/ 2243344 h 2666686"/>
                <a:gd name="connsiteX5" fmla="*/ 0 w 3912974"/>
                <a:gd name="connsiteY5" fmla="*/ 1326292 h 2666686"/>
                <a:gd name="connsiteX0" fmla="*/ 0 w 3625781"/>
                <a:gd name="connsiteY0" fmla="*/ 1657123 h 2669903"/>
                <a:gd name="connsiteX1" fmla="*/ 1669294 w 3625781"/>
                <a:gd name="connsiteY1" fmla="*/ 3217 h 2669903"/>
                <a:gd name="connsiteX2" fmla="*/ 3625781 w 3625781"/>
                <a:gd name="connsiteY2" fmla="*/ 1329509 h 2669903"/>
                <a:gd name="connsiteX3" fmla="*/ 1669294 w 3625781"/>
                <a:gd name="connsiteY3" fmla="*/ 2655801 h 2669903"/>
                <a:gd name="connsiteX4" fmla="*/ 270280 w 3625781"/>
                <a:gd name="connsiteY4" fmla="*/ 2246561 h 2669903"/>
                <a:gd name="connsiteX5" fmla="*/ 0 w 3625781"/>
                <a:gd name="connsiteY5" fmla="*/ 1657123 h 2669903"/>
                <a:gd name="connsiteX0" fmla="*/ 0 w 3697397"/>
                <a:gd name="connsiteY0" fmla="*/ 1655994 h 2655646"/>
                <a:gd name="connsiteX1" fmla="*/ 1669294 w 3697397"/>
                <a:gd name="connsiteY1" fmla="*/ 2088 h 2655646"/>
                <a:gd name="connsiteX2" fmla="*/ 3625781 w 3697397"/>
                <a:gd name="connsiteY2" fmla="*/ 1328380 h 2655646"/>
                <a:gd name="connsiteX3" fmla="*/ 3120002 w 3697397"/>
                <a:gd name="connsiteY3" fmla="*/ 2098553 h 2655646"/>
                <a:gd name="connsiteX4" fmla="*/ 1669294 w 3697397"/>
                <a:gd name="connsiteY4" fmla="*/ 2654672 h 2655646"/>
                <a:gd name="connsiteX5" fmla="*/ 270280 w 3697397"/>
                <a:gd name="connsiteY5" fmla="*/ 2245432 h 2655646"/>
                <a:gd name="connsiteX6" fmla="*/ 0 w 3697397"/>
                <a:gd name="connsiteY6" fmla="*/ 1655994 h 2655646"/>
                <a:gd name="connsiteX0" fmla="*/ 0 w 3120002"/>
                <a:gd name="connsiteY0" fmla="*/ 1656807 h 2656459"/>
                <a:gd name="connsiteX1" fmla="*/ 1669294 w 3120002"/>
                <a:gd name="connsiteY1" fmla="*/ 2901 h 2656459"/>
                <a:gd name="connsiteX2" fmla="*/ 3120002 w 3120002"/>
                <a:gd name="connsiteY2" fmla="*/ 2099366 h 2656459"/>
                <a:gd name="connsiteX3" fmla="*/ 1669294 w 3120002"/>
                <a:gd name="connsiteY3" fmla="*/ 2655485 h 2656459"/>
                <a:gd name="connsiteX4" fmla="*/ 270280 w 3120002"/>
                <a:gd name="connsiteY4" fmla="*/ 2246245 h 2656459"/>
                <a:gd name="connsiteX5" fmla="*/ 0 w 3120002"/>
                <a:gd name="connsiteY5" fmla="*/ 1656807 h 2656459"/>
                <a:gd name="connsiteX0" fmla="*/ 0 w 3120002"/>
                <a:gd name="connsiteY0" fmla="*/ 1653906 h 2653558"/>
                <a:gd name="connsiteX1" fmla="*/ 1669294 w 3120002"/>
                <a:gd name="connsiteY1" fmla="*/ 0 h 2653558"/>
                <a:gd name="connsiteX2" fmla="*/ 3120002 w 3120002"/>
                <a:gd name="connsiteY2" fmla="*/ 2096465 h 2653558"/>
                <a:gd name="connsiteX3" fmla="*/ 1669294 w 3120002"/>
                <a:gd name="connsiteY3" fmla="*/ 2652584 h 2653558"/>
                <a:gd name="connsiteX4" fmla="*/ 270280 w 3120002"/>
                <a:gd name="connsiteY4" fmla="*/ 2243344 h 2653558"/>
                <a:gd name="connsiteX5" fmla="*/ 0 w 3120002"/>
                <a:gd name="connsiteY5" fmla="*/ 1653906 h 2653558"/>
                <a:gd name="connsiteX0" fmla="*/ 0 w 3120002"/>
                <a:gd name="connsiteY0" fmla="*/ 1148542 h 2148194"/>
                <a:gd name="connsiteX1" fmla="*/ 2344927 w 3120002"/>
                <a:gd name="connsiteY1" fmla="*/ 0 h 2148194"/>
                <a:gd name="connsiteX2" fmla="*/ 3120002 w 3120002"/>
                <a:gd name="connsiteY2" fmla="*/ 1591101 h 2148194"/>
                <a:gd name="connsiteX3" fmla="*/ 1669294 w 3120002"/>
                <a:gd name="connsiteY3" fmla="*/ 2147220 h 2148194"/>
                <a:gd name="connsiteX4" fmla="*/ 270280 w 3120002"/>
                <a:gd name="connsiteY4" fmla="*/ 1737980 h 2148194"/>
                <a:gd name="connsiteX5" fmla="*/ 0 w 3120002"/>
                <a:gd name="connsiteY5" fmla="*/ 1148542 h 2148194"/>
                <a:gd name="connsiteX0" fmla="*/ 0 w 3120002"/>
                <a:gd name="connsiteY0" fmla="*/ 1152681 h 2152333"/>
                <a:gd name="connsiteX1" fmla="*/ 2344927 w 3120002"/>
                <a:gd name="connsiteY1" fmla="*/ 4139 h 2152333"/>
                <a:gd name="connsiteX2" fmla="*/ 3120002 w 3120002"/>
                <a:gd name="connsiteY2" fmla="*/ 1595240 h 2152333"/>
                <a:gd name="connsiteX3" fmla="*/ 1669294 w 3120002"/>
                <a:gd name="connsiteY3" fmla="*/ 2151359 h 2152333"/>
                <a:gd name="connsiteX4" fmla="*/ 270280 w 3120002"/>
                <a:gd name="connsiteY4" fmla="*/ 1742119 h 2152333"/>
                <a:gd name="connsiteX5" fmla="*/ 0 w 3120002"/>
                <a:gd name="connsiteY5" fmla="*/ 1152681 h 2152333"/>
                <a:gd name="connsiteX0" fmla="*/ 0 w 3120002"/>
                <a:gd name="connsiteY0" fmla="*/ 1152681 h 2152333"/>
                <a:gd name="connsiteX1" fmla="*/ 2344927 w 3120002"/>
                <a:gd name="connsiteY1" fmla="*/ 4139 h 2152333"/>
                <a:gd name="connsiteX2" fmla="*/ 3120002 w 3120002"/>
                <a:gd name="connsiteY2" fmla="*/ 1595240 h 2152333"/>
                <a:gd name="connsiteX3" fmla="*/ 1669294 w 3120002"/>
                <a:gd name="connsiteY3" fmla="*/ 2151359 h 2152333"/>
                <a:gd name="connsiteX4" fmla="*/ 270280 w 3120002"/>
                <a:gd name="connsiteY4" fmla="*/ 1742119 h 2152333"/>
                <a:gd name="connsiteX5" fmla="*/ 0 w 3120002"/>
                <a:gd name="connsiteY5" fmla="*/ 1152681 h 2152333"/>
                <a:gd name="connsiteX0" fmla="*/ 0 w 3120002"/>
                <a:gd name="connsiteY0" fmla="*/ 1152681 h 2152333"/>
                <a:gd name="connsiteX1" fmla="*/ 2344927 w 3120002"/>
                <a:gd name="connsiteY1" fmla="*/ 4139 h 2152333"/>
                <a:gd name="connsiteX2" fmla="*/ 3120002 w 3120002"/>
                <a:gd name="connsiteY2" fmla="*/ 1595240 h 2152333"/>
                <a:gd name="connsiteX3" fmla="*/ 1669294 w 3120002"/>
                <a:gd name="connsiteY3" fmla="*/ 2151359 h 2152333"/>
                <a:gd name="connsiteX4" fmla="*/ 270280 w 3120002"/>
                <a:gd name="connsiteY4" fmla="*/ 1742119 h 2152333"/>
                <a:gd name="connsiteX5" fmla="*/ 0 w 3120002"/>
                <a:gd name="connsiteY5" fmla="*/ 1152681 h 2152333"/>
                <a:gd name="connsiteX0" fmla="*/ 0 w 3120002"/>
                <a:gd name="connsiteY0" fmla="*/ 1148546 h 2148198"/>
                <a:gd name="connsiteX1" fmla="*/ 2344927 w 3120002"/>
                <a:gd name="connsiteY1" fmla="*/ 4 h 2148198"/>
                <a:gd name="connsiteX2" fmla="*/ 3120002 w 3120002"/>
                <a:gd name="connsiteY2" fmla="*/ 1591105 h 2148198"/>
                <a:gd name="connsiteX3" fmla="*/ 1669294 w 3120002"/>
                <a:gd name="connsiteY3" fmla="*/ 2147224 h 2148198"/>
                <a:gd name="connsiteX4" fmla="*/ 270280 w 3120002"/>
                <a:gd name="connsiteY4" fmla="*/ 1737984 h 2148198"/>
                <a:gd name="connsiteX5" fmla="*/ 0 w 3120002"/>
                <a:gd name="connsiteY5" fmla="*/ 1148546 h 2148198"/>
                <a:gd name="connsiteX0" fmla="*/ 0 w 3120002"/>
                <a:gd name="connsiteY0" fmla="*/ 1148545 h 2148197"/>
                <a:gd name="connsiteX1" fmla="*/ 2344927 w 3120002"/>
                <a:gd name="connsiteY1" fmla="*/ 3 h 2148197"/>
                <a:gd name="connsiteX2" fmla="*/ 3120002 w 3120002"/>
                <a:gd name="connsiteY2" fmla="*/ 1591104 h 2148197"/>
                <a:gd name="connsiteX3" fmla="*/ 1669294 w 3120002"/>
                <a:gd name="connsiteY3" fmla="*/ 2147223 h 2148197"/>
                <a:gd name="connsiteX4" fmla="*/ 270280 w 3120002"/>
                <a:gd name="connsiteY4" fmla="*/ 1737983 h 2148197"/>
                <a:gd name="connsiteX5" fmla="*/ 0 w 3120002"/>
                <a:gd name="connsiteY5" fmla="*/ 1148545 h 2148197"/>
                <a:gd name="connsiteX0" fmla="*/ 0 w 3120002"/>
                <a:gd name="connsiteY0" fmla="*/ 1148545 h 2148197"/>
                <a:gd name="connsiteX1" fmla="*/ 2344927 w 3120002"/>
                <a:gd name="connsiteY1" fmla="*/ 3 h 2148197"/>
                <a:gd name="connsiteX2" fmla="*/ 3120002 w 3120002"/>
                <a:gd name="connsiteY2" fmla="*/ 1591104 h 2148197"/>
                <a:gd name="connsiteX3" fmla="*/ 1669294 w 3120002"/>
                <a:gd name="connsiteY3" fmla="*/ 2147223 h 2148197"/>
                <a:gd name="connsiteX4" fmla="*/ 270280 w 3120002"/>
                <a:gd name="connsiteY4" fmla="*/ 1737983 h 2148197"/>
                <a:gd name="connsiteX5" fmla="*/ 0 w 3120002"/>
                <a:gd name="connsiteY5" fmla="*/ 1148545 h 2148197"/>
                <a:gd name="connsiteX0" fmla="*/ 0 w 3120002"/>
                <a:gd name="connsiteY0" fmla="*/ 1148545 h 2150708"/>
                <a:gd name="connsiteX1" fmla="*/ 2344927 w 3120002"/>
                <a:gd name="connsiteY1" fmla="*/ 3 h 2150708"/>
                <a:gd name="connsiteX2" fmla="*/ 3120002 w 3120002"/>
                <a:gd name="connsiteY2" fmla="*/ 1591104 h 2150708"/>
                <a:gd name="connsiteX3" fmla="*/ 1669294 w 3120002"/>
                <a:gd name="connsiteY3" fmla="*/ 2147223 h 2150708"/>
                <a:gd name="connsiteX4" fmla="*/ 270280 w 3120002"/>
                <a:gd name="connsiteY4" fmla="*/ 1737983 h 2150708"/>
                <a:gd name="connsiteX5" fmla="*/ 0 w 3120002"/>
                <a:gd name="connsiteY5" fmla="*/ 1148545 h 215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0002" h="2150708">
                  <a:moveTo>
                    <a:pt x="0" y="1148545"/>
                  </a:moveTo>
                  <a:cubicBezTo>
                    <a:pt x="345774" y="858882"/>
                    <a:pt x="2372817" y="17453"/>
                    <a:pt x="2344927" y="3"/>
                  </a:cubicBezTo>
                  <a:cubicBezTo>
                    <a:pt x="2361072" y="-2190"/>
                    <a:pt x="2927747" y="1205686"/>
                    <a:pt x="3120002" y="1591104"/>
                  </a:cubicBezTo>
                  <a:cubicBezTo>
                    <a:pt x="3120663" y="1598636"/>
                    <a:pt x="2627177" y="2098972"/>
                    <a:pt x="1669294" y="2147223"/>
                  </a:cubicBezTo>
                  <a:cubicBezTo>
                    <a:pt x="711411" y="2195474"/>
                    <a:pt x="263830" y="1726677"/>
                    <a:pt x="270280" y="1737983"/>
                  </a:cubicBezTo>
                  <a:lnTo>
                    <a:pt x="0" y="1148545"/>
                  </a:lnTo>
                  <a:close/>
                </a:path>
              </a:pathLst>
            </a:custGeom>
            <a:gradFill flip="none" rotWithShape="1">
              <a:gsLst>
                <a:gs pos="0">
                  <a:schemeClr val="bg1">
                    <a:alpha val="10000"/>
                  </a:schemeClr>
                </a:gs>
                <a:gs pos="100000">
                  <a:srgbClr val="FFFFFF">
                    <a:shade val="100000"/>
                    <a:satMod val="115000"/>
                    <a:alpha val="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996780" y="4336549"/>
            <a:ext cx="2619633" cy="584775"/>
          </a:xfrm>
          <a:prstGeom prst="rect">
            <a:avLst/>
          </a:prstGeom>
          <a:noFill/>
        </p:spPr>
        <p:txBody>
          <a:bodyPr wrap="square" rtlCol="0">
            <a:spAutoFit/>
          </a:bodyPr>
          <a:lstStyle/>
          <a:p>
            <a:pPr algn="ctr"/>
            <a:r>
              <a:rPr lang="es-MX" sz="3200" b="1" smtClean="0">
                <a:solidFill>
                  <a:schemeClr val="bg1"/>
                </a:solidFill>
                <a:latin typeface="Arial" pitchFamily="34" charset="0"/>
                <a:cs typeface="Arial" pitchFamily="34" charset="0"/>
              </a:rPr>
              <a:t>RIESGOS</a:t>
            </a:r>
            <a:endParaRPr lang="es-MX" sz="3200" b="1">
              <a:solidFill>
                <a:schemeClr val="bg1"/>
              </a:solidFill>
              <a:latin typeface="Arial" pitchFamily="34" charset="0"/>
              <a:cs typeface="Arial" pitchFamily="34" charset="0"/>
            </a:endParaRPr>
          </a:p>
        </p:txBody>
      </p:sp>
      <p:sp>
        <p:nvSpPr>
          <p:cNvPr id="11" name="TextBox 10"/>
          <p:cNvSpPr txBox="1"/>
          <p:nvPr/>
        </p:nvSpPr>
        <p:spPr>
          <a:xfrm>
            <a:off x="5379310" y="4336549"/>
            <a:ext cx="2619633" cy="461665"/>
          </a:xfrm>
          <a:prstGeom prst="rect">
            <a:avLst/>
          </a:prstGeom>
          <a:noFill/>
        </p:spPr>
        <p:txBody>
          <a:bodyPr wrap="square" rtlCol="0">
            <a:spAutoFit/>
          </a:bodyPr>
          <a:lstStyle/>
          <a:p>
            <a:pPr algn="ctr"/>
            <a:r>
              <a:rPr lang="en-US" sz="2400" b="1" dirty="0" smtClean="0">
                <a:solidFill>
                  <a:schemeClr val="bg1"/>
                </a:solidFill>
                <a:latin typeface="Arial" pitchFamily="34" charset="0"/>
                <a:cs typeface="Arial" pitchFamily="34" charset="0"/>
              </a:rPr>
              <a:t>RECOMPENSAS</a:t>
            </a:r>
            <a:endParaRPr lang="en-US" sz="2400" b="1" dirty="0">
              <a:solidFill>
                <a:schemeClr val="bg1"/>
              </a:solidFill>
              <a:latin typeface="Arial" pitchFamily="34" charset="0"/>
              <a:cs typeface="Arial" pitchFamily="34" charset="0"/>
            </a:endParaRPr>
          </a:p>
        </p:txBody>
      </p:sp>
      <p:sp>
        <p:nvSpPr>
          <p:cNvPr id="13" name="TextBox 12"/>
          <p:cNvSpPr txBox="1"/>
          <p:nvPr/>
        </p:nvSpPr>
        <p:spPr>
          <a:xfrm>
            <a:off x="1124465" y="1510734"/>
            <a:ext cx="2491948" cy="2800767"/>
          </a:xfrm>
          <a:prstGeom prst="rect">
            <a:avLst/>
          </a:prstGeom>
          <a:noFill/>
        </p:spPr>
        <p:txBody>
          <a:bodyPr wrap="square" rtlCol="0">
            <a:spAutoFit/>
          </a:bodyPr>
          <a:lstStyle/>
          <a:p>
            <a:pPr marL="285750" indent="-285750">
              <a:buFont typeface="Arial" pitchFamily="34" charset="0"/>
              <a:buChar char="•"/>
            </a:pPr>
            <a:r>
              <a:rPr lang="es-MX" sz="1600" dirty="0" smtClean="0">
                <a:solidFill>
                  <a:schemeClr val="bg1"/>
                </a:solidFill>
                <a:latin typeface="Arial" pitchFamily="34" charset="0"/>
                <a:cs typeface="Arial" pitchFamily="34" charset="0"/>
              </a:rPr>
              <a:t>Capital Significativo</a:t>
            </a:r>
          </a:p>
          <a:p>
            <a:pPr marL="285750" indent="-285750">
              <a:buFont typeface="Arial" pitchFamily="34" charset="0"/>
              <a:buChar char="•"/>
            </a:pPr>
            <a:r>
              <a:rPr lang="es-MX" sz="1600" dirty="0" smtClean="0">
                <a:solidFill>
                  <a:schemeClr val="bg1"/>
                </a:solidFill>
                <a:latin typeface="Arial" pitchFamily="34" charset="0"/>
                <a:cs typeface="Arial" pitchFamily="34" charset="0"/>
              </a:rPr>
              <a:t>Propiedad Intelectual</a:t>
            </a:r>
          </a:p>
          <a:p>
            <a:pPr marL="285750" indent="-285750">
              <a:buFont typeface="Arial" pitchFamily="34" charset="0"/>
              <a:buChar char="•"/>
            </a:pPr>
            <a:r>
              <a:rPr lang="es-MX" sz="1600" dirty="0" smtClean="0">
                <a:solidFill>
                  <a:schemeClr val="bg1"/>
                </a:solidFill>
                <a:latin typeface="Arial" pitchFamily="34" charset="0"/>
                <a:cs typeface="Arial" pitchFamily="34" charset="0"/>
              </a:rPr>
              <a:t>Productos de Distribución</a:t>
            </a:r>
          </a:p>
          <a:p>
            <a:pPr marL="285750" indent="-285750">
              <a:buFont typeface="Arial" pitchFamily="34" charset="0"/>
              <a:buChar char="•"/>
            </a:pPr>
            <a:r>
              <a:rPr lang="es-MX" sz="1600" dirty="0" smtClean="0">
                <a:solidFill>
                  <a:schemeClr val="bg1"/>
                </a:solidFill>
                <a:latin typeface="Arial" pitchFamily="34" charset="0"/>
                <a:cs typeface="Arial" pitchFamily="34" charset="0"/>
              </a:rPr>
              <a:t>Cuentas Confiables</a:t>
            </a:r>
          </a:p>
          <a:p>
            <a:pPr marL="285750" indent="-285750">
              <a:buFont typeface="Arial" pitchFamily="34" charset="0"/>
              <a:buChar char="•"/>
            </a:pPr>
            <a:r>
              <a:rPr lang="es-MX" sz="1600" dirty="0" smtClean="0">
                <a:solidFill>
                  <a:schemeClr val="bg1"/>
                </a:solidFill>
                <a:latin typeface="Arial" pitchFamily="34" charset="0"/>
                <a:cs typeface="Arial" pitchFamily="34" charset="0"/>
              </a:rPr>
              <a:t>Directores de empleados </a:t>
            </a:r>
          </a:p>
          <a:p>
            <a:pPr marL="285750" indent="-285750">
              <a:buFont typeface="Arial" pitchFamily="34" charset="0"/>
              <a:buChar char="•"/>
            </a:pPr>
            <a:r>
              <a:rPr lang="es-MX" sz="1600" dirty="0" smtClean="0">
                <a:solidFill>
                  <a:schemeClr val="bg1"/>
                </a:solidFill>
                <a:latin typeface="Arial" pitchFamily="34" charset="0"/>
                <a:cs typeface="Arial" pitchFamily="34" charset="0"/>
              </a:rPr>
              <a:t>Personal de Confianza</a:t>
            </a:r>
          </a:p>
          <a:p>
            <a:pPr marL="285750" indent="-285750">
              <a:buFont typeface="Arial" pitchFamily="34" charset="0"/>
              <a:buChar char="•"/>
            </a:pPr>
            <a:r>
              <a:rPr lang="es-MX" sz="1600" dirty="0" smtClean="0">
                <a:solidFill>
                  <a:schemeClr val="bg1"/>
                </a:solidFill>
                <a:latin typeface="Arial" pitchFamily="34" charset="0"/>
                <a:cs typeface="Arial" pitchFamily="34" charset="0"/>
              </a:rPr>
              <a:t>Falta de Beneficios a Largo Plazo</a:t>
            </a:r>
          </a:p>
        </p:txBody>
      </p:sp>
      <p:sp>
        <p:nvSpPr>
          <p:cNvPr id="14" name="TextBox 13"/>
          <p:cNvSpPr txBox="1"/>
          <p:nvPr/>
        </p:nvSpPr>
        <p:spPr>
          <a:xfrm>
            <a:off x="5506996" y="2932341"/>
            <a:ext cx="2364260" cy="1323439"/>
          </a:xfrm>
          <a:prstGeom prst="rect">
            <a:avLst/>
          </a:prstGeom>
          <a:noFill/>
        </p:spPr>
        <p:txBody>
          <a:bodyPr wrap="square" rtlCol="0">
            <a:spAutoFit/>
          </a:bodyPr>
          <a:lstStyle/>
          <a:p>
            <a:pPr marL="285750" indent="-285750">
              <a:buFont typeface="Arial" pitchFamily="34" charset="0"/>
              <a:buChar char="•"/>
            </a:pPr>
            <a:r>
              <a:rPr lang="es-MX" sz="1600" smtClean="0">
                <a:solidFill>
                  <a:schemeClr val="bg1"/>
                </a:solidFill>
                <a:latin typeface="Arial" pitchFamily="34" charset="0"/>
                <a:cs typeface="Arial" pitchFamily="34" charset="0"/>
              </a:rPr>
              <a:t>A menudo se producen de bajas a moderadas retribuciones financieras</a:t>
            </a:r>
          </a:p>
        </p:txBody>
      </p:sp>
      <p:sp>
        <p:nvSpPr>
          <p:cNvPr id="20" name="TextBox 11"/>
          <p:cNvSpPr txBox="1"/>
          <p:nvPr/>
        </p:nvSpPr>
        <p:spPr>
          <a:xfrm>
            <a:off x="200025" y="275448"/>
            <a:ext cx="8573272" cy="623758"/>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3200" b="1" smtClean="0">
                <a:solidFill>
                  <a:srgbClr val="008AB0"/>
                </a:solidFill>
                <a:latin typeface="Arial" pitchFamily="34" charset="0"/>
                <a:cs typeface="Arial" pitchFamily="34" charset="0"/>
              </a:rPr>
              <a:t>MODELOS TRADICIONALES DE NEGOCIO</a:t>
            </a:r>
            <a:endParaRPr lang="es-MX" sz="4200" b="1">
              <a:solidFill>
                <a:srgbClr val="008AB0"/>
              </a:solidFill>
              <a:latin typeface="Arial" pitchFamily="34" charset="0"/>
              <a:cs typeface="Arial" pitchFamily="34" charset="0"/>
            </a:endParaRPr>
          </a:p>
        </p:txBody>
      </p:sp>
      <p:sp>
        <p:nvSpPr>
          <p:cNvPr id="22" name="Pentagon 21"/>
          <p:cNvSpPr/>
          <p:nvPr/>
        </p:nvSpPr>
        <p:spPr>
          <a:xfrm rot="16200000">
            <a:off x="-1247141" y="2753357"/>
            <a:ext cx="4023359" cy="322583"/>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entagon 22"/>
          <p:cNvSpPr/>
          <p:nvPr/>
        </p:nvSpPr>
        <p:spPr>
          <a:xfrm rot="16200000">
            <a:off x="7175073" y="3734638"/>
            <a:ext cx="2060793" cy="322583"/>
          </a:xfrm>
          <a:prstGeom prst="homePlate">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45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1000"/>
                                        <p:tgtEl>
                                          <p:spTgt spid="18"/>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1000"/>
                                        <p:tgtEl>
                                          <p:spTgt spid="17"/>
                                        </p:tgtEl>
                                      </p:cBhvr>
                                    </p:animEffect>
                                  </p:childTnLst>
                                </p:cTn>
                              </p:par>
                              <p:par>
                                <p:cTn id="24" presetID="22" presetClass="entr" presetSubtype="4" fill="hold" grpId="0" nodeType="withEffect">
                                  <p:stCondLst>
                                    <p:cond delay="50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par>
                                <p:cTn id="44" presetID="10" presetClass="exit" presetSubtype="0" fill="hold" grpId="1" nodeType="with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0" grpId="0"/>
      <p:bldP spid="11" grpId="0"/>
      <p:bldP spid="13" grpId="0"/>
      <p:bldP spid="13" grpId="1"/>
      <p:bldP spid="14" grpId="0"/>
      <p:bldP spid="14" grpId="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
            <a:ext cx="9143999" cy="4906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11"/>
          <p:cNvSpPr txBox="1"/>
          <p:nvPr/>
        </p:nvSpPr>
        <p:spPr>
          <a:xfrm>
            <a:off x="547255" y="512027"/>
            <a:ext cx="7023318" cy="623758"/>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rgbClr val="008AB0"/>
                </a:solidFill>
                <a:latin typeface="Arial" pitchFamily="34" charset="0"/>
                <a:cs typeface="Arial" pitchFamily="34" charset="0"/>
              </a:rPr>
              <a:t>LA SOLUCIÓN…</a:t>
            </a:r>
            <a:endParaRPr lang="en-US" sz="4200" b="1" dirty="0">
              <a:solidFill>
                <a:srgbClr val="008AB0"/>
              </a:solidFill>
              <a:latin typeface="Arial" pitchFamily="34" charset="0"/>
              <a:cs typeface="Arial" pitchFamily="34" charset="0"/>
            </a:endParaRPr>
          </a:p>
        </p:txBody>
      </p:sp>
      <p:sp>
        <p:nvSpPr>
          <p:cNvPr id="4" name="TextBox 11"/>
          <p:cNvSpPr txBox="1"/>
          <p:nvPr/>
        </p:nvSpPr>
        <p:spPr>
          <a:xfrm>
            <a:off x="547255" y="980550"/>
            <a:ext cx="7023318" cy="562203"/>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2800" smtClean="0">
                <a:solidFill>
                  <a:schemeClr val="tx1">
                    <a:lumMod val="65000"/>
                    <a:lumOff val="35000"/>
                  </a:schemeClr>
                </a:solidFill>
                <a:latin typeface="Arial" pitchFamily="34" charset="0"/>
                <a:cs typeface="Arial" pitchFamily="34" charset="0"/>
              </a:rPr>
              <a:t>Un nuevo paradigma de negocio</a:t>
            </a:r>
          </a:p>
        </p:txBody>
      </p:sp>
      <p:sp>
        <p:nvSpPr>
          <p:cNvPr id="5" name="TextBox 11"/>
          <p:cNvSpPr txBox="1"/>
          <p:nvPr/>
        </p:nvSpPr>
        <p:spPr>
          <a:xfrm>
            <a:off x="123826" y="3947205"/>
            <a:ext cx="8896606" cy="746869"/>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008AB0"/>
                </a:solidFill>
                <a:latin typeface="Arial" pitchFamily="34" charset="0"/>
                <a:cs typeface="Arial" pitchFamily="34" charset="0"/>
              </a:rPr>
              <a:t>El MODELO SOCIAL DE NEGOCIO</a:t>
            </a:r>
            <a:endParaRPr lang="en-US" sz="4000" b="1" dirty="0">
              <a:solidFill>
                <a:srgbClr val="008AB0"/>
              </a:solidFill>
              <a:latin typeface="Arial" pitchFamily="34" charset="0"/>
              <a:cs typeface="Arial" pitchFamily="34" charset="0"/>
            </a:endParaRPr>
          </a:p>
        </p:txBody>
      </p:sp>
    </p:spTree>
    <p:extLst>
      <p:ext uri="{BB962C8B-B14F-4D97-AF65-F5344CB8AC3E}">
        <p14:creationId xmlns:p14="http://schemas.microsoft.com/office/powerpoint/2010/main" val="281114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7714" y="4064000"/>
            <a:ext cx="8802915" cy="7910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9525" y="17763"/>
            <a:ext cx="9144000" cy="4913086"/>
            <a:chOff x="0" y="0"/>
            <a:chExt cx="9144000" cy="6858000"/>
          </a:xfrm>
        </p:grpSpPr>
        <p:sp>
          <p:nvSpPr>
            <p:cNvPr id="3" name="Rectangle 2"/>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23" name="Group 22"/>
          <p:cNvGrpSpPr/>
          <p:nvPr/>
        </p:nvGrpSpPr>
        <p:grpSpPr>
          <a:xfrm>
            <a:off x="731392" y="2046515"/>
            <a:ext cx="3120002" cy="2874810"/>
            <a:chOff x="764344" y="3220709"/>
            <a:chExt cx="3120002" cy="1700615"/>
          </a:xfrm>
        </p:grpSpPr>
        <p:sp>
          <p:nvSpPr>
            <p:cNvPr id="6" name="Rectangle 5"/>
            <p:cNvSpPr/>
            <p:nvPr/>
          </p:nvSpPr>
          <p:spPr>
            <a:xfrm>
              <a:off x="1029732" y="4064000"/>
              <a:ext cx="2619633" cy="857324"/>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rot="1553306">
              <a:off x="764344" y="3220709"/>
              <a:ext cx="3120002" cy="1478453"/>
            </a:xfrm>
            <a:custGeom>
              <a:avLst/>
              <a:gdLst>
                <a:gd name="connsiteX0" fmla="*/ 0 w 3912973"/>
                <a:gd name="connsiteY0" fmla="*/ 1326292 h 2652583"/>
                <a:gd name="connsiteX1" fmla="*/ 1956487 w 3912973"/>
                <a:gd name="connsiteY1" fmla="*/ 0 h 2652583"/>
                <a:gd name="connsiteX2" fmla="*/ 3912974 w 3912973"/>
                <a:gd name="connsiteY2" fmla="*/ 1326292 h 2652583"/>
                <a:gd name="connsiteX3" fmla="*/ 1956487 w 3912973"/>
                <a:gd name="connsiteY3" fmla="*/ 2652584 h 2652583"/>
                <a:gd name="connsiteX4" fmla="*/ 0 w 3912973"/>
                <a:gd name="connsiteY4" fmla="*/ 1326292 h 2652583"/>
                <a:gd name="connsiteX0" fmla="*/ 63082 w 3976056"/>
                <a:gd name="connsiteY0" fmla="*/ 1326292 h 2690744"/>
                <a:gd name="connsiteX1" fmla="*/ 2019569 w 3976056"/>
                <a:gd name="connsiteY1" fmla="*/ 0 h 2690744"/>
                <a:gd name="connsiteX2" fmla="*/ 3976056 w 3976056"/>
                <a:gd name="connsiteY2" fmla="*/ 1326292 h 2690744"/>
                <a:gd name="connsiteX3" fmla="*/ 2019569 w 3976056"/>
                <a:gd name="connsiteY3" fmla="*/ 2652584 h 2690744"/>
                <a:gd name="connsiteX4" fmla="*/ 620555 w 3976056"/>
                <a:gd name="connsiteY4" fmla="*/ 2243344 h 2690744"/>
                <a:gd name="connsiteX5" fmla="*/ 63082 w 3976056"/>
                <a:gd name="connsiteY5" fmla="*/ 1326292 h 2690744"/>
                <a:gd name="connsiteX0" fmla="*/ 63082 w 3976056"/>
                <a:gd name="connsiteY0" fmla="*/ 1326292 h 2678507"/>
                <a:gd name="connsiteX1" fmla="*/ 2019569 w 3976056"/>
                <a:gd name="connsiteY1" fmla="*/ 0 h 2678507"/>
                <a:gd name="connsiteX2" fmla="*/ 3976056 w 3976056"/>
                <a:gd name="connsiteY2" fmla="*/ 1326292 h 2678507"/>
                <a:gd name="connsiteX3" fmla="*/ 2019569 w 3976056"/>
                <a:gd name="connsiteY3" fmla="*/ 2652584 h 2678507"/>
                <a:gd name="connsiteX4" fmla="*/ 620555 w 3976056"/>
                <a:gd name="connsiteY4" fmla="*/ 2243344 h 2678507"/>
                <a:gd name="connsiteX5" fmla="*/ 63082 w 3976056"/>
                <a:gd name="connsiteY5" fmla="*/ 1326292 h 2678507"/>
                <a:gd name="connsiteX0" fmla="*/ 63082 w 3976056"/>
                <a:gd name="connsiteY0" fmla="*/ 1326292 h 2666686"/>
                <a:gd name="connsiteX1" fmla="*/ 2019569 w 3976056"/>
                <a:gd name="connsiteY1" fmla="*/ 0 h 2666686"/>
                <a:gd name="connsiteX2" fmla="*/ 3976056 w 3976056"/>
                <a:gd name="connsiteY2" fmla="*/ 1326292 h 2666686"/>
                <a:gd name="connsiteX3" fmla="*/ 2019569 w 3976056"/>
                <a:gd name="connsiteY3" fmla="*/ 2652584 h 2666686"/>
                <a:gd name="connsiteX4" fmla="*/ 620555 w 3976056"/>
                <a:gd name="connsiteY4" fmla="*/ 2243344 h 2666686"/>
                <a:gd name="connsiteX5" fmla="*/ 63082 w 3976056"/>
                <a:gd name="connsiteY5" fmla="*/ 1326292 h 2666686"/>
                <a:gd name="connsiteX0" fmla="*/ 63082 w 3976056"/>
                <a:gd name="connsiteY0" fmla="*/ 1326292 h 2666686"/>
                <a:gd name="connsiteX1" fmla="*/ 2019569 w 3976056"/>
                <a:gd name="connsiteY1" fmla="*/ 0 h 2666686"/>
                <a:gd name="connsiteX2" fmla="*/ 3976056 w 3976056"/>
                <a:gd name="connsiteY2" fmla="*/ 1326292 h 2666686"/>
                <a:gd name="connsiteX3" fmla="*/ 2019569 w 3976056"/>
                <a:gd name="connsiteY3" fmla="*/ 2652584 h 2666686"/>
                <a:gd name="connsiteX4" fmla="*/ 620555 w 3976056"/>
                <a:gd name="connsiteY4" fmla="*/ 2243344 h 2666686"/>
                <a:gd name="connsiteX5" fmla="*/ 63082 w 3976056"/>
                <a:gd name="connsiteY5" fmla="*/ 1326292 h 2666686"/>
                <a:gd name="connsiteX0" fmla="*/ 0 w 3912974"/>
                <a:gd name="connsiteY0" fmla="*/ 1326292 h 2666686"/>
                <a:gd name="connsiteX1" fmla="*/ 1956487 w 3912974"/>
                <a:gd name="connsiteY1" fmla="*/ 0 h 2666686"/>
                <a:gd name="connsiteX2" fmla="*/ 3912974 w 3912974"/>
                <a:gd name="connsiteY2" fmla="*/ 1326292 h 2666686"/>
                <a:gd name="connsiteX3" fmla="*/ 1956487 w 3912974"/>
                <a:gd name="connsiteY3" fmla="*/ 2652584 h 2666686"/>
                <a:gd name="connsiteX4" fmla="*/ 557473 w 3912974"/>
                <a:gd name="connsiteY4" fmla="*/ 2243344 h 2666686"/>
                <a:gd name="connsiteX5" fmla="*/ 0 w 3912974"/>
                <a:gd name="connsiteY5" fmla="*/ 1326292 h 2666686"/>
                <a:gd name="connsiteX0" fmla="*/ 0 w 3625781"/>
                <a:gd name="connsiteY0" fmla="*/ 1657123 h 2669903"/>
                <a:gd name="connsiteX1" fmla="*/ 1669294 w 3625781"/>
                <a:gd name="connsiteY1" fmla="*/ 3217 h 2669903"/>
                <a:gd name="connsiteX2" fmla="*/ 3625781 w 3625781"/>
                <a:gd name="connsiteY2" fmla="*/ 1329509 h 2669903"/>
                <a:gd name="connsiteX3" fmla="*/ 1669294 w 3625781"/>
                <a:gd name="connsiteY3" fmla="*/ 2655801 h 2669903"/>
                <a:gd name="connsiteX4" fmla="*/ 270280 w 3625781"/>
                <a:gd name="connsiteY4" fmla="*/ 2246561 h 2669903"/>
                <a:gd name="connsiteX5" fmla="*/ 0 w 3625781"/>
                <a:gd name="connsiteY5" fmla="*/ 1657123 h 2669903"/>
                <a:gd name="connsiteX0" fmla="*/ 0 w 3697397"/>
                <a:gd name="connsiteY0" fmla="*/ 1655994 h 2655646"/>
                <a:gd name="connsiteX1" fmla="*/ 1669294 w 3697397"/>
                <a:gd name="connsiteY1" fmla="*/ 2088 h 2655646"/>
                <a:gd name="connsiteX2" fmla="*/ 3625781 w 3697397"/>
                <a:gd name="connsiteY2" fmla="*/ 1328380 h 2655646"/>
                <a:gd name="connsiteX3" fmla="*/ 3120002 w 3697397"/>
                <a:gd name="connsiteY3" fmla="*/ 2098553 h 2655646"/>
                <a:gd name="connsiteX4" fmla="*/ 1669294 w 3697397"/>
                <a:gd name="connsiteY4" fmla="*/ 2654672 h 2655646"/>
                <a:gd name="connsiteX5" fmla="*/ 270280 w 3697397"/>
                <a:gd name="connsiteY5" fmla="*/ 2245432 h 2655646"/>
                <a:gd name="connsiteX6" fmla="*/ 0 w 3697397"/>
                <a:gd name="connsiteY6" fmla="*/ 1655994 h 2655646"/>
                <a:gd name="connsiteX0" fmla="*/ 0 w 3120002"/>
                <a:gd name="connsiteY0" fmla="*/ 1656807 h 2656459"/>
                <a:gd name="connsiteX1" fmla="*/ 1669294 w 3120002"/>
                <a:gd name="connsiteY1" fmla="*/ 2901 h 2656459"/>
                <a:gd name="connsiteX2" fmla="*/ 3120002 w 3120002"/>
                <a:gd name="connsiteY2" fmla="*/ 2099366 h 2656459"/>
                <a:gd name="connsiteX3" fmla="*/ 1669294 w 3120002"/>
                <a:gd name="connsiteY3" fmla="*/ 2655485 h 2656459"/>
                <a:gd name="connsiteX4" fmla="*/ 270280 w 3120002"/>
                <a:gd name="connsiteY4" fmla="*/ 2246245 h 2656459"/>
                <a:gd name="connsiteX5" fmla="*/ 0 w 3120002"/>
                <a:gd name="connsiteY5" fmla="*/ 1656807 h 2656459"/>
                <a:gd name="connsiteX0" fmla="*/ 0 w 3120002"/>
                <a:gd name="connsiteY0" fmla="*/ 1653906 h 2653558"/>
                <a:gd name="connsiteX1" fmla="*/ 1669294 w 3120002"/>
                <a:gd name="connsiteY1" fmla="*/ 0 h 2653558"/>
                <a:gd name="connsiteX2" fmla="*/ 3120002 w 3120002"/>
                <a:gd name="connsiteY2" fmla="*/ 2096465 h 2653558"/>
                <a:gd name="connsiteX3" fmla="*/ 1669294 w 3120002"/>
                <a:gd name="connsiteY3" fmla="*/ 2652584 h 2653558"/>
                <a:gd name="connsiteX4" fmla="*/ 270280 w 3120002"/>
                <a:gd name="connsiteY4" fmla="*/ 2243344 h 2653558"/>
                <a:gd name="connsiteX5" fmla="*/ 0 w 3120002"/>
                <a:gd name="connsiteY5" fmla="*/ 1653906 h 2653558"/>
                <a:gd name="connsiteX0" fmla="*/ 0 w 3120002"/>
                <a:gd name="connsiteY0" fmla="*/ 1148542 h 2148194"/>
                <a:gd name="connsiteX1" fmla="*/ 2344927 w 3120002"/>
                <a:gd name="connsiteY1" fmla="*/ 0 h 2148194"/>
                <a:gd name="connsiteX2" fmla="*/ 3120002 w 3120002"/>
                <a:gd name="connsiteY2" fmla="*/ 1591101 h 2148194"/>
                <a:gd name="connsiteX3" fmla="*/ 1669294 w 3120002"/>
                <a:gd name="connsiteY3" fmla="*/ 2147220 h 2148194"/>
                <a:gd name="connsiteX4" fmla="*/ 270280 w 3120002"/>
                <a:gd name="connsiteY4" fmla="*/ 1737980 h 2148194"/>
                <a:gd name="connsiteX5" fmla="*/ 0 w 3120002"/>
                <a:gd name="connsiteY5" fmla="*/ 1148542 h 2148194"/>
                <a:gd name="connsiteX0" fmla="*/ 0 w 3120002"/>
                <a:gd name="connsiteY0" fmla="*/ 1152681 h 2152333"/>
                <a:gd name="connsiteX1" fmla="*/ 2344927 w 3120002"/>
                <a:gd name="connsiteY1" fmla="*/ 4139 h 2152333"/>
                <a:gd name="connsiteX2" fmla="*/ 3120002 w 3120002"/>
                <a:gd name="connsiteY2" fmla="*/ 1595240 h 2152333"/>
                <a:gd name="connsiteX3" fmla="*/ 1669294 w 3120002"/>
                <a:gd name="connsiteY3" fmla="*/ 2151359 h 2152333"/>
                <a:gd name="connsiteX4" fmla="*/ 270280 w 3120002"/>
                <a:gd name="connsiteY4" fmla="*/ 1742119 h 2152333"/>
                <a:gd name="connsiteX5" fmla="*/ 0 w 3120002"/>
                <a:gd name="connsiteY5" fmla="*/ 1152681 h 2152333"/>
                <a:gd name="connsiteX0" fmla="*/ 0 w 3120002"/>
                <a:gd name="connsiteY0" fmla="*/ 1152681 h 2152333"/>
                <a:gd name="connsiteX1" fmla="*/ 2344927 w 3120002"/>
                <a:gd name="connsiteY1" fmla="*/ 4139 h 2152333"/>
                <a:gd name="connsiteX2" fmla="*/ 3120002 w 3120002"/>
                <a:gd name="connsiteY2" fmla="*/ 1595240 h 2152333"/>
                <a:gd name="connsiteX3" fmla="*/ 1669294 w 3120002"/>
                <a:gd name="connsiteY3" fmla="*/ 2151359 h 2152333"/>
                <a:gd name="connsiteX4" fmla="*/ 270280 w 3120002"/>
                <a:gd name="connsiteY4" fmla="*/ 1742119 h 2152333"/>
                <a:gd name="connsiteX5" fmla="*/ 0 w 3120002"/>
                <a:gd name="connsiteY5" fmla="*/ 1152681 h 2152333"/>
                <a:gd name="connsiteX0" fmla="*/ 0 w 3120002"/>
                <a:gd name="connsiteY0" fmla="*/ 1152681 h 2152333"/>
                <a:gd name="connsiteX1" fmla="*/ 2344927 w 3120002"/>
                <a:gd name="connsiteY1" fmla="*/ 4139 h 2152333"/>
                <a:gd name="connsiteX2" fmla="*/ 3120002 w 3120002"/>
                <a:gd name="connsiteY2" fmla="*/ 1595240 h 2152333"/>
                <a:gd name="connsiteX3" fmla="*/ 1669294 w 3120002"/>
                <a:gd name="connsiteY3" fmla="*/ 2151359 h 2152333"/>
                <a:gd name="connsiteX4" fmla="*/ 270280 w 3120002"/>
                <a:gd name="connsiteY4" fmla="*/ 1742119 h 2152333"/>
                <a:gd name="connsiteX5" fmla="*/ 0 w 3120002"/>
                <a:gd name="connsiteY5" fmla="*/ 1152681 h 2152333"/>
                <a:gd name="connsiteX0" fmla="*/ 0 w 3120002"/>
                <a:gd name="connsiteY0" fmla="*/ 1148546 h 2148198"/>
                <a:gd name="connsiteX1" fmla="*/ 2344927 w 3120002"/>
                <a:gd name="connsiteY1" fmla="*/ 4 h 2148198"/>
                <a:gd name="connsiteX2" fmla="*/ 3120002 w 3120002"/>
                <a:gd name="connsiteY2" fmla="*/ 1591105 h 2148198"/>
                <a:gd name="connsiteX3" fmla="*/ 1669294 w 3120002"/>
                <a:gd name="connsiteY3" fmla="*/ 2147224 h 2148198"/>
                <a:gd name="connsiteX4" fmla="*/ 270280 w 3120002"/>
                <a:gd name="connsiteY4" fmla="*/ 1737984 h 2148198"/>
                <a:gd name="connsiteX5" fmla="*/ 0 w 3120002"/>
                <a:gd name="connsiteY5" fmla="*/ 1148546 h 2148198"/>
                <a:gd name="connsiteX0" fmla="*/ 0 w 3120002"/>
                <a:gd name="connsiteY0" fmla="*/ 1148545 h 2148197"/>
                <a:gd name="connsiteX1" fmla="*/ 2344927 w 3120002"/>
                <a:gd name="connsiteY1" fmla="*/ 3 h 2148197"/>
                <a:gd name="connsiteX2" fmla="*/ 3120002 w 3120002"/>
                <a:gd name="connsiteY2" fmla="*/ 1591104 h 2148197"/>
                <a:gd name="connsiteX3" fmla="*/ 1669294 w 3120002"/>
                <a:gd name="connsiteY3" fmla="*/ 2147223 h 2148197"/>
                <a:gd name="connsiteX4" fmla="*/ 270280 w 3120002"/>
                <a:gd name="connsiteY4" fmla="*/ 1737983 h 2148197"/>
                <a:gd name="connsiteX5" fmla="*/ 0 w 3120002"/>
                <a:gd name="connsiteY5" fmla="*/ 1148545 h 2148197"/>
                <a:gd name="connsiteX0" fmla="*/ 0 w 3120002"/>
                <a:gd name="connsiteY0" fmla="*/ 1148545 h 2148197"/>
                <a:gd name="connsiteX1" fmla="*/ 2344927 w 3120002"/>
                <a:gd name="connsiteY1" fmla="*/ 3 h 2148197"/>
                <a:gd name="connsiteX2" fmla="*/ 3120002 w 3120002"/>
                <a:gd name="connsiteY2" fmla="*/ 1591104 h 2148197"/>
                <a:gd name="connsiteX3" fmla="*/ 1669294 w 3120002"/>
                <a:gd name="connsiteY3" fmla="*/ 2147223 h 2148197"/>
                <a:gd name="connsiteX4" fmla="*/ 270280 w 3120002"/>
                <a:gd name="connsiteY4" fmla="*/ 1737983 h 2148197"/>
                <a:gd name="connsiteX5" fmla="*/ 0 w 3120002"/>
                <a:gd name="connsiteY5" fmla="*/ 1148545 h 2148197"/>
                <a:gd name="connsiteX0" fmla="*/ 0 w 3120002"/>
                <a:gd name="connsiteY0" fmla="*/ 1148545 h 2150708"/>
                <a:gd name="connsiteX1" fmla="*/ 2344927 w 3120002"/>
                <a:gd name="connsiteY1" fmla="*/ 3 h 2150708"/>
                <a:gd name="connsiteX2" fmla="*/ 3120002 w 3120002"/>
                <a:gd name="connsiteY2" fmla="*/ 1591104 h 2150708"/>
                <a:gd name="connsiteX3" fmla="*/ 1669294 w 3120002"/>
                <a:gd name="connsiteY3" fmla="*/ 2147223 h 2150708"/>
                <a:gd name="connsiteX4" fmla="*/ 270280 w 3120002"/>
                <a:gd name="connsiteY4" fmla="*/ 1737983 h 2150708"/>
                <a:gd name="connsiteX5" fmla="*/ 0 w 3120002"/>
                <a:gd name="connsiteY5" fmla="*/ 1148545 h 215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0002" h="2150708">
                  <a:moveTo>
                    <a:pt x="0" y="1148545"/>
                  </a:moveTo>
                  <a:cubicBezTo>
                    <a:pt x="345774" y="858882"/>
                    <a:pt x="2372817" y="17453"/>
                    <a:pt x="2344927" y="3"/>
                  </a:cubicBezTo>
                  <a:cubicBezTo>
                    <a:pt x="2361072" y="-2190"/>
                    <a:pt x="2927747" y="1205686"/>
                    <a:pt x="3120002" y="1591104"/>
                  </a:cubicBezTo>
                  <a:cubicBezTo>
                    <a:pt x="3120663" y="1598636"/>
                    <a:pt x="2627177" y="2098972"/>
                    <a:pt x="1669294" y="2147223"/>
                  </a:cubicBezTo>
                  <a:cubicBezTo>
                    <a:pt x="711411" y="2195474"/>
                    <a:pt x="263830" y="1726677"/>
                    <a:pt x="270280" y="1737983"/>
                  </a:cubicBezTo>
                  <a:lnTo>
                    <a:pt x="0" y="1148545"/>
                  </a:lnTo>
                  <a:close/>
                </a:path>
              </a:pathLst>
            </a:custGeom>
            <a:gradFill flip="none" rotWithShape="1">
              <a:gsLst>
                <a:gs pos="0">
                  <a:schemeClr val="bg1">
                    <a:alpha val="10000"/>
                  </a:schemeClr>
                </a:gs>
                <a:gs pos="100000">
                  <a:srgbClr val="FFFFFF">
                    <a:shade val="100000"/>
                    <a:satMod val="115000"/>
                    <a:alpha val="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Pentagon 37"/>
          <p:cNvSpPr/>
          <p:nvPr/>
        </p:nvSpPr>
        <p:spPr>
          <a:xfrm rot="16200000">
            <a:off x="6189981" y="2726687"/>
            <a:ext cx="4038597" cy="322583"/>
          </a:xfrm>
          <a:prstGeom prst="homePlate">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5260681" y="466122"/>
            <a:ext cx="3120002" cy="4455202"/>
            <a:chOff x="5170063" y="466122"/>
            <a:chExt cx="3120002" cy="4455202"/>
          </a:xfrm>
        </p:grpSpPr>
        <p:sp>
          <p:nvSpPr>
            <p:cNvPr id="8" name="Rectangle 7"/>
            <p:cNvSpPr/>
            <p:nvPr/>
          </p:nvSpPr>
          <p:spPr>
            <a:xfrm>
              <a:off x="5288692" y="881449"/>
              <a:ext cx="2619633" cy="4039875"/>
            </a:xfrm>
            <a:prstGeom prst="rect">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6"/>
            <p:cNvSpPr/>
            <p:nvPr/>
          </p:nvSpPr>
          <p:spPr>
            <a:xfrm rot="1553306">
              <a:off x="5170063" y="466122"/>
              <a:ext cx="3120002" cy="2150708"/>
            </a:xfrm>
            <a:custGeom>
              <a:avLst/>
              <a:gdLst>
                <a:gd name="connsiteX0" fmla="*/ 0 w 3912973"/>
                <a:gd name="connsiteY0" fmla="*/ 1326292 h 2652583"/>
                <a:gd name="connsiteX1" fmla="*/ 1956487 w 3912973"/>
                <a:gd name="connsiteY1" fmla="*/ 0 h 2652583"/>
                <a:gd name="connsiteX2" fmla="*/ 3912974 w 3912973"/>
                <a:gd name="connsiteY2" fmla="*/ 1326292 h 2652583"/>
                <a:gd name="connsiteX3" fmla="*/ 1956487 w 3912973"/>
                <a:gd name="connsiteY3" fmla="*/ 2652584 h 2652583"/>
                <a:gd name="connsiteX4" fmla="*/ 0 w 3912973"/>
                <a:gd name="connsiteY4" fmla="*/ 1326292 h 2652583"/>
                <a:gd name="connsiteX0" fmla="*/ 63082 w 3976056"/>
                <a:gd name="connsiteY0" fmla="*/ 1326292 h 2690744"/>
                <a:gd name="connsiteX1" fmla="*/ 2019569 w 3976056"/>
                <a:gd name="connsiteY1" fmla="*/ 0 h 2690744"/>
                <a:gd name="connsiteX2" fmla="*/ 3976056 w 3976056"/>
                <a:gd name="connsiteY2" fmla="*/ 1326292 h 2690744"/>
                <a:gd name="connsiteX3" fmla="*/ 2019569 w 3976056"/>
                <a:gd name="connsiteY3" fmla="*/ 2652584 h 2690744"/>
                <a:gd name="connsiteX4" fmla="*/ 620555 w 3976056"/>
                <a:gd name="connsiteY4" fmla="*/ 2243344 h 2690744"/>
                <a:gd name="connsiteX5" fmla="*/ 63082 w 3976056"/>
                <a:gd name="connsiteY5" fmla="*/ 1326292 h 2690744"/>
                <a:gd name="connsiteX0" fmla="*/ 63082 w 3976056"/>
                <a:gd name="connsiteY0" fmla="*/ 1326292 h 2678507"/>
                <a:gd name="connsiteX1" fmla="*/ 2019569 w 3976056"/>
                <a:gd name="connsiteY1" fmla="*/ 0 h 2678507"/>
                <a:gd name="connsiteX2" fmla="*/ 3976056 w 3976056"/>
                <a:gd name="connsiteY2" fmla="*/ 1326292 h 2678507"/>
                <a:gd name="connsiteX3" fmla="*/ 2019569 w 3976056"/>
                <a:gd name="connsiteY3" fmla="*/ 2652584 h 2678507"/>
                <a:gd name="connsiteX4" fmla="*/ 620555 w 3976056"/>
                <a:gd name="connsiteY4" fmla="*/ 2243344 h 2678507"/>
                <a:gd name="connsiteX5" fmla="*/ 63082 w 3976056"/>
                <a:gd name="connsiteY5" fmla="*/ 1326292 h 2678507"/>
                <a:gd name="connsiteX0" fmla="*/ 63082 w 3976056"/>
                <a:gd name="connsiteY0" fmla="*/ 1326292 h 2666686"/>
                <a:gd name="connsiteX1" fmla="*/ 2019569 w 3976056"/>
                <a:gd name="connsiteY1" fmla="*/ 0 h 2666686"/>
                <a:gd name="connsiteX2" fmla="*/ 3976056 w 3976056"/>
                <a:gd name="connsiteY2" fmla="*/ 1326292 h 2666686"/>
                <a:gd name="connsiteX3" fmla="*/ 2019569 w 3976056"/>
                <a:gd name="connsiteY3" fmla="*/ 2652584 h 2666686"/>
                <a:gd name="connsiteX4" fmla="*/ 620555 w 3976056"/>
                <a:gd name="connsiteY4" fmla="*/ 2243344 h 2666686"/>
                <a:gd name="connsiteX5" fmla="*/ 63082 w 3976056"/>
                <a:gd name="connsiteY5" fmla="*/ 1326292 h 2666686"/>
                <a:gd name="connsiteX0" fmla="*/ 63082 w 3976056"/>
                <a:gd name="connsiteY0" fmla="*/ 1326292 h 2666686"/>
                <a:gd name="connsiteX1" fmla="*/ 2019569 w 3976056"/>
                <a:gd name="connsiteY1" fmla="*/ 0 h 2666686"/>
                <a:gd name="connsiteX2" fmla="*/ 3976056 w 3976056"/>
                <a:gd name="connsiteY2" fmla="*/ 1326292 h 2666686"/>
                <a:gd name="connsiteX3" fmla="*/ 2019569 w 3976056"/>
                <a:gd name="connsiteY3" fmla="*/ 2652584 h 2666686"/>
                <a:gd name="connsiteX4" fmla="*/ 620555 w 3976056"/>
                <a:gd name="connsiteY4" fmla="*/ 2243344 h 2666686"/>
                <a:gd name="connsiteX5" fmla="*/ 63082 w 3976056"/>
                <a:gd name="connsiteY5" fmla="*/ 1326292 h 2666686"/>
                <a:gd name="connsiteX0" fmla="*/ 0 w 3912974"/>
                <a:gd name="connsiteY0" fmla="*/ 1326292 h 2666686"/>
                <a:gd name="connsiteX1" fmla="*/ 1956487 w 3912974"/>
                <a:gd name="connsiteY1" fmla="*/ 0 h 2666686"/>
                <a:gd name="connsiteX2" fmla="*/ 3912974 w 3912974"/>
                <a:gd name="connsiteY2" fmla="*/ 1326292 h 2666686"/>
                <a:gd name="connsiteX3" fmla="*/ 1956487 w 3912974"/>
                <a:gd name="connsiteY3" fmla="*/ 2652584 h 2666686"/>
                <a:gd name="connsiteX4" fmla="*/ 557473 w 3912974"/>
                <a:gd name="connsiteY4" fmla="*/ 2243344 h 2666686"/>
                <a:gd name="connsiteX5" fmla="*/ 0 w 3912974"/>
                <a:gd name="connsiteY5" fmla="*/ 1326292 h 2666686"/>
                <a:gd name="connsiteX0" fmla="*/ 0 w 3625781"/>
                <a:gd name="connsiteY0" fmla="*/ 1657123 h 2669903"/>
                <a:gd name="connsiteX1" fmla="*/ 1669294 w 3625781"/>
                <a:gd name="connsiteY1" fmla="*/ 3217 h 2669903"/>
                <a:gd name="connsiteX2" fmla="*/ 3625781 w 3625781"/>
                <a:gd name="connsiteY2" fmla="*/ 1329509 h 2669903"/>
                <a:gd name="connsiteX3" fmla="*/ 1669294 w 3625781"/>
                <a:gd name="connsiteY3" fmla="*/ 2655801 h 2669903"/>
                <a:gd name="connsiteX4" fmla="*/ 270280 w 3625781"/>
                <a:gd name="connsiteY4" fmla="*/ 2246561 h 2669903"/>
                <a:gd name="connsiteX5" fmla="*/ 0 w 3625781"/>
                <a:gd name="connsiteY5" fmla="*/ 1657123 h 2669903"/>
                <a:gd name="connsiteX0" fmla="*/ 0 w 3697397"/>
                <a:gd name="connsiteY0" fmla="*/ 1655994 h 2655646"/>
                <a:gd name="connsiteX1" fmla="*/ 1669294 w 3697397"/>
                <a:gd name="connsiteY1" fmla="*/ 2088 h 2655646"/>
                <a:gd name="connsiteX2" fmla="*/ 3625781 w 3697397"/>
                <a:gd name="connsiteY2" fmla="*/ 1328380 h 2655646"/>
                <a:gd name="connsiteX3" fmla="*/ 3120002 w 3697397"/>
                <a:gd name="connsiteY3" fmla="*/ 2098553 h 2655646"/>
                <a:gd name="connsiteX4" fmla="*/ 1669294 w 3697397"/>
                <a:gd name="connsiteY4" fmla="*/ 2654672 h 2655646"/>
                <a:gd name="connsiteX5" fmla="*/ 270280 w 3697397"/>
                <a:gd name="connsiteY5" fmla="*/ 2245432 h 2655646"/>
                <a:gd name="connsiteX6" fmla="*/ 0 w 3697397"/>
                <a:gd name="connsiteY6" fmla="*/ 1655994 h 2655646"/>
                <a:gd name="connsiteX0" fmla="*/ 0 w 3120002"/>
                <a:gd name="connsiteY0" fmla="*/ 1656807 h 2656459"/>
                <a:gd name="connsiteX1" fmla="*/ 1669294 w 3120002"/>
                <a:gd name="connsiteY1" fmla="*/ 2901 h 2656459"/>
                <a:gd name="connsiteX2" fmla="*/ 3120002 w 3120002"/>
                <a:gd name="connsiteY2" fmla="*/ 2099366 h 2656459"/>
                <a:gd name="connsiteX3" fmla="*/ 1669294 w 3120002"/>
                <a:gd name="connsiteY3" fmla="*/ 2655485 h 2656459"/>
                <a:gd name="connsiteX4" fmla="*/ 270280 w 3120002"/>
                <a:gd name="connsiteY4" fmla="*/ 2246245 h 2656459"/>
                <a:gd name="connsiteX5" fmla="*/ 0 w 3120002"/>
                <a:gd name="connsiteY5" fmla="*/ 1656807 h 2656459"/>
                <a:gd name="connsiteX0" fmla="*/ 0 w 3120002"/>
                <a:gd name="connsiteY0" fmla="*/ 1653906 h 2653558"/>
                <a:gd name="connsiteX1" fmla="*/ 1669294 w 3120002"/>
                <a:gd name="connsiteY1" fmla="*/ 0 h 2653558"/>
                <a:gd name="connsiteX2" fmla="*/ 3120002 w 3120002"/>
                <a:gd name="connsiteY2" fmla="*/ 2096465 h 2653558"/>
                <a:gd name="connsiteX3" fmla="*/ 1669294 w 3120002"/>
                <a:gd name="connsiteY3" fmla="*/ 2652584 h 2653558"/>
                <a:gd name="connsiteX4" fmla="*/ 270280 w 3120002"/>
                <a:gd name="connsiteY4" fmla="*/ 2243344 h 2653558"/>
                <a:gd name="connsiteX5" fmla="*/ 0 w 3120002"/>
                <a:gd name="connsiteY5" fmla="*/ 1653906 h 2653558"/>
                <a:gd name="connsiteX0" fmla="*/ 0 w 3120002"/>
                <a:gd name="connsiteY0" fmla="*/ 1148542 h 2148194"/>
                <a:gd name="connsiteX1" fmla="*/ 2344927 w 3120002"/>
                <a:gd name="connsiteY1" fmla="*/ 0 h 2148194"/>
                <a:gd name="connsiteX2" fmla="*/ 3120002 w 3120002"/>
                <a:gd name="connsiteY2" fmla="*/ 1591101 h 2148194"/>
                <a:gd name="connsiteX3" fmla="*/ 1669294 w 3120002"/>
                <a:gd name="connsiteY3" fmla="*/ 2147220 h 2148194"/>
                <a:gd name="connsiteX4" fmla="*/ 270280 w 3120002"/>
                <a:gd name="connsiteY4" fmla="*/ 1737980 h 2148194"/>
                <a:gd name="connsiteX5" fmla="*/ 0 w 3120002"/>
                <a:gd name="connsiteY5" fmla="*/ 1148542 h 2148194"/>
                <a:gd name="connsiteX0" fmla="*/ 0 w 3120002"/>
                <a:gd name="connsiteY0" fmla="*/ 1152681 h 2152333"/>
                <a:gd name="connsiteX1" fmla="*/ 2344927 w 3120002"/>
                <a:gd name="connsiteY1" fmla="*/ 4139 h 2152333"/>
                <a:gd name="connsiteX2" fmla="*/ 3120002 w 3120002"/>
                <a:gd name="connsiteY2" fmla="*/ 1595240 h 2152333"/>
                <a:gd name="connsiteX3" fmla="*/ 1669294 w 3120002"/>
                <a:gd name="connsiteY3" fmla="*/ 2151359 h 2152333"/>
                <a:gd name="connsiteX4" fmla="*/ 270280 w 3120002"/>
                <a:gd name="connsiteY4" fmla="*/ 1742119 h 2152333"/>
                <a:gd name="connsiteX5" fmla="*/ 0 w 3120002"/>
                <a:gd name="connsiteY5" fmla="*/ 1152681 h 2152333"/>
                <a:gd name="connsiteX0" fmla="*/ 0 w 3120002"/>
                <a:gd name="connsiteY0" fmla="*/ 1152681 h 2152333"/>
                <a:gd name="connsiteX1" fmla="*/ 2344927 w 3120002"/>
                <a:gd name="connsiteY1" fmla="*/ 4139 h 2152333"/>
                <a:gd name="connsiteX2" fmla="*/ 3120002 w 3120002"/>
                <a:gd name="connsiteY2" fmla="*/ 1595240 h 2152333"/>
                <a:gd name="connsiteX3" fmla="*/ 1669294 w 3120002"/>
                <a:gd name="connsiteY3" fmla="*/ 2151359 h 2152333"/>
                <a:gd name="connsiteX4" fmla="*/ 270280 w 3120002"/>
                <a:gd name="connsiteY4" fmla="*/ 1742119 h 2152333"/>
                <a:gd name="connsiteX5" fmla="*/ 0 w 3120002"/>
                <a:gd name="connsiteY5" fmla="*/ 1152681 h 2152333"/>
                <a:gd name="connsiteX0" fmla="*/ 0 w 3120002"/>
                <a:gd name="connsiteY0" fmla="*/ 1152681 h 2152333"/>
                <a:gd name="connsiteX1" fmla="*/ 2344927 w 3120002"/>
                <a:gd name="connsiteY1" fmla="*/ 4139 h 2152333"/>
                <a:gd name="connsiteX2" fmla="*/ 3120002 w 3120002"/>
                <a:gd name="connsiteY2" fmla="*/ 1595240 h 2152333"/>
                <a:gd name="connsiteX3" fmla="*/ 1669294 w 3120002"/>
                <a:gd name="connsiteY3" fmla="*/ 2151359 h 2152333"/>
                <a:gd name="connsiteX4" fmla="*/ 270280 w 3120002"/>
                <a:gd name="connsiteY4" fmla="*/ 1742119 h 2152333"/>
                <a:gd name="connsiteX5" fmla="*/ 0 w 3120002"/>
                <a:gd name="connsiteY5" fmla="*/ 1152681 h 2152333"/>
                <a:gd name="connsiteX0" fmla="*/ 0 w 3120002"/>
                <a:gd name="connsiteY0" fmla="*/ 1148546 h 2148198"/>
                <a:gd name="connsiteX1" fmla="*/ 2344927 w 3120002"/>
                <a:gd name="connsiteY1" fmla="*/ 4 h 2148198"/>
                <a:gd name="connsiteX2" fmla="*/ 3120002 w 3120002"/>
                <a:gd name="connsiteY2" fmla="*/ 1591105 h 2148198"/>
                <a:gd name="connsiteX3" fmla="*/ 1669294 w 3120002"/>
                <a:gd name="connsiteY3" fmla="*/ 2147224 h 2148198"/>
                <a:gd name="connsiteX4" fmla="*/ 270280 w 3120002"/>
                <a:gd name="connsiteY4" fmla="*/ 1737984 h 2148198"/>
                <a:gd name="connsiteX5" fmla="*/ 0 w 3120002"/>
                <a:gd name="connsiteY5" fmla="*/ 1148546 h 2148198"/>
                <a:gd name="connsiteX0" fmla="*/ 0 w 3120002"/>
                <a:gd name="connsiteY0" fmla="*/ 1148545 h 2148197"/>
                <a:gd name="connsiteX1" fmla="*/ 2344927 w 3120002"/>
                <a:gd name="connsiteY1" fmla="*/ 3 h 2148197"/>
                <a:gd name="connsiteX2" fmla="*/ 3120002 w 3120002"/>
                <a:gd name="connsiteY2" fmla="*/ 1591104 h 2148197"/>
                <a:gd name="connsiteX3" fmla="*/ 1669294 w 3120002"/>
                <a:gd name="connsiteY3" fmla="*/ 2147223 h 2148197"/>
                <a:gd name="connsiteX4" fmla="*/ 270280 w 3120002"/>
                <a:gd name="connsiteY4" fmla="*/ 1737983 h 2148197"/>
                <a:gd name="connsiteX5" fmla="*/ 0 w 3120002"/>
                <a:gd name="connsiteY5" fmla="*/ 1148545 h 2148197"/>
                <a:gd name="connsiteX0" fmla="*/ 0 w 3120002"/>
                <a:gd name="connsiteY0" fmla="*/ 1148545 h 2148197"/>
                <a:gd name="connsiteX1" fmla="*/ 2344927 w 3120002"/>
                <a:gd name="connsiteY1" fmla="*/ 3 h 2148197"/>
                <a:gd name="connsiteX2" fmla="*/ 3120002 w 3120002"/>
                <a:gd name="connsiteY2" fmla="*/ 1591104 h 2148197"/>
                <a:gd name="connsiteX3" fmla="*/ 1669294 w 3120002"/>
                <a:gd name="connsiteY3" fmla="*/ 2147223 h 2148197"/>
                <a:gd name="connsiteX4" fmla="*/ 270280 w 3120002"/>
                <a:gd name="connsiteY4" fmla="*/ 1737983 h 2148197"/>
                <a:gd name="connsiteX5" fmla="*/ 0 w 3120002"/>
                <a:gd name="connsiteY5" fmla="*/ 1148545 h 2148197"/>
                <a:gd name="connsiteX0" fmla="*/ 0 w 3120002"/>
                <a:gd name="connsiteY0" fmla="*/ 1148545 h 2150708"/>
                <a:gd name="connsiteX1" fmla="*/ 2344927 w 3120002"/>
                <a:gd name="connsiteY1" fmla="*/ 3 h 2150708"/>
                <a:gd name="connsiteX2" fmla="*/ 3120002 w 3120002"/>
                <a:gd name="connsiteY2" fmla="*/ 1591104 h 2150708"/>
                <a:gd name="connsiteX3" fmla="*/ 1669294 w 3120002"/>
                <a:gd name="connsiteY3" fmla="*/ 2147223 h 2150708"/>
                <a:gd name="connsiteX4" fmla="*/ 270280 w 3120002"/>
                <a:gd name="connsiteY4" fmla="*/ 1737983 h 2150708"/>
                <a:gd name="connsiteX5" fmla="*/ 0 w 3120002"/>
                <a:gd name="connsiteY5" fmla="*/ 1148545 h 215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0002" h="2150708">
                  <a:moveTo>
                    <a:pt x="0" y="1148545"/>
                  </a:moveTo>
                  <a:cubicBezTo>
                    <a:pt x="345774" y="858882"/>
                    <a:pt x="2372817" y="17453"/>
                    <a:pt x="2344927" y="3"/>
                  </a:cubicBezTo>
                  <a:cubicBezTo>
                    <a:pt x="2361072" y="-2190"/>
                    <a:pt x="2927747" y="1205686"/>
                    <a:pt x="3120002" y="1591104"/>
                  </a:cubicBezTo>
                  <a:cubicBezTo>
                    <a:pt x="3120663" y="1598636"/>
                    <a:pt x="2627177" y="2098972"/>
                    <a:pt x="1669294" y="2147223"/>
                  </a:cubicBezTo>
                  <a:cubicBezTo>
                    <a:pt x="711411" y="2195474"/>
                    <a:pt x="263830" y="1726677"/>
                    <a:pt x="270280" y="1737983"/>
                  </a:cubicBezTo>
                  <a:lnTo>
                    <a:pt x="0" y="1148545"/>
                  </a:lnTo>
                  <a:close/>
                </a:path>
              </a:pathLst>
            </a:custGeom>
            <a:gradFill flip="none" rotWithShape="1">
              <a:gsLst>
                <a:gs pos="0">
                  <a:schemeClr val="bg1">
                    <a:alpha val="10000"/>
                  </a:schemeClr>
                </a:gs>
                <a:gs pos="100000">
                  <a:srgbClr val="FFFFFF">
                    <a:shade val="100000"/>
                    <a:satMod val="115000"/>
                    <a:alpha val="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p:cNvSpPr/>
          <p:nvPr/>
        </p:nvSpPr>
        <p:spPr>
          <a:xfrm>
            <a:off x="996780" y="881449"/>
            <a:ext cx="2619633" cy="259508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65000"/>
                  <a:lumOff val="35000"/>
                </a:schemeClr>
              </a:solidFill>
              <a:latin typeface="Verlag Book" pitchFamily="50" charset="0"/>
            </a:endParaRPr>
          </a:p>
        </p:txBody>
      </p:sp>
      <p:sp>
        <p:nvSpPr>
          <p:cNvPr id="10" name="TextBox 9"/>
          <p:cNvSpPr txBox="1"/>
          <p:nvPr/>
        </p:nvSpPr>
        <p:spPr>
          <a:xfrm>
            <a:off x="1029732" y="4336549"/>
            <a:ext cx="2619633" cy="584775"/>
          </a:xfrm>
          <a:prstGeom prst="rect">
            <a:avLst/>
          </a:prstGeom>
          <a:noFill/>
        </p:spPr>
        <p:txBody>
          <a:bodyPr wrap="square" rtlCol="0">
            <a:spAutoFit/>
          </a:bodyPr>
          <a:lstStyle/>
          <a:p>
            <a:pPr algn="ctr"/>
            <a:r>
              <a:rPr lang="en-US" sz="3200" dirty="0" smtClean="0">
                <a:solidFill>
                  <a:schemeClr val="bg1"/>
                </a:solidFill>
                <a:latin typeface="Verlag Bold" pitchFamily="50" charset="0"/>
              </a:rPr>
              <a:t>RIESGOS</a:t>
            </a:r>
            <a:endParaRPr lang="en-US" sz="3200" dirty="0">
              <a:solidFill>
                <a:schemeClr val="bg1"/>
              </a:solidFill>
              <a:latin typeface="Verlag Bold" pitchFamily="50" charset="0"/>
            </a:endParaRPr>
          </a:p>
        </p:txBody>
      </p:sp>
      <p:sp>
        <p:nvSpPr>
          <p:cNvPr id="22" name="TextBox 11"/>
          <p:cNvSpPr txBox="1"/>
          <p:nvPr/>
        </p:nvSpPr>
        <p:spPr>
          <a:xfrm>
            <a:off x="547255" y="275448"/>
            <a:ext cx="8226042" cy="623758"/>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008AB0"/>
                </a:solidFill>
                <a:latin typeface="Arial" pitchFamily="34" charset="0"/>
                <a:cs typeface="Arial" pitchFamily="34" charset="0"/>
              </a:rPr>
              <a:t>El MODELO SOCIAL DE NEGOCIO</a:t>
            </a:r>
          </a:p>
        </p:txBody>
      </p:sp>
      <p:sp>
        <p:nvSpPr>
          <p:cNvPr id="13" name="Rectangle 12"/>
          <p:cNvSpPr/>
          <p:nvPr/>
        </p:nvSpPr>
        <p:spPr>
          <a:xfrm>
            <a:off x="996780" y="881449"/>
            <a:ext cx="4382530" cy="2590609"/>
          </a:xfrm>
          <a:prstGeom prst="rect">
            <a:avLst/>
          </a:prstGeom>
          <a:gradFill>
            <a:gsLst>
              <a:gs pos="100000">
                <a:schemeClr val="accent3">
                  <a:lumMod val="75000"/>
                  <a:alpha val="20000"/>
                </a:schemeClr>
              </a:gs>
              <a:gs pos="0">
                <a:schemeClr val="bg1">
                  <a:alpha val="0"/>
                </a:schemeClr>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accent3">
                    <a:lumMod val="75000"/>
                  </a:schemeClr>
                </a:solidFill>
                <a:latin typeface="Arial" pitchFamily="34" charset="0"/>
                <a:cs typeface="Arial" pitchFamily="34" charset="0"/>
              </a:rPr>
              <a:t>POSITIVO</a:t>
            </a:r>
          </a:p>
          <a:p>
            <a:pPr algn="ctr"/>
            <a:r>
              <a:rPr lang="en-US" sz="2400" dirty="0">
                <a:solidFill>
                  <a:schemeClr val="tx1">
                    <a:lumMod val="65000"/>
                    <a:lumOff val="35000"/>
                  </a:schemeClr>
                </a:solidFill>
                <a:latin typeface="Arial" pitchFamily="34" charset="0"/>
                <a:cs typeface="Arial" pitchFamily="34" charset="0"/>
              </a:rPr>
              <a:t>FALTA DE BENEFICIOS</a:t>
            </a:r>
          </a:p>
        </p:txBody>
      </p:sp>
      <p:sp>
        <p:nvSpPr>
          <p:cNvPr id="31" name="TextBox 30"/>
          <p:cNvSpPr txBox="1"/>
          <p:nvPr/>
        </p:nvSpPr>
        <p:spPr>
          <a:xfrm>
            <a:off x="5379310" y="4336549"/>
            <a:ext cx="2619633" cy="461665"/>
          </a:xfrm>
          <a:prstGeom prst="rect">
            <a:avLst/>
          </a:prstGeom>
          <a:noFill/>
        </p:spPr>
        <p:txBody>
          <a:bodyPr wrap="square" rtlCol="0">
            <a:spAutoFit/>
          </a:bodyPr>
          <a:lstStyle/>
          <a:p>
            <a:pPr algn="ctr"/>
            <a:r>
              <a:rPr lang="en-US" sz="2400" b="1" dirty="0" smtClean="0">
                <a:solidFill>
                  <a:schemeClr val="bg1"/>
                </a:solidFill>
                <a:latin typeface="Arial" pitchFamily="34" charset="0"/>
                <a:cs typeface="Arial" pitchFamily="34" charset="0"/>
              </a:rPr>
              <a:t>RECOMPENSAS</a:t>
            </a:r>
            <a:endParaRPr lang="en-US" sz="2400" b="1" dirty="0">
              <a:solidFill>
                <a:schemeClr val="bg1"/>
              </a:solidFill>
              <a:latin typeface="Arial" pitchFamily="34" charset="0"/>
              <a:cs typeface="Arial" pitchFamily="34" charset="0"/>
            </a:endParaRPr>
          </a:p>
        </p:txBody>
      </p:sp>
      <p:sp>
        <p:nvSpPr>
          <p:cNvPr id="32" name="TextBox 31"/>
          <p:cNvSpPr txBox="1"/>
          <p:nvPr/>
        </p:nvSpPr>
        <p:spPr>
          <a:xfrm>
            <a:off x="1124465" y="3531094"/>
            <a:ext cx="2364260" cy="584775"/>
          </a:xfrm>
          <a:prstGeom prst="rect">
            <a:avLst/>
          </a:prstGeom>
          <a:noFill/>
        </p:spPr>
        <p:txBody>
          <a:bodyPr wrap="square" rtlCol="0">
            <a:spAutoFit/>
          </a:bodyPr>
          <a:lstStyle/>
          <a:p>
            <a:pPr marL="285750" indent="-285750">
              <a:buFont typeface="Arial" pitchFamily="34" charset="0"/>
              <a:buChar char="•"/>
            </a:pPr>
            <a:r>
              <a:rPr lang="es-MX" sz="1600" dirty="0" smtClean="0">
                <a:solidFill>
                  <a:schemeClr val="bg1"/>
                </a:solidFill>
                <a:latin typeface="Arial" pitchFamily="34" charset="0"/>
                <a:cs typeface="Arial" pitchFamily="34" charset="0"/>
              </a:rPr>
              <a:t>Gasto de recursos más modestos</a:t>
            </a:r>
          </a:p>
        </p:txBody>
      </p:sp>
      <p:sp>
        <p:nvSpPr>
          <p:cNvPr id="33" name="TextBox 32"/>
          <p:cNvSpPr txBox="1"/>
          <p:nvPr/>
        </p:nvSpPr>
        <p:spPr>
          <a:xfrm>
            <a:off x="5523470" y="1938941"/>
            <a:ext cx="2364260" cy="2062103"/>
          </a:xfrm>
          <a:prstGeom prst="rect">
            <a:avLst/>
          </a:prstGeom>
          <a:noFill/>
        </p:spPr>
        <p:txBody>
          <a:bodyPr wrap="square" rtlCol="0">
            <a:spAutoFit/>
          </a:bodyPr>
          <a:lstStyle/>
          <a:p>
            <a:pPr marL="285750" indent="-285750">
              <a:buFont typeface="Arial" pitchFamily="34" charset="0"/>
              <a:buChar char="•"/>
            </a:pPr>
            <a:r>
              <a:rPr lang="es-MX" sz="1600" smtClean="0">
                <a:solidFill>
                  <a:schemeClr val="bg1"/>
                </a:solidFill>
                <a:latin typeface="Arial" pitchFamily="34" charset="0"/>
                <a:cs typeface="Arial" pitchFamily="34" charset="0"/>
              </a:rPr>
              <a:t>Ingreso substancial </a:t>
            </a:r>
          </a:p>
          <a:p>
            <a:pPr marL="285750" indent="-285750">
              <a:buFont typeface="Arial" pitchFamily="34" charset="0"/>
              <a:buChar char="•"/>
            </a:pPr>
            <a:r>
              <a:rPr lang="es-MX" sz="1600" smtClean="0">
                <a:solidFill>
                  <a:schemeClr val="bg1"/>
                </a:solidFill>
                <a:latin typeface="Arial" pitchFamily="34" charset="0"/>
                <a:cs typeface="Arial" pitchFamily="34" charset="0"/>
              </a:rPr>
              <a:t>Un negocio con base en su propio hogar</a:t>
            </a:r>
          </a:p>
          <a:p>
            <a:pPr marL="285750" indent="-285750">
              <a:buFont typeface="Arial" pitchFamily="34" charset="0"/>
              <a:buChar char="•"/>
            </a:pPr>
            <a:r>
              <a:rPr lang="es-MX" sz="1600" smtClean="0">
                <a:solidFill>
                  <a:schemeClr val="bg1"/>
                </a:solidFill>
                <a:latin typeface="Arial" pitchFamily="34" charset="0"/>
                <a:cs typeface="Arial" pitchFamily="34" charset="0"/>
              </a:rPr>
              <a:t>Oportunidad global</a:t>
            </a:r>
          </a:p>
          <a:p>
            <a:pPr marL="285750" indent="-285750">
              <a:buFont typeface="Arial" pitchFamily="34" charset="0"/>
              <a:buChar char="•"/>
            </a:pPr>
            <a:r>
              <a:rPr lang="es-MX" sz="1600" smtClean="0">
                <a:solidFill>
                  <a:schemeClr val="bg1"/>
                </a:solidFill>
                <a:latin typeface="Arial" pitchFamily="34" charset="0"/>
                <a:cs typeface="Arial" pitchFamily="34" charset="0"/>
              </a:rPr>
              <a:t>Un estilo de vida con Libertad</a:t>
            </a:r>
          </a:p>
          <a:p>
            <a:pPr marL="285750" indent="-285750">
              <a:buFont typeface="Arial" pitchFamily="34" charset="0"/>
              <a:buChar char="•"/>
            </a:pPr>
            <a:r>
              <a:rPr lang="es-MX" sz="1600" b="1" smtClean="0">
                <a:solidFill>
                  <a:schemeClr val="bg1"/>
                </a:solidFill>
                <a:latin typeface="Arial" pitchFamily="34" charset="0"/>
                <a:cs typeface="Arial" pitchFamily="34" charset="0"/>
              </a:rPr>
              <a:t>PAZ EMOCIONAL</a:t>
            </a:r>
          </a:p>
        </p:txBody>
      </p:sp>
      <p:sp>
        <p:nvSpPr>
          <p:cNvPr id="35" name="Pentagon 34"/>
          <p:cNvSpPr/>
          <p:nvPr/>
        </p:nvSpPr>
        <p:spPr>
          <a:xfrm rot="16200000">
            <a:off x="37406" y="4037901"/>
            <a:ext cx="1454268" cy="322583"/>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69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9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down)">
                                      <p:cBhvr>
                                        <p:cTn id="28" dur="1000"/>
                                        <p:tgtEl>
                                          <p:spTgt spid="38"/>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par>
                          <p:cTn id="38" fill="hold">
                            <p:stCondLst>
                              <p:cond delay="500"/>
                            </p:stCondLst>
                            <p:childTnLst>
                              <p:par>
                                <p:cTn id="39" presetID="10" presetClass="exit" presetSubtype="0" fill="hold" grpId="1" nodeType="afterEffect">
                                  <p:stCondLst>
                                    <p:cond delay="0"/>
                                  </p:stCondLst>
                                  <p:childTnLst>
                                    <p:animEffect transition="out" filter="fade">
                                      <p:cBhvr>
                                        <p:cTn id="40" dur="500"/>
                                        <p:tgtEl>
                                          <p:spTgt spid="32"/>
                                        </p:tgtEl>
                                      </p:cBhvr>
                                    </p:animEffect>
                                    <p:set>
                                      <p:cBhvr>
                                        <p:cTn id="41" dur="1" fill="hold">
                                          <p:stCondLst>
                                            <p:cond delay="499"/>
                                          </p:stCondLst>
                                        </p:cTn>
                                        <p:tgtEl>
                                          <p:spTgt spid="32"/>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3"/>
                                        </p:tgtEl>
                                      </p:cBhvr>
                                    </p:animEffect>
                                    <p:set>
                                      <p:cBhvr>
                                        <p:cTn id="44" dur="1" fill="hold">
                                          <p:stCondLst>
                                            <p:cond delay="499"/>
                                          </p:stCondLst>
                                        </p:cTn>
                                        <p:tgtEl>
                                          <p:spTgt spid="33"/>
                                        </p:tgtEl>
                                        <p:attrNameLst>
                                          <p:attrName>style.visibility</p:attrName>
                                        </p:attrNameLst>
                                      </p:cBhvr>
                                      <p:to>
                                        <p:strVal val="hidden"/>
                                      </p:to>
                                    </p:set>
                                  </p:childTnLst>
                                </p:cTn>
                              </p:par>
                            </p:childTnLst>
                          </p:cTn>
                        </p:par>
                        <p:par>
                          <p:cTn id="45" fill="hold">
                            <p:stCondLst>
                              <p:cond delay="1000"/>
                            </p:stCondLst>
                            <p:childTnLst>
                              <p:par>
                                <p:cTn id="46" presetID="22" presetClass="entr" presetSubtype="2"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right)">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14" grpId="0" animBg="1"/>
      <p:bldP spid="10" grpId="0"/>
      <p:bldP spid="13" grpId="0" animBg="1"/>
      <p:bldP spid="31" grpId="0"/>
      <p:bldP spid="32" grpId="0"/>
      <p:bldP spid="32" grpId="1"/>
      <p:bldP spid="33" grpId="0"/>
      <p:bldP spid="33" grpId="1"/>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4913086"/>
            <a:chOff x="0" y="0"/>
            <a:chExt cx="9144000" cy="4913086"/>
          </a:xfrm>
        </p:grpSpPr>
        <p:sp>
          <p:nvSpPr>
            <p:cNvPr id="7" name="Rectangle 6"/>
            <p:cNvSpPr/>
            <p:nvPr/>
          </p:nvSpPr>
          <p:spPr>
            <a:xfrm>
              <a:off x="217714" y="4064000"/>
              <a:ext cx="8802915" cy="7910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0" y="0"/>
              <a:ext cx="9144000" cy="4913086"/>
              <a:chOff x="0" y="0"/>
              <a:chExt cx="9144000" cy="6858000"/>
            </a:xfrm>
          </p:grpSpPr>
          <p:sp>
            <p:nvSpPr>
              <p:cNvPr id="9" name="Rectangle 8"/>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9848"/>
          <a:stretch/>
        </p:blipFill>
        <p:spPr bwMode="auto">
          <a:xfrm>
            <a:off x="0" y="0"/>
            <a:ext cx="5197642" cy="49088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0" y="0"/>
            <a:ext cx="5269117" cy="1010653"/>
          </a:xfrm>
          <a:prstGeom prst="ellipse">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4807391" y="1430447"/>
            <a:ext cx="4073535" cy="210945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r">
              <a:buNone/>
            </a:pPr>
            <a:r>
              <a:rPr lang="es-MX" sz="3200" dirty="0" smtClean="0">
                <a:solidFill>
                  <a:schemeClr val="tx1">
                    <a:lumMod val="65000"/>
                    <a:lumOff val="35000"/>
                  </a:schemeClr>
                </a:solidFill>
                <a:latin typeface="Arial" pitchFamily="34" charset="0"/>
                <a:cs typeface="Arial" pitchFamily="34" charset="0"/>
              </a:rPr>
              <a:t>Reconocido en el </a:t>
            </a:r>
            <a:r>
              <a:rPr lang="es-MX" sz="3200" b="1" i="1" dirty="0" smtClean="0">
                <a:solidFill>
                  <a:srgbClr val="008AB0"/>
                </a:solidFill>
                <a:latin typeface="Arial" pitchFamily="34" charset="0"/>
                <a:cs typeface="Arial" pitchFamily="34" charset="0"/>
              </a:rPr>
              <a:t>WALL STREET JOURNAL</a:t>
            </a:r>
          </a:p>
          <a:p>
            <a:pPr marL="457200" lvl="1" indent="0" algn="r">
              <a:buNone/>
            </a:pPr>
            <a:r>
              <a:rPr lang="es-MX" sz="1800" dirty="0" smtClean="0">
                <a:solidFill>
                  <a:schemeClr val="tx1">
                    <a:lumMod val="65000"/>
                    <a:lumOff val="35000"/>
                  </a:schemeClr>
                </a:solidFill>
                <a:latin typeface="Arial" pitchFamily="34" charset="0"/>
                <a:cs typeface="Arial" pitchFamily="34" charset="0"/>
              </a:rPr>
              <a:t>24 de Junio del  2011 </a:t>
            </a:r>
          </a:p>
        </p:txBody>
      </p:sp>
    </p:spTree>
    <p:extLst>
      <p:ext uri="{BB962C8B-B14F-4D97-AF65-F5344CB8AC3E}">
        <p14:creationId xmlns:p14="http://schemas.microsoft.com/office/powerpoint/2010/main" val="429413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4914900"/>
            <a:chOff x="0" y="0"/>
            <a:chExt cx="9144000" cy="4914900"/>
          </a:xfrm>
        </p:grpSpPr>
        <p:pic>
          <p:nvPicPr>
            <p:cNvPr id="1027"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flipH="1">
              <a:off x="4055947" y="3055435"/>
              <a:ext cx="5088045" cy="1851102"/>
            </a:xfrm>
            <a:prstGeom prst="rect">
              <a:avLst/>
            </a:prstGeom>
            <a:gradFill>
              <a:gsLst>
                <a:gs pos="0">
                  <a:schemeClr val="bg1">
                    <a:alpha val="50000"/>
                  </a:schemeClr>
                </a:gs>
                <a:gs pos="100000">
                  <a:srgbClr val="008AB0">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a:p>
          </p:txBody>
        </p:sp>
      </p:grpSp>
      <p:sp>
        <p:nvSpPr>
          <p:cNvPr id="10" name="TextBox 11"/>
          <p:cNvSpPr txBox="1"/>
          <p:nvPr/>
        </p:nvSpPr>
        <p:spPr>
          <a:xfrm>
            <a:off x="4310102" y="512027"/>
            <a:ext cx="4010890" cy="623758"/>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3200" b="1" dirty="0" smtClean="0">
                <a:solidFill>
                  <a:schemeClr val="bg1"/>
                </a:solidFill>
                <a:latin typeface="Arial" pitchFamily="34" charset="0"/>
                <a:cs typeface="Arial" pitchFamily="34" charset="0"/>
              </a:rPr>
              <a:t>NUESTRA MISIÓN</a:t>
            </a:r>
            <a:endParaRPr lang="en-US" sz="4200" b="1" dirty="0">
              <a:solidFill>
                <a:schemeClr val="bg1"/>
              </a:solidFill>
              <a:latin typeface="Arial" pitchFamily="34" charset="0"/>
              <a:cs typeface="Arial" pitchFamily="34" charset="0"/>
            </a:endParaRPr>
          </a:p>
        </p:txBody>
      </p:sp>
      <p:sp>
        <p:nvSpPr>
          <p:cNvPr id="11" name="TextBox 11"/>
          <p:cNvSpPr txBox="1"/>
          <p:nvPr/>
        </p:nvSpPr>
        <p:spPr>
          <a:xfrm>
            <a:off x="2820897" y="1114053"/>
            <a:ext cx="5500095" cy="1239312"/>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MX" sz="2400" dirty="0" smtClean="0">
                <a:solidFill>
                  <a:schemeClr val="bg1"/>
                </a:solidFill>
                <a:latin typeface="Arial" pitchFamily="34" charset="0"/>
                <a:cs typeface="Arial" pitchFamily="34" charset="0"/>
              </a:rPr>
              <a:t>Darle la oportunidad a usted y a su familia de tener una VIDA PROSPERA, PLENA Y SEGURA.</a:t>
            </a:r>
            <a:endParaRPr lang="es-MX" sz="2400" b="1" dirty="0">
              <a:solidFill>
                <a:schemeClr val="bg1"/>
              </a:solidFill>
              <a:latin typeface="Arial" pitchFamily="34" charset="0"/>
              <a:cs typeface="Arial" pitchFamily="34" charset="0"/>
            </a:endParaRPr>
          </a:p>
        </p:txBody>
      </p:sp>
      <p:sp>
        <p:nvSpPr>
          <p:cNvPr id="12" name="TextBox 11"/>
          <p:cNvSpPr txBox="1"/>
          <p:nvPr/>
        </p:nvSpPr>
        <p:spPr>
          <a:xfrm>
            <a:off x="4321253" y="3014883"/>
            <a:ext cx="4010890" cy="1608643"/>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MX" sz="3200" dirty="0" smtClean="0">
                <a:solidFill>
                  <a:srgbClr val="008AB0"/>
                </a:solidFill>
                <a:latin typeface="Arial" pitchFamily="34" charset="0"/>
                <a:cs typeface="Arial" pitchFamily="34" charset="0"/>
              </a:rPr>
              <a:t>Una vida de VERDADERO EXITO</a:t>
            </a:r>
            <a:endParaRPr lang="es-MX" sz="4200" b="1" dirty="0">
              <a:solidFill>
                <a:srgbClr val="008AB0"/>
              </a:solidFill>
              <a:latin typeface="Arial" pitchFamily="34" charset="0"/>
              <a:cs typeface="Arial" pitchFamily="34" charset="0"/>
            </a:endParaRPr>
          </a:p>
        </p:txBody>
      </p:sp>
    </p:spTree>
    <p:extLst>
      <p:ext uri="{BB962C8B-B14F-4D97-AF65-F5344CB8AC3E}">
        <p14:creationId xmlns:p14="http://schemas.microsoft.com/office/powerpoint/2010/main" val="220573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491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39425" y="265561"/>
            <a:ext cx="6333397" cy="1165952"/>
          </a:xfrm>
          <a:prstGeom prst="rect">
            <a:avLst/>
          </a:prstGeom>
          <a:noFill/>
        </p:spPr>
        <p:txBody>
          <a:bodyPr wrap="square" lIns="57397" tIns="28698" rIns="57397" bIns="28698" rtlCol="0">
            <a:spAutoFit/>
          </a:bodyPr>
          <a:lstStyle/>
          <a:p>
            <a:r>
              <a:rPr lang="en-US" sz="3600" b="1" dirty="0">
                <a:solidFill>
                  <a:srgbClr val="008AB0"/>
                </a:solidFill>
                <a:latin typeface="Arial" pitchFamily="34" charset="0"/>
                <a:cs typeface="Arial" pitchFamily="34" charset="0"/>
              </a:rPr>
              <a:t>El MODELO SOCIAL DE </a:t>
            </a:r>
            <a:r>
              <a:rPr lang="en-US" sz="3600" b="1" dirty="0" smtClean="0">
                <a:solidFill>
                  <a:srgbClr val="008AB0"/>
                </a:solidFill>
                <a:latin typeface="Arial" pitchFamily="34" charset="0"/>
                <a:cs typeface="Arial" pitchFamily="34" charset="0"/>
              </a:rPr>
              <a:t>NEGOCIO MÁS NOVEDOSO</a:t>
            </a:r>
            <a:endParaRPr lang="en-US" sz="3600" b="1" dirty="0">
              <a:solidFill>
                <a:srgbClr val="008AB0"/>
              </a:solidFill>
              <a:latin typeface="Arial" pitchFamily="34" charset="0"/>
              <a:cs typeface="Arial" pitchFamily="34" charset="0"/>
            </a:endParaRPr>
          </a:p>
        </p:txBody>
      </p:sp>
      <p:sp>
        <p:nvSpPr>
          <p:cNvPr id="5" name="Content Placeholder 2"/>
          <p:cNvSpPr txBox="1">
            <a:spLocks/>
          </p:cNvSpPr>
          <p:nvPr/>
        </p:nvSpPr>
        <p:spPr>
          <a:xfrm>
            <a:off x="3227903" y="1627668"/>
            <a:ext cx="5634916" cy="2930723"/>
          </a:xfrm>
          <a:prstGeom prst="rect">
            <a:avLst/>
          </a:prstGeom>
        </p:spPr>
        <p:txBody>
          <a:bodyP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Clr>
                <a:schemeClr val="tx1">
                  <a:lumMod val="65000"/>
                  <a:lumOff val="35000"/>
                </a:schemeClr>
              </a:buClr>
              <a:buFont typeface="Arial" pitchFamily="34" charset="0"/>
              <a:buChar char="•"/>
            </a:pPr>
            <a:r>
              <a:rPr lang="es-MX" sz="2000" b="1" smtClean="0">
                <a:solidFill>
                  <a:srgbClr val="008AB0"/>
                </a:solidFill>
                <a:latin typeface="Arial" pitchFamily="34" charset="0"/>
                <a:cs typeface="Arial" pitchFamily="34" charset="0"/>
              </a:rPr>
              <a:t>88 milliones de personas </a:t>
            </a:r>
            <a:r>
              <a:rPr lang="es-MX" sz="2000" smtClean="0">
                <a:solidFill>
                  <a:schemeClr val="tx1">
                    <a:lumMod val="65000"/>
                    <a:lumOff val="35000"/>
                  </a:schemeClr>
                </a:solidFill>
                <a:latin typeface="Arial" pitchFamily="34" charset="0"/>
                <a:cs typeface="Arial" pitchFamily="34" charset="0"/>
              </a:rPr>
              <a:t>al rededor del mundo estan involucradas con el negocio social, generando más </a:t>
            </a:r>
            <a:r>
              <a:rPr lang="es-MX" sz="2000" b="1" smtClean="0">
                <a:solidFill>
                  <a:srgbClr val="008AB0"/>
                </a:solidFill>
                <a:latin typeface="Arial" pitchFamily="34" charset="0"/>
                <a:cs typeface="Arial" pitchFamily="34" charset="0"/>
              </a:rPr>
              <a:t>$132 billiones</a:t>
            </a:r>
            <a:r>
              <a:rPr lang="es-MX" sz="2000" b="1" smtClean="0">
                <a:solidFill>
                  <a:schemeClr val="tx1">
                    <a:lumMod val="65000"/>
                    <a:lumOff val="35000"/>
                  </a:schemeClr>
                </a:solidFill>
                <a:latin typeface="Arial" pitchFamily="34" charset="0"/>
                <a:cs typeface="Arial" pitchFamily="34" charset="0"/>
              </a:rPr>
              <a:t> </a:t>
            </a:r>
            <a:r>
              <a:rPr lang="es-MX" sz="2000" smtClean="0">
                <a:solidFill>
                  <a:schemeClr val="tx1">
                    <a:lumMod val="65000"/>
                    <a:lumOff val="35000"/>
                  </a:schemeClr>
                </a:solidFill>
                <a:latin typeface="Arial" pitchFamily="34" charset="0"/>
                <a:cs typeface="Arial" pitchFamily="34" charset="0"/>
              </a:rPr>
              <a:t>en ventas</a:t>
            </a:r>
          </a:p>
          <a:p>
            <a:pPr lvl="1">
              <a:buClr>
                <a:schemeClr val="tx1">
                  <a:lumMod val="65000"/>
                  <a:lumOff val="35000"/>
                </a:schemeClr>
              </a:buClr>
              <a:buFont typeface="Arial" pitchFamily="34" charset="0"/>
              <a:buChar char="•"/>
            </a:pPr>
            <a:r>
              <a:rPr lang="es-MX" sz="2000" smtClean="0">
                <a:solidFill>
                  <a:schemeClr val="tx1">
                    <a:lumMod val="65000"/>
                    <a:lumOff val="35000"/>
                  </a:schemeClr>
                </a:solidFill>
                <a:latin typeface="Arial" pitchFamily="34" charset="0"/>
                <a:cs typeface="Arial" pitchFamily="34" charset="0"/>
              </a:rPr>
              <a:t>Cada día , </a:t>
            </a:r>
            <a:r>
              <a:rPr lang="es-MX" sz="2000" b="1" smtClean="0">
                <a:solidFill>
                  <a:srgbClr val="008AB0"/>
                </a:solidFill>
                <a:latin typeface="Arial" pitchFamily="34" charset="0"/>
                <a:cs typeface="Arial" pitchFamily="34" charset="0"/>
              </a:rPr>
              <a:t>más de  50,000 personas </a:t>
            </a:r>
            <a:r>
              <a:rPr lang="es-MX" sz="2000" smtClean="0">
                <a:solidFill>
                  <a:schemeClr val="tx1">
                    <a:lumMod val="65000"/>
                    <a:lumOff val="35000"/>
                  </a:schemeClr>
                </a:solidFill>
                <a:latin typeface="Arial" pitchFamily="34" charset="0"/>
                <a:cs typeface="Arial" pitchFamily="34" charset="0"/>
              </a:rPr>
              <a:t>comienzan un negocio social globalmente </a:t>
            </a:r>
          </a:p>
          <a:p>
            <a:pPr lvl="1">
              <a:buClr>
                <a:schemeClr val="tx1">
                  <a:lumMod val="65000"/>
                  <a:lumOff val="35000"/>
                </a:schemeClr>
              </a:buClr>
              <a:buFont typeface="Arial" pitchFamily="34" charset="0"/>
              <a:buChar char="•"/>
            </a:pPr>
            <a:r>
              <a:rPr lang="es-MX" sz="2000" smtClean="0">
                <a:solidFill>
                  <a:schemeClr val="tx1">
                    <a:lumMod val="65000"/>
                    <a:lumOff val="35000"/>
                  </a:schemeClr>
                </a:solidFill>
                <a:latin typeface="Arial" pitchFamily="34" charset="0"/>
                <a:cs typeface="Arial" pitchFamily="34" charset="0"/>
              </a:rPr>
              <a:t> Del 2009 al 2010, los ingresos han crecido en un </a:t>
            </a:r>
            <a:r>
              <a:rPr lang="es-MX" sz="2000" b="1" smtClean="0">
                <a:solidFill>
                  <a:srgbClr val="008AB0"/>
                </a:solidFill>
                <a:latin typeface="Arial" pitchFamily="34" charset="0"/>
                <a:cs typeface="Arial" pitchFamily="34" charset="0"/>
              </a:rPr>
              <a:t>12%</a:t>
            </a:r>
            <a:r>
              <a:rPr lang="es-MX" sz="2000" b="1" smtClean="0">
                <a:solidFill>
                  <a:schemeClr val="tx1">
                    <a:lumMod val="65000"/>
                    <a:lumOff val="35000"/>
                  </a:schemeClr>
                </a:solidFill>
                <a:latin typeface="Arial" pitchFamily="34" charset="0"/>
                <a:cs typeface="Arial" pitchFamily="34" charset="0"/>
              </a:rPr>
              <a:t> </a:t>
            </a:r>
            <a:r>
              <a:rPr lang="es-MX" sz="2000" smtClean="0">
                <a:solidFill>
                  <a:schemeClr val="tx1">
                    <a:lumMod val="65000"/>
                    <a:lumOff val="35000"/>
                  </a:schemeClr>
                </a:solidFill>
                <a:latin typeface="Arial" pitchFamily="34" charset="0"/>
                <a:cs typeface="Arial" pitchFamily="34" charset="0"/>
              </a:rPr>
              <a:t>y el numero de personas involucradas a crecido a un </a:t>
            </a:r>
            <a:r>
              <a:rPr lang="es-MX" sz="2000" b="1" smtClean="0">
                <a:solidFill>
                  <a:srgbClr val="008AB0"/>
                </a:solidFill>
                <a:latin typeface="Arial" pitchFamily="34" charset="0"/>
                <a:cs typeface="Arial" pitchFamily="34" charset="0"/>
              </a:rPr>
              <a:t>19%</a:t>
            </a:r>
          </a:p>
        </p:txBody>
      </p:sp>
      <p:sp>
        <p:nvSpPr>
          <p:cNvPr id="2" name="TextBox 1"/>
          <p:cNvSpPr txBox="1"/>
          <p:nvPr/>
        </p:nvSpPr>
        <p:spPr>
          <a:xfrm>
            <a:off x="3295650" y="4623990"/>
            <a:ext cx="5677172" cy="246221"/>
          </a:xfrm>
          <a:prstGeom prst="rect">
            <a:avLst/>
          </a:prstGeom>
          <a:noFill/>
        </p:spPr>
        <p:txBody>
          <a:bodyPr wrap="square" rtlCol="0">
            <a:spAutoFit/>
          </a:bodyPr>
          <a:lstStyle/>
          <a:p>
            <a:r>
              <a:rPr lang="es-MX" sz="1000" smtClean="0">
                <a:solidFill>
                  <a:schemeClr val="tx1">
                    <a:lumMod val="65000"/>
                    <a:lumOff val="35000"/>
                  </a:schemeClr>
                </a:solidFill>
                <a:latin typeface="Arial" pitchFamily="34" charset="0"/>
                <a:cs typeface="Arial" pitchFamily="34" charset="0"/>
              </a:rPr>
              <a:t>*Esta información se basa en las estadisticas de venta directa global realizadas por la WFDSA</a:t>
            </a:r>
            <a:endParaRPr lang="es-MX" sz="100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36434992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4913086"/>
            <a:chOff x="0" y="0"/>
            <a:chExt cx="9144000" cy="4913086"/>
          </a:xfrm>
        </p:grpSpPr>
        <p:sp>
          <p:nvSpPr>
            <p:cNvPr id="5" name="Rectangle 4"/>
            <p:cNvSpPr/>
            <p:nvPr/>
          </p:nvSpPr>
          <p:spPr>
            <a:xfrm>
              <a:off x="217714" y="4064000"/>
              <a:ext cx="8802915" cy="7910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0" y="0"/>
              <a:ext cx="9144000" cy="4913086"/>
              <a:chOff x="0" y="0"/>
              <a:chExt cx="9144000" cy="6858000"/>
            </a:xfrm>
          </p:grpSpPr>
          <p:sp>
            <p:nvSpPr>
              <p:cNvPr id="3" name="Rectangle 2"/>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pic>
        <p:nvPicPr>
          <p:cNvPr id="9" name="Picture 1" descr="InsertedImage.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3150172" y="486026"/>
            <a:ext cx="2881317" cy="4105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2306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4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490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0" b="100000" l="188" r="100000">
                        <a14:foregroundMark x1="750" y1="97325" x2="750" y2="97325"/>
                        <a14:foregroundMark x1="1689" y1="94650" x2="40901" y2="617"/>
                        <a14:foregroundMark x1="98499" y1="43004" x2="96998" y2="99794"/>
                        <a14:foregroundMark x1="93996" y1="82510" x2="55910" y2="99794"/>
                        <a14:foregroundMark x1="49156" y1="86831" x2="27392" y2="99794"/>
                        <a14:foregroundMark x1="30394" y1="93416" x2="83302" y2="80453"/>
                        <a14:foregroundMark x1="75047" y1="94239" x2="91182" y2="88477"/>
                        <a14:foregroundMark x1="73734" y1="96914" x2="94184" y2="95267"/>
                        <a14:backgroundMark x1="34334" y1="0" x2="188" y2="72428"/>
                      </a14:backgroundRemoval>
                    </a14:imgEffect>
                  </a14:imgLayer>
                </a14:imgProps>
              </a:ext>
              <a:ext uri="{28A0092B-C50C-407E-A947-70E740481C1C}">
                <a14:useLocalDpi xmlns:a14="http://schemas.microsoft.com/office/drawing/2010/main"/>
              </a:ext>
            </a:extLst>
          </a:blip>
          <a:srcRect/>
          <a:stretch/>
        </p:blipFill>
        <p:spPr bwMode="auto">
          <a:xfrm>
            <a:off x="5820229" y="0"/>
            <a:ext cx="4348174" cy="490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 name="Content Placeholder 94"/>
          <p:cNvSpPr>
            <a:spLocks noGrp="1"/>
          </p:cNvSpPr>
          <p:nvPr>
            <p:ph idx="1"/>
          </p:nvPr>
        </p:nvSpPr>
        <p:spPr>
          <a:xfrm>
            <a:off x="59844" y="1524000"/>
            <a:ext cx="5992611" cy="3105498"/>
          </a:xfrm>
        </p:spPr>
        <p:txBody>
          <a:bodyPr>
            <a:noAutofit/>
          </a:bodyPr>
          <a:lstStyle/>
          <a:p>
            <a:pPr>
              <a:buClr>
                <a:srgbClr val="008AB0"/>
              </a:buClr>
            </a:pPr>
            <a:r>
              <a:rPr lang="es-MX" sz="2400" b="1" dirty="0" smtClean="0">
                <a:solidFill>
                  <a:srgbClr val="008AB0"/>
                </a:solidFill>
                <a:latin typeface="Arial" pitchFamily="34" charset="0"/>
                <a:cs typeface="Arial" pitchFamily="34" charset="0"/>
              </a:rPr>
              <a:t>27 años </a:t>
            </a:r>
            <a:r>
              <a:rPr lang="es-MX" sz="2400" dirty="0" smtClean="0">
                <a:solidFill>
                  <a:schemeClr val="tx1">
                    <a:lumMod val="65000"/>
                    <a:lumOff val="35000"/>
                  </a:schemeClr>
                </a:solidFill>
                <a:latin typeface="Arial" pitchFamily="34" charset="0"/>
                <a:cs typeface="Arial" pitchFamily="34" charset="0"/>
              </a:rPr>
              <a:t>de éxito </a:t>
            </a:r>
          </a:p>
          <a:p>
            <a:pPr>
              <a:buClr>
                <a:srgbClr val="008AB0"/>
              </a:buClr>
            </a:pPr>
            <a:r>
              <a:rPr lang="es-MX" sz="2400" dirty="0" smtClean="0">
                <a:solidFill>
                  <a:schemeClr val="tx1">
                    <a:lumMod val="65000"/>
                    <a:lumOff val="35000"/>
                  </a:schemeClr>
                </a:solidFill>
                <a:latin typeface="Arial" pitchFamily="34" charset="0"/>
                <a:cs typeface="Arial" pitchFamily="34" charset="0"/>
              </a:rPr>
              <a:t>Oportunidad </a:t>
            </a:r>
            <a:r>
              <a:rPr lang="es-MX" sz="2400" b="1" dirty="0" smtClean="0">
                <a:solidFill>
                  <a:srgbClr val="008AB0"/>
                </a:solidFill>
                <a:latin typeface="Arial" pitchFamily="34" charset="0"/>
                <a:cs typeface="Arial" pitchFamily="34" charset="0"/>
              </a:rPr>
              <a:t>Mundial</a:t>
            </a:r>
          </a:p>
          <a:p>
            <a:pPr>
              <a:buClr>
                <a:srgbClr val="008AB0"/>
              </a:buClr>
            </a:pPr>
            <a:r>
              <a:rPr lang="es-MX" sz="2400" dirty="0" smtClean="0">
                <a:solidFill>
                  <a:schemeClr val="tx1">
                    <a:lumMod val="65000"/>
                    <a:lumOff val="35000"/>
                  </a:schemeClr>
                </a:solidFill>
                <a:latin typeface="Arial" pitchFamily="34" charset="0"/>
                <a:cs typeface="Arial" pitchFamily="34" charset="0"/>
              </a:rPr>
              <a:t>Ingresos record de </a:t>
            </a:r>
            <a:r>
              <a:rPr lang="es-MX" sz="2400" b="1" dirty="0" smtClean="0">
                <a:solidFill>
                  <a:srgbClr val="008AB0"/>
                </a:solidFill>
                <a:latin typeface="Arial" pitchFamily="34" charset="0"/>
                <a:cs typeface="Arial" pitchFamily="34" charset="0"/>
              </a:rPr>
              <a:t>$1.7 Billones </a:t>
            </a:r>
            <a:r>
              <a:rPr lang="es-MX" sz="1400" dirty="0" smtClean="0">
                <a:solidFill>
                  <a:srgbClr val="008AB0"/>
                </a:solidFill>
                <a:latin typeface="Arial" pitchFamily="34" charset="0"/>
                <a:cs typeface="Arial" pitchFamily="34" charset="0"/>
              </a:rPr>
              <a:t>(2011)</a:t>
            </a:r>
          </a:p>
          <a:p>
            <a:pPr>
              <a:buClr>
                <a:srgbClr val="008AB0"/>
              </a:buClr>
            </a:pPr>
            <a:r>
              <a:rPr lang="es-MX" sz="2400" b="1" dirty="0" smtClean="0">
                <a:solidFill>
                  <a:srgbClr val="008AB0"/>
                </a:solidFill>
                <a:latin typeface="Arial" pitchFamily="34" charset="0"/>
                <a:cs typeface="Arial" pitchFamily="34" charset="0"/>
              </a:rPr>
              <a:t>NYSE</a:t>
            </a:r>
            <a:r>
              <a:rPr lang="es-MX" sz="2400" dirty="0" smtClean="0">
                <a:solidFill>
                  <a:schemeClr val="tx1">
                    <a:lumMod val="65000"/>
                    <a:lumOff val="35000"/>
                  </a:schemeClr>
                </a:solidFill>
                <a:latin typeface="Arial" pitchFamily="34" charset="0"/>
                <a:cs typeface="Arial" pitchFamily="34" charset="0"/>
              </a:rPr>
              <a:t>: NUS</a:t>
            </a:r>
          </a:p>
          <a:p>
            <a:pPr>
              <a:buClr>
                <a:srgbClr val="008AB0"/>
              </a:buClr>
            </a:pPr>
            <a:r>
              <a:rPr lang="es-MX" sz="2400" dirty="0" smtClean="0">
                <a:solidFill>
                  <a:schemeClr val="tx1">
                    <a:lumMod val="65000"/>
                    <a:lumOff val="35000"/>
                  </a:schemeClr>
                </a:solidFill>
                <a:latin typeface="Arial" pitchFamily="34" charset="0"/>
                <a:cs typeface="Arial" pitchFamily="34" charset="0"/>
              </a:rPr>
              <a:t>La revista Forbes la clasificó como una de las </a:t>
            </a:r>
            <a:r>
              <a:rPr lang="es-MX" sz="2400" b="1" dirty="0" smtClean="0">
                <a:solidFill>
                  <a:srgbClr val="008AB0"/>
                </a:solidFill>
                <a:latin typeface="Arial" pitchFamily="34" charset="0"/>
                <a:cs typeface="Arial" pitchFamily="34" charset="0"/>
              </a:rPr>
              <a:t>100 compañías más confiables</a:t>
            </a:r>
            <a:endParaRPr lang="es-MX" sz="2100" dirty="0" smtClean="0">
              <a:solidFill>
                <a:srgbClr val="008AB0"/>
              </a:solidFill>
              <a:latin typeface="Arial" pitchFamily="34" charset="0"/>
              <a:cs typeface="Arial" pitchFamily="34" charset="0"/>
            </a:endParaRPr>
          </a:p>
          <a:p>
            <a:endParaRPr lang="es-MX" sz="2100" dirty="0" smtClean="0">
              <a:latin typeface="Arial" pitchFamily="34" charset="0"/>
              <a:cs typeface="Arial" pitchFamily="34" charset="0"/>
            </a:endParaRPr>
          </a:p>
        </p:txBody>
      </p:sp>
      <p:sp>
        <p:nvSpPr>
          <p:cNvPr id="99" name="Content Placeholder 94"/>
          <p:cNvSpPr txBox="1">
            <a:spLocks/>
          </p:cNvSpPr>
          <p:nvPr/>
        </p:nvSpPr>
        <p:spPr>
          <a:xfrm>
            <a:off x="4572000" y="1223594"/>
            <a:ext cx="4258962" cy="340590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008AB0"/>
              </a:buClr>
            </a:pPr>
            <a:endParaRPr lang="en-US" sz="2400" dirty="0" smtClean="0">
              <a:solidFill>
                <a:srgbClr val="008AB0"/>
              </a:solidFill>
              <a:latin typeface="Arial" pitchFamily="34" charset="0"/>
              <a:cs typeface="Arial" pitchFamily="34" charset="0"/>
            </a:endParaRPr>
          </a:p>
        </p:txBody>
      </p:sp>
      <p:sp>
        <p:nvSpPr>
          <p:cNvPr id="98" name="TextBox 11"/>
          <p:cNvSpPr txBox="1"/>
          <p:nvPr/>
        </p:nvSpPr>
        <p:spPr>
          <a:xfrm>
            <a:off x="250706" y="261837"/>
            <a:ext cx="5416669" cy="1116201"/>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rgbClr val="008AB0"/>
                </a:solidFill>
                <a:latin typeface="Arial" pitchFamily="34" charset="0"/>
                <a:cs typeface="Arial" pitchFamily="34" charset="0"/>
              </a:rPr>
              <a:t>NU SKIN: TU INICIO DEL  BILLÓN DE DOLLARES</a:t>
            </a:r>
            <a:endParaRPr lang="en-US" sz="4200" b="1" dirty="0">
              <a:solidFill>
                <a:srgbClr val="008AB0"/>
              </a:solidFill>
              <a:latin typeface="Arial" pitchFamily="34" charset="0"/>
              <a:cs typeface="Arial" pitchFamily="34" charset="0"/>
            </a:endParaRPr>
          </a:p>
        </p:txBody>
      </p:sp>
    </p:spTree>
    <p:extLst>
      <p:ext uri="{BB962C8B-B14F-4D97-AF65-F5344CB8AC3E}">
        <p14:creationId xmlns:p14="http://schemas.microsoft.com/office/powerpoint/2010/main" val="10710649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0" y="0"/>
            <a:ext cx="9144000" cy="491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0" y="749644"/>
            <a:ext cx="9144000" cy="1482568"/>
          </a:xfrm>
          <a:prstGeom prst="rect">
            <a:avLst/>
          </a:prstGeom>
          <a:gradFill>
            <a:gsLst>
              <a:gs pos="0">
                <a:srgbClr val="008AB0"/>
              </a:gs>
              <a:gs pos="100000">
                <a:srgbClr val="008AB0">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sz="1200"/>
          </a:p>
        </p:txBody>
      </p:sp>
      <p:sp>
        <p:nvSpPr>
          <p:cNvPr id="13" name="TextBox 11"/>
          <p:cNvSpPr txBox="1"/>
          <p:nvPr/>
        </p:nvSpPr>
        <p:spPr>
          <a:xfrm>
            <a:off x="181233" y="872465"/>
            <a:ext cx="9528824" cy="1239312"/>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3600" dirty="0" smtClean="0">
                <a:solidFill>
                  <a:schemeClr val="bg1"/>
                </a:solidFill>
                <a:latin typeface="Arial" pitchFamily="34" charset="0"/>
                <a:cs typeface="Arial" pitchFamily="34" charset="0"/>
              </a:rPr>
              <a:t>Más de  </a:t>
            </a:r>
            <a:r>
              <a:rPr lang="es-MX" sz="3600" b="1" dirty="0" smtClean="0">
                <a:solidFill>
                  <a:schemeClr val="bg1"/>
                </a:solidFill>
                <a:latin typeface="Arial" pitchFamily="34" charset="0"/>
                <a:cs typeface="Arial" pitchFamily="34" charset="0"/>
              </a:rPr>
              <a:t>$1.25 Billones  INVERTIDOS  </a:t>
            </a:r>
            <a:r>
              <a:rPr lang="es-MX" sz="3600" dirty="0" smtClean="0">
                <a:solidFill>
                  <a:schemeClr val="bg1"/>
                </a:solidFill>
                <a:latin typeface="Arial" pitchFamily="34" charset="0"/>
                <a:cs typeface="Arial" pitchFamily="34" charset="0"/>
              </a:rPr>
              <a:t>EN   </a:t>
            </a:r>
            <a:r>
              <a:rPr lang="es-MX" sz="3600" b="1" i="1" dirty="0" smtClean="0">
                <a:solidFill>
                  <a:schemeClr val="bg1"/>
                </a:solidFill>
                <a:latin typeface="Arial" pitchFamily="34" charset="0"/>
                <a:cs typeface="Arial" pitchFamily="34" charset="0"/>
              </a:rPr>
              <a:t>NUESTRO </a:t>
            </a:r>
            <a:r>
              <a:rPr lang="es-MX" sz="3600" dirty="0" smtClean="0">
                <a:solidFill>
                  <a:schemeClr val="bg1"/>
                </a:solidFill>
                <a:latin typeface="Arial" pitchFamily="34" charset="0"/>
                <a:cs typeface="Arial" pitchFamily="34" charset="0"/>
              </a:rPr>
              <a:t>NEGOCIO </a:t>
            </a:r>
            <a:endParaRPr lang="es-MX" sz="36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0744853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aleavitt\Desktop\IMG_2068waveLR.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48990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28083" y="1612911"/>
            <a:ext cx="6391479" cy="611954"/>
          </a:xfrm>
          <a:prstGeom prst="rect">
            <a:avLst/>
          </a:prstGeom>
          <a:noFill/>
        </p:spPr>
        <p:txBody>
          <a:bodyPr wrap="none" lIns="57397" tIns="28698" rIns="57397" bIns="28698" rtlCol="0">
            <a:spAutoFit/>
          </a:bodyPr>
          <a:lstStyle/>
          <a:p>
            <a:pPr algn="r"/>
            <a:r>
              <a:rPr lang="es-MX" sz="3600" dirty="0">
                <a:solidFill>
                  <a:schemeClr val="bg1"/>
                </a:solidFill>
                <a:latin typeface="Arial" pitchFamily="34" charset="0"/>
                <a:cs typeface="Arial" pitchFamily="34" charset="0"/>
              </a:rPr>
              <a:t>EL </a:t>
            </a:r>
            <a:r>
              <a:rPr lang="es-MX" sz="3600" b="1" dirty="0">
                <a:solidFill>
                  <a:schemeClr val="bg1"/>
                </a:solidFill>
                <a:latin typeface="Arial" pitchFamily="34" charset="0"/>
                <a:cs typeface="Arial" pitchFamily="34" charset="0"/>
              </a:rPr>
              <a:t>ESCENARIO </a:t>
            </a:r>
            <a:r>
              <a:rPr lang="es-MX" sz="3600" dirty="0">
                <a:solidFill>
                  <a:schemeClr val="bg1"/>
                </a:solidFill>
                <a:latin typeface="Arial" pitchFamily="34" charset="0"/>
                <a:cs typeface="Arial" pitchFamily="34" charset="0"/>
              </a:rPr>
              <a:t> ESTA LISTO</a:t>
            </a:r>
            <a:endParaRPr lang="es-MX" sz="3600" b="1" dirty="0">
              <a:solidFill>
                <a:schemeClr val="bg1"/>
              </a:solidFill>
              <a:latin typeface="Arial" pitchFamily="34" charset="0"/>
              <a:cs typeface="Arial" pitchFamily="34" charset="0"/>
            </a:endParaRPr>
          </a:p>
        </p:txBody>
      </p:sp>
      <p:sp>
        <p:nvSpPr>
          <p:cNvPr id="7" name="TextBox 6"/>
          <p:cNvSpPr txBox="1"/>
          <p:nvPr/>
        </p:nvSpPr>
        <p:spPr>
          <a:xfrm>
            <a:off x="499068" y="2825044"/>
            <a:ext cx="8285623" cy="1658395"/>
          </a:xfrm>
          <a:prstGeom prst="rect">
            <a:avLst/>
          </a:prstGeom>
          <a:noFill/>
        </p:spPr>
        <p:txBody>
          <a:bodyPr wrap="square" lIns="57397" tIns="28698" rIns="57397" bIns="28698" rtlCol="0">
            <a:spAutoFit/>
          </a:bodyPr>
          <a:lstStyle/>
          <a:p>
            <a:pPr algn="r"/>
            <a:r>
              <a:rPr lang="es-MX" sz="2800" dirty="0" smtClean="0">
                <a:solidFill>
                  <a:schemeClr val="bg1"/>
                </a:solidFill>
                <a:latin typeface="Arial" pitchFamily="34" charset="0"/>
                <a:cs typeface="Arial" pitchFamily="34" charset="0"/>
              </a:rPr>
              <a:t>Para el 2025, se proyecta que el mercado del envejecimiento crecerá 4X alcanzando:</a:t>
            </a:r>
          </a:p>
          <a:p>
            <a:pPr algn="r"/>
            <a:r>
              <a:rPr lang="es-MX" sz="4800" b="1" dirty="0" smtClean="0">
                <a:solidFill>
                  <a:schemeClr val="bg1"/>
                </a:solidFill>
                <a:latin typeface="Arial" pitchFamily="34" charset="0"/>
                <a:cs typeface="Arial" pitchFamily="34" charset="0"/>
              </a:rPr>
              <a:t>$1 TRILLON</a:t>
            </a:r>
            <a:endParaRPr lang="es-MX" sz="3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739135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491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18961" y="417854"/>
            <a:ext cx="5955334" cy="611954"/>
          </a:xfrm>
          <a:prstGeom prst="rect">
            <a:avLst/>
          </a:prstGeom>
          <a:noFill/>
        </p:spPr>
        <p:txBody>
          <a:bodyPr wrap="none" lIns="57397" tIns="28698" rIns="57397" bIns="28698" rtlCol="0">
            <a:spAutoFit/>
          </a:bodyPr>
          <a:lstStyle/>
          <a:p>
            <a:pPr algn="r"/>
            <a:r>
              <a:rPr lang="en-US" sz="3600" dirty="0" smtClean="0">
                <a:solidFill>
                  <a:srgbClr val="008AB0"/>
                </a:solidFill>
                <a:latin typeface="Arial" pitchFamily="34" charset="0"/>
                <a:cs typeface="Arial" pitchFamily="34" charset="0"/>
              </a:rPr>
              <a:t>UN </a:t>
            </a:r>
            <a:r>
              <a:rPr lang="en-US" sz="3600" b="1" dirty="0" smtClean="0">
                <a:solidFill>
                  <a:srgbClr val="008AB0"/>
                </a:solidFill>
                <a:latin typeface="Arial" pitchFamily="34" charset="0"/>
                <a:cs typeface="Arial" pitchFamily="34" charset="0"/>
              </a:rPr>
              <a:t>MOVIMIENTO GLOBAL</a:t>
            </a:r>
            <a:endParaRPr lang="en-US" sz="3600" b="1" dirty="0">
              <a:solidFill>
                <a:srgbClr val="008AB0"/>
              </a:solidFill>
              <a:latin typeface="Arial" pitchFamily="34" charset="0"/>
              <a:cs typeface="Arial" pitchFamily="34" charset="0"/>
            </a:endParaRPr>
          </a:p>
        </p:txBody>
      </p:sp>
      <p:sp>
        <p:nvSpPr>
          <p:cNvPr id="4" name="TextBox 3"/>
          <p:cNvSpPr txBox="1"/>
          <p:nvPr/>
        </p:nvSpPr>
        <p:spPr>
          <a:xfrm>
            <a:off x="2095500" y="1321908"/>
            <a:ext cx="6891679" cy="2766390"/>
          </a:xfrm>
          <a:prstGeom prst="rect">
            <a:avLst/>
          </a:prstGeom>
          <a:noFill/>
        </p:spPr>
        <p:txBody>
          <a:bodyPr wrap="square" lIns="57397" tIns="28698" rIns="57397" bIns="28698" rtlCol="0">
            <a:spAutoFit/>
          </a:bodyPr>
          <a:lstStyle/>
          <a:p>
            <a:pPr algn="r"/>
            <a:r>
              <a:rPr lang="es-MX" sz="2400" dirty="0" smtClean="0">
                <a:solidFill>
                  <a:schemeClr val="tx1">
                    <a:lumMod val="65000"/>
                    <a:lumOff val="35000"/>
                  </a:schemeClr>
                </a:solidFill>
                <a:latin typeface="Arial" pitchFamily="34" charset="0"/>
                <a:cs typeface="Arial" pitchFamily="34" charset="0"/>
              </a:rPr>
              <a:t>Para el 2015, la industria del envejecimiento habrá crecido de la siguiente  manera: </a:t>
            </a:r>
          </a:p>
          <a:p>
            <a:pPr algn="r"/>
            <a:endParaRPr lang="es-MX" sz="2400" b="1" dirty="0" smtClean="0">
              <a:solidFill>
                <a:schemeClr val="tx1">
                  <a:lumMod val="65000"/>
                  <a:lumOff val="35000"/>
                </a:schemeClr>
              </a:solidFill>
              <a:latin typeface="Arial" pitchFamily="34" charset="0"/>
              <a:cs typeface="Arial" pitchFamily="34" charset="0"/>
            </a:endParaRPr>
          </a:p>
          <a:p>
            <a:pPr algn="r"/>
            <a:r>
              <a:rPr lang="es-MX" sz="2600" b="1" dirty="0" smtClean="0">
                <a:solidFill>
                  <a:srgbClr val="008AB0"/>
                </a:solidFill>
                <a:latin typeface="Arial" pitchFamily="34" charset="0"/>
                <a:cs typeface="Arial" pitchFamily="34" charset="0"/>
              </a:rPr>
              <a:t>76% </a:t>
            </a:r>
            <a:r>
              <a:rPr lang="es-MX" sz="2600" dirty="0" smtClean="0">
                <a:solidFill>
                  <a:schemeClr val="tx1">
                    <a:lumMod val="65000"/>
                    <a:lumOff val="35000"/>
                  </a:schemeClr>
                </a:solidFill>
                <a:latin typeface="Arial" pitchFamily="34" charset="0"/>
                <a:cs typeface="Arial" pitchFamily="34" charset="0"/>
              </a:rPr>
              <a:t>en EEUU</a:t>
            </a:r>
          </a:p>
          <a:p>
            <a:pPr algn="r"/>
            <a:r>
              <a:rPr lang="es-MX" sz="2600" b="1" dirty="0" smtClean="0">
                <a:solidFill>
                  <a:srgbClr val="008AB0"/>
                </a:solidFill>
                <a:latin typeface="Arial" pitchFamily="34" charset="0"/>
                <a:cs typeface="Arial" pitchFamily="34" charset="0"/>
              </a:rPr>
              <a:t>73% </a:t>
            </a:r>
            <a:r>
              <a:rPr lang="es-MX" sz="2600" dirty="0" smtClean="0">
                <a:solidFill>
                  <a:schemeClr val="tx1">
                    <a:lumMod val="65000"/>
                    <a:lumOff val="35000"/>
                  </a:schemeClr>
                </a:solidFill>
                <a:latin typeface="Arial" pitchFamily="34" charset="0"/>
                <a:cs typeface="Arial" pitchFamily="34" charset="0"/>
              </a:rPr>
              <a:t>en Europa</a:t>
            </a:r>
          </a:p>
          <a:p>
            <a:pPr algn="r"/>
            <a:r>
              <a:rPr lang="es-MX" sz="2600" b="1" dirty="0" smtClean="0">
                <a:solidFill>
                  <a:srgbClr val="008AB0"/>
                </a:solidFill>
                <a:latin typeface="Arial" pitchFamily="34" charset="0"/>
                <a:cs typeface="Arial" pitchFamily="34" charset="0"/>
              </a:rPr>
              <a:t>72% </a:t>
            </a:r>
            <a:r>
              <a:rPr lang="es-MX" sz="2600" dirty="0" smtClean="0">
                <a:solidFill>
                  <a:schemeClr val="tx1">
                    <a:lumMod val="65000"/>
                    <a:lumOff val="35000"/>
                  </a:schemeClr>
                </a:solidFill>
                <a:latin typeface="Arial" pitchFamily="34" charset="0"/>
                <a:cs typeface="Arial" pitchFamily="34" charset="0"/>
              </a:rPr>
              <a:t>en Japón</a:t>
            </a:r>
          </a:p>
          <a:p>
            <a:pPr algn="r"/>
            <a:r>
              <a:rPr lang="es-MX" sz="2600" b="1" dirty="0" smtClean="0">
                <a:solidFill>
                  <a:srgbClr val="008AB0"/>
                </a:solidFill>
                <a:latin typeface="Arial" pitchFamily="34" charset="0"/>
                <a:cs typeface="Arial" pitchFamily="34" charset="0"/>
              </a:rPr>
              <a:t>82% </a:t>
            </a:r>
            <a:r>
              <a:rPr lang="es-MX" sz="2600" dirty="0" smtClean="0">
                <a:solidFill>
                  <a:schemeClr val="tx1">
                    <a:lumMod val="65000"/>
                    <a:lumOff val="35000"/>
                  </a:schemeClr>
                </a:solidFill>
                <a:latin typeface="Arial" pitchFamily="34" charset="0"/>
                <a:cs typeface="Arial" pitchFamily="34" charset="0"/>
              </a:rPr>
              <a:t>en  Asia/Pacifico</a:t>
            </a:r>
            <a:endParaRPr lang="es-MX" sz="2600"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34733451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0"/>
            <a:ext cx="9144000" cy="4913086"/>
            <a:chOff x="0" y="0"/>
            <a:chExt cx="9144000" cy="4913086"/>
          </a:xfrm>
        </p:grpSpPr>
        <p:sp>
          <p:nvSpPr>
            <p:cNvPr id="21" name="Rectangle 20"/>
            <p:cNvSpPr/>
            <p:nvPr/>
          </p:nvSpPr>
          <p:spPr>
            <a:xfrm>
              <a:off x="217714" y="4064000"/>
              <a:ext cx="8802915" cy="7910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a:off x="0" y="0"/>
              <a:ext cx="9144000" cy="4913086"/>
              <a:chOff x="0" y="0"/>
              <a:chExt cx="9144000" cy="6858000"/>
            </a:xfrm>
          </p:grpSpPr>
          <p:sp>
            <p:nvSpPr>
              <p:cNvPr id="23" name="Rectangle 22"/>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pic>
        <p:nvPicPr>
          <p:cNvPr id="17"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9144000" cy="491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1"/>
          <p:cNvSpPr txBox="1"/>
          <p:nvPr/>
        </p:nvSpPr>
        <p:spPr>
          <a:xfrm>
            <a:off x="533399" y="2702153"/>
            <a:ext cx="8487229" cy="777647"/>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4200" b="1" dirty="0" smtClean="0">
                <a:solidFill>
                  <a:srgbClr val="008AB0"/>
                </a:solidFill>
                <a:latin typeface="Arial" pitchFamily="34" charset="0"/>
                <a:cs typeface="Arial" pitchFamily="34" charset="0"/>
              </a:rPr>
              <a:t>LA FUENTE DE LA JUVENTUD</a:t>
            </a:r>
            <a:endParaRPr lang="es-MX" sz="4200" b="1" dirty="0">
              <a:solidFill>
                <a:srgbClr val="008AB0"/>
              </a:solidFill>
              <a:latin typeface="Arial" pitchFamily="34" charset="0"/>
              <a:cs typeface="Arial" pitchFamily="34" charset="0"/>
            </a:endParaRPr>
          </a:p>
        </p:txBody>
      </p:sp>
      <p:sp>
        <p:nvSpPr>
          <p:cNvPr id="19" name="TextBox 11"/>
          <p:cNvSpPr txBox="1"/>
          <p:nvPr/>
        </p:nvSpPr>
        <p:spPr>
          <a:xfrm>
            <a:off x="533400" y="1741571"/>
            <a:ext cx="8419214" cy="1116201"/>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3200" dirty="0" smtClean="0">
                <a:solidFill>
                  <a:schemeClr val="tx1">
                    <a:lumMod val="65000"/>
                    <a:lumOff val="35000"/>
                  </a:schemeClr>
                </a:solidFill>
                <a:latin typeface="Arial" pitchFamily="34" charset="0"/>
                <a:cs typeface="Arial" pitchFamily="34" charset="0"/>
              </a:rPr>
              <a:t>Las personas han gastado </a:t>
            </a:r>
            <a:r>
              <a:rPr lang="es-MX" sz="3200" b="1" dirty="0" smtClean="0">
                <a:solidFill>
                  <a:srgbClr val="008AB0"/>
                </a:solidFill>
                <a:latin typeface="Arial" pitchFamily="34" charset="0"/>
                <a:cs typeface="Arial" pitchFamily="34" charset="0"/>
              </a:rPr>
              <a:t>Miles </a:t>
            </a:r>
            <a:r>
              <a:rPr lang="es-MX" sz="3200" dirty="0" smtClean="0">
                <a:solidFill>
                  <a:schemeClr val="tx1">
                    <a:lumMod val="65000"/>
                    <a:lumOff val="35000"/>
                  </a:schemeClr>
                </a:solidFill>
                <a:latin typeface="Arial" pitchFamily="34" charset="0"/>
                <a:cs typeface="Arial" pitchFamily="34" charset="0"/>
              </a:rPr>
              <a:t>de años y </a:t>
            </a:r>
            <a:r>
              <a:rPr lang="es-MX" sz="3200" b="1" dirty="0" smtClean="0">
                <a:solidFill>
                  <a:srgbClr val="008AB0"/>
                </a:solidFill>
                <a:latin typeface="Arial" pitchFamily="34" charset="0"/>
                <a:cs typeface="Arial" pitchFamily="34" charset="0"/>
              </a:rPr>
              <a:t>BILLONES</a:t>
            </a:r>
            <a:r>
              <a:rPr lang="es-MX" sz="3200" dirty="0" smtClean="0">
                <a:solidFill>
                  <a:schemeClr val="tx1">
                    <a:lumMod val="65000"/>
                    <a:lumOff val="35000"/>
                  </a:schemeClr>
                </a:solidFill>
                <a:latin typeface="Arial" pitchFamily="34" charset="0"/>
                <a:cs typeface="Arial" pitchFamily="34" charset="0"/>
              </a:rPr>
              <a:t> de dólares en busca de </a:t>
            </a:r>
            <a:endParaRPr lang="es-MX" sz="4200" dirty="0">
              <a:solidFill>
                <a:srgbClr val="008AB0"/>
              </a:solidFill>
              <a:latin typeface="Arial" pitchFamily="34" charset="0"/>
              <a:cs typeface="Arial" pitchFamily="34" charset="0"/>
            </a:endParaRPr>
          </a:p>
        </p:txBody>
      </p:sp>
    </p:spTree>
    <p:extLst>
      <p:ext uri="{BB962C8B-B14F-4D97-AF65-F5344CB8AC3E}">
        <p14:creationId xmlns:p14="http://schemas.microsoft.com/office/powerpoint/2010/main" val="200338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4946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331675" y="0"/>
            <a:ext cx="5812325" cy="4972986"/>
          </a:xfrm>
          <a:prstGeom prst="rect">
            <a:avLst/>
          </a:prstGeom>
          <a:gradFill>
            <a:gsLst>
              <a:gs pos="100000">
                <a:schemeClr val="bg1">
                  <a:alpha val="50000"/>
                </a:schemeClr>
              </a:gs>
              <a:gs pos="0">
                <a:srgbClr val="008AB0">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a:p>
        </p:txBody>
      </p:sp>
      <p:sp>
        <p:nvSpPr>
          <p:cNvPr id="8" name="TextBox 7"/>
          <p:cNvSpPr txBox="1"/>
          <p:nvPr/>
        </p:nvSpPr>
        <p:spPr>
          <a:xfrm>
            <a:off x="4490519" y="2931315"/>
            <a:ext cx="4374317" cy="1815882"/>
          </a:xfrm>
          <a:prstGeom prst="rect">
            <a:avLst/>
          </a:prstGeom>
          <a:noFill/>
        </p:spPr>
        <p:txBody>
          <a:bodyPr wrap="square" rtlCol="0">
            <a:spAutoFit/>
          </a:bodyPr>
          <a:lstStyle/>
          <a:p>
            <a:pPr algn="r"/>
            <a:r>
              <a:rPr lang="es-MX" sz="2800" smtClean="0">
                <a:solidFill>
                  <a:schemeClr val="tx1">
                    <a:lumMod val="65000"/>
                    <a:lumOff val="35000"/>
                  </a:schemeClr>
                </a:solidFill>
                <a:latin typeface="Arial" pitchFamily="34" charset="0"/>
                <a:cs typeface="Arial" pitchFamily="34" charset="0"/>
              </a:rPr>
              <a:t>Sobre cuando adquirir </a:t>
            </a:r>
            <a:r>
              <a:rPr lang="es-MX" sz="2800" b="1" i="1" smtClean="0">
                <a:solidFill>
                  <a:srgbClr val="008AB0"/>
                </a:solidFill>
                <a:latin typeface="Arial" pitchFamily="34" charset="0"/>
                <a:cs typeface="Arial" pitchFamily="34" charset="0"/>
              </a:rPr>
              <a:t>soluciones verdaderas contra los signos de la edad</a:t>
            </a:r>
            <a:endParaRPr lang="es-MX" sz="2800">
              <a:solidFill>
                <a:schemeClr val="tx1">
                  <a:lumMod val="65000"/>
                  <a:lumOff val="35000"/>
                </a:schemeClr>
              </a:solidFill>
              <a:latin typeface="Arial" pitchFamily="34" charset="0"/>
              <a:cs typeface="Arial" pitchFamily="34" charset="0"/>
            </a:endParaRPr>
          </a:p>
        </p:txBody>
      </p:sp>
      <p:sp>
        <p:nvSpPr>
          <p:cNvPr id="9" name="TextBox 8"/>
          <p:cNvSpPr txBox="1"/>
          <p:nvPr/>
        </p:nvSpPr>
        <p:spPr>
          <a:xfrm>
            <a:off x="3704848" y="737637"/>
            <a:ext cx="5159988" cy="1719950"/>
          </a:xfrm>
          <a:prstGeom prst="rect">
            <a:avLst/>
          </a:prstGeom>
          <a:noFill/>
        </p:spPr>
        <p:txBody>
          <a:bodyPr wrap="none" lIns="57397" tIns="28698" rIns="57397" bIns="28698" rtlCol="0">
            <a:spAutoFit/>
          </a:bodyPr>
          <a:lstStyle/>
          <a:p>
            <a:pPr algn="r"/>
            <a:r>
              <a:rPr lang="en-US" sz="3600" dirty="0" smtClean="0">
                <a:solidFill>
                  <a:srgbClr val="008AB0"/>
                </a:solidFill>
                <a:latin typeface="Arial" pitchFamily="34" charset="0"/>
                <a:cs typeface="Arial" pitchFamily="34" charset="0"/>
              </a:rPr>
              <a:t>CREANDO </a:t>
            </a:r>
          </a:p>
          <a:p>
            <a:pPr algn="r"/>
            <a:r>
              <a:rPr lang="en-US" sz="3600" b="1" dirty="0" smtClean="0">
                <a:solidFill>
                  <a:srgbClr val="008AB0"/>
                </a:solidFill>
                <a:latin typeface="Arial" pitchFamily="34" charset="0"/>
                <a:cs typeface="Arial" pitchFamily="34" charset="0"/>
              </a:rPr>
              <a:t>CONFUCIONES A LOS </a:t>
            </a:r>
          </a:p>
          <a:p>
            <a:pPr algn="r"/>
            <a:r>
              <a:rPr lang="en-US" sz="3600" b="1" dirty="0" smtClean="0">
                <a:solidFill>
                  <a:srgbClr val="008AB0"/>
                </a:solidFill>
                <a:latin typeface="Arial" pitchFamily="34" charset="0"/>
                <a:cs typeface="Arial" pitchFamily="34" charset="0"/>
              </a:rPr>
              <a:t>CONSUMIDORES</a:t>
            </a:r>
            <a:endParaRPr lang="en-US" sz="3600" b="1" dirty="0">
              <a:solidFill>
                <a:srgbClr val="008AB0"/>
              </a:solidFill>
              <a:latin typeface="Arial" pitchFamily="34" charset="0"/>
              <a:cs typeface="Arial" pitchFamily="34" charset="0"/>
            </a:endParaRPr>
          </a:p>
        </p:txBody>
      </p:sp>
    </p:spTree>
    <p:extLst>
      <p:ext uri="{BB962C8B-B14F-4D97-AF65-F5344CB8AC3E}">
        <p14:creationId xmlns:p14="http://schemas.microsoft.com/office/powerpoint/2010/main" val="24831133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44000" cy="4913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318504" y="1707913"/>
            <a:ext cx="4581052" cy="2347307"/>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MX" sz="3600" smtClean="0">
                <a:solidFill>
                  <a:schemeClr val="bg1"/>
                </a:solidFill>
                <a:latin typeface="Arial" pitchFamily="34" charset="0"/>
                <a:cs typeface="Arial" pitchFamily="34" charset="0"/>
              </a:rPr>
              <a:t>La respuesta ha estado </a:t>
            </a:r>
            <a:r>
              <a:rPr lang="es-MX" sz="3600" b="1" smtClean="0">
                <a:solidFill>
                  <a:schemeClr val="bg1"/>
                </a:solidFill>
                <a:latin typeface="Arial" pitchFamily="34" charset="0"/>
                <a:cs typeface="Arial" pitchFamily="34" charset="0"/>
              </a:rPr>
              <a:t>DENTRO DE NOSOTROS </a:t>
            </a:r>
            <a:r>
              <a:rPr lang="es-MX" sz="3600" smtClean="0">
                <a:solidFill>
                  <a:schemeClr val="bg1"/>
                </a:solidFill>
                <a:latin typeface="Arial" pitchFamily="34" charset="0"/>
                <a:cs typeface="Arial" pitchFamily="34" charset="0"/>
              </a:rPr>
              <a:t>todo el tiempo</a:t>
            </a:r>
            <a:endParaRPr lang="es-MX" sz="36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765549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flipH="1">
            <a:off x="-1" y="0"/>
            <a:ext cx="9144000" cy="4913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61109" y="565727"/>
            <a:ext cx="7239000" cy="746869"/>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008AB0"/>
                </a:solidFill>
                <a:latin typeface="Arial" pitchFamily="34" charset="0"/>
                <a:cs typeface="Arial" pitchFamily="34" charset="0"/>
              </a:rPr>
              <a:t>EN NUESTROS GENES </a:t>
            </a:r>
            <a:endParaRPr lang="en-US" sz="4000" b="1" dirty="0">
              <a:solidFill>
                <a:srgbClr val="008AB0"/>
              </a:solidFill>
              <a:latin typeface="Arial" pitchFamily="34" charset="0"/>
              <a:cs typeface="Arial" pitchFamily="34" charset="0"/>
            </a:endParaRPr>
          </a:p>
        </p:txBody>
      </p:sp>
      <p:sp>
        <p:nvSpPr>
          <p:cNvPr id="13" name="TextBox 11"/>
          <p:cNvSpPr txBox="1"/>
          <p:nvPr/>
        </p:nvSpPr>
        <p:spPr>
          <a:xfrm>
            <a:off x="4345709" y="3451008"/>
            <a:ext cx="4508500" cy="1423978"/>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MX" sz="2800" b="1" smtClean="0">
                <a:solidFill>
                  <a:srgbClr val="008AB0"/>
                </a:solidFill>
                <a:latin typeface="Arial" pitchFamily="34" charset="0"/>
                <a:cs typeface="Arial" pitchFamily="34" charset="0"/>
              </a:rPr>
              <a:t>INFLUENCIADO </a:t>
            </a:r>
            <a:endParaRPr lang="es-MX" sz="2800" smtClean="0">
              <a:solidFill>
                <a:srgbClr val="008AB0"/>
              </a:solidFill>
              <a:latin typeface="Arial" pitchFamily="34" charset="0"/>
              <a:cs typeface="Arial" pitchFamily="34" charset="0"/>
            </a:endParaRPr>
          </a:p>
          <a:p>
            <a:pPr algn="r"/>
            <a:r>
              <a:rPr lang="es-MX" sz="2800" smtClean="0">
                <a:solidFill>
                  <a:srgbClr val="008AB0"/>
                </a:solidFill>
                <a:latin typeface="Arial" pitchFamily="34" charset="0"/>
                <a:cs typeface="Arial" pitchFamily="34" charset="0"/>
              </a:rPr>
              <a:t>Totalmente la forma en la que envejecemos</a:t>
            </a:r>
          </a:p>
        </p:txBody>
      </p:sp>
    </p:spTree>
    <p:extLst>
      <p:ext uri="{BB962C8B-B14F-4D97-AF65-F5344CB8AC3E}">
        <p14:creationId xmlns:p14="http://schemas.microsoft.com/office/powerpoint/2010/main" val="314639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4915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0"/>
            <a:ext cx="6778935" cy="4975653"/>
          </a:xfrm>
          <a:prstGeom prst="rect">
            <a:avLst/>
          </a:prstGeom>
          <a:gradFill>
            <a:gsLst>
              <a:gs pos="0">
                <a:schemeClr val="bg1">
                  <a:alpha val="50000"/>
                </a:schemeClr>
              </a:gs>
              <a:gs pos="100000">
                <a:srgbClr val="008AB0">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a:p>
        </p:txBody>
      </p:sp>
      <p:sp>
        <p:nvSpPr>
          <p:cNvPr id="9" name="TextBox 11"/>
          <p:cNvSpPr txBox="1"/>
          <p:nvPr/>
        </p:nvSpPr>
        <p:spPr>
          <a:xfrm>
            <a:off x="556686" y="763378"/>
            <a:ext cx="6436004" cy="3098637"/>
          </a:xfrm>
          <a:prstGeom prst="rect">
            <a:avLst/>
          </a:prstGeom>
          <a:noFill/>
        </p:spPr>
        <p:txBody>
          <a:bodyPr wrap="square" lIns="81630" tIns="40815" rIns="81630" bIns="4081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200"/>
              </a:spcBef>
              <a:spcAft>
                <a:spcPts val="1200"/>
              </a:spcAft>
            </a:pPr>
            <a:r>
              <a:rPr lang="es-MX" sz="3200" b="1" dirty="0" smtClean="0">
                <a:solidFill>
                  <a:srgbClr val="008AB0"/>
                </a:solidFill>
                <a:latin typeface="Arial" pitchFamily="34" charset="0"/>
                <a:cs typeface="Arial" pitchFamily="34" charset="0"/>
              </a:rPr>
              <a:t>PROPORCIONAMOS</a:t>
            </a:r>
            <a:r>
              <a:rPr lang="es-MX" sz="3200" dirty="0" smtClean="0">
                <a:solidFill>
                  <a:srgbClr val="008AB0"/>
                </a:solidFill>
                <a:latin typeface="Arial" pitchFamily="34" charset="0"/>
                <a:cs typeface="Arial" pitchFamily="34" charset="0"/>
              </a:rPr>
              <a:t> QUE LAS PERSONAS TENGAN </a:t>
            </a:r>
          </a:p>
          <a:p>
            <a:pPr marL="342900" indent="-342900">
              <a:spcBef>
                <a:spcPts val="1200"/>
              </a:spcBef>
              <a:spcAft>
                <a:spcPts val="1200"/>
              </a:spcAft>
              <a:buFont typeface="Arial" pitchFamily="34" charset="0"/>
              <a:buChar char="•"/>
            </a:pPr>
            <a:r>
              <a:rPr lang="es-MX" sz="2400" b="1" dirty="0" smtClean="0">
                <a:solidFill>
                  <a:srgbClr val="008AB0"/>
                </a:solidFill>
                <a:latin typeface="Arial" pitchFamily="34" charset="0"/>
                <a:cs typeface="Arial" pitchFamily="34" charset="0"/>
              </a:rPr>
              <a:t>LA CALIDAD DE VIDA </a:t>
            </a:r>
            <a:r>
              <a:rPr lang="es-MX" sz="2400" dirty="0" smtClean="0">
                <a:solidFill>
                  <a:schemeClr val="tx1">
                    <a:lumMod val="65000"/>
                    <a:lumOff val="35000"/>
                  </a:schemeClr>
                </a:solidFill>
                <a:latin typeface="Arial" pitchFamily="34" charset="0"/>
                <a:cs typeface="Arial" pitchFamily="34" charset="0"/>
              </a:rPr>
              <a:t>deseada</a:t>
            </a:r>
            <a:endParaRPr lang="es-MX" sz="2400" b="1" dirty="0" smtClean="0">
              <a:solidFill>
                <a:srgbClr val="008AB0"/>
              </a:solidFill>
              <a:latin typeface="Arial" pitchFamily="34" charset="0"/>
              <a:cs typeface="Arial" pitchFamily="34" charset="0"/>
            </a:endParaRPr>
          </a:p>
          <a:p>
            <a:pPr marL="342900" indent="-342900">
              <a:spcBef>
                <a:spcPts val="1200"/>
              </a:spcBef>
              <a:spcAft>
                <a:spcPts val="1200"/>
              </a:spcAft>
              <a:buFont typeface="Arial" pitchFamily="34" charset="0"/>
              <a:buChar char="•"/>
            </a:pPr>
            <a:r>
              <a:rPr lang="es-MX" sz="2400" b="1" dirty="0" smtClean="0">
                <a:solidFill>
                  <a:srgbClr val="008AB0"/>
                </a:solidFill>
                <a:latin typeface="Arial" pitchFamily="34" charset="0"/>
                <a:cs typeface="Arial" pitchFamily="34" charset="0"/>
              </a:rPr>
              <a:t>SEGURIDAD ECONOMICA  </a:t>
            </a:r>
            <a:r>
              <a:rPr lang="es-MX" sz="2400" dirty="0" smtClean="0">
                <a:solidFill>
                  <a:schemeClr val="tx1">
                    <a:lumMod val="65000"/>
                    <a:lumOff val="35000"/>
                  </a:schemeClr>
                </a:solidFill>
                <a:latin typeface="Arial" pitchFamily="34" charset="0"/>
                <a:cs typeface="Arial" pitchFamily="34" charset="0"/>
              </a:rPr>
              <a:t>a largo plazo</a:t>
            </a:r>
            <a:endParaRPr lang="es-MX" sz="2400" b="1" dirty="0" smtClean="0">
              <a:solidFill>
                <a:srgbClr val="008AB0"/>
              </a:solidFill>
              <a:latin typeface="Arial" pitchFamily="34" charset="0"/>
              <a:cs typeface="Arial" pitchFamily="34" charset="0"/>
            </a:endParaRPr>
          </a:p>
          <a:p>
            <a:pPr marL="342900" indent="-342900">
              <a:spcBef>
                <a:spcPts val="1200"/>
              </a:spcBef>
              <a:spcAft>
                <a:spcPts val="1200"/>
              </a:spcAft>
              <a:buFont typeface="Arial" pitchFamily="34" charset="0"/>
              <a:buChar char="•"/>
            </a:pPr>
            <a:r>
              <a:rPr lang="es-MX" sz="2400" dirty="0" smtClean="0">
                <a:solidFill>
                  <a:schemeClr val="tx1">
                    <a:lumMod val="65000"/>
                    <a:lumOff val="35000"/>
                  </a:schemeClr>
                </a:solidFill>
                <a:latin typeface="Arial" pitchFamily="34" charset="0"/>
                <a:cs typeface="Arial" pitchFamily="34" charset="0"/>
              </a:rPr>
              <a:t>Una </a:t>
            </a:r>
            <a:r>
              <a:rPr lang="es-MX" sz="2400" b="1" dirty="0" smtClean="0">
                <a:solidFill>
                  <a:srgbClr val="008AB0"/>
                </a:solidFill>
                <a:latin typeface="Arial" pitchFamily="34" charset="0"/>
                <a:cs typeface="Arial" pitchFamily="34" charset="0"/>
              </a:rPr>
              <a:t>VIDA CON PRESTIGIO</a:t>
            </a:r>
            <a:endParaRPr lang="es-MX" sz="2400"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27371013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9144000" cy="4913086"/>
            <a:chOff x="0" y="0"/>
            <a:chExt cx="9144000" cy="4913086"/>
          </a:xfrm>
        </p:grpSpPr>
        <p:sp>
          <p:nvSpPr>
            <p:cNvPr id="14" name="Rectangle 13"/>
            <p:cNvSpPr/>
            <p:nvPr/>
          </p:nvSpPr>
          <p:spPr>
            <a:xfrm>
              <a:off x="217714" y="4064000"/>
              <a:ext cx="8802915" cy="7910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0" y="0"/>
              <a:ext cx="9144000" cy="4913086"/>
              <a:chOff x="0" y="0"/>
              <a:chExt cx="9144000" cy="6858000"/>
            </a:xfrm>
          </p:grpSpPr>
          <p:sp>
            <p:nvSpPr>
              <p:cNvPr id="16" name="Rectangle 15"/>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9" name="Rectangle 8"/>
          <p:cNvSpPr/>
          <p:nvPr/>
        </p:nvSpPr>
        <p:spPr>
          <a:xfrm>
            <a:off x="0" y="4481465"/>
            <a:ext cx="9144000" cy="4572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latin typeface="Arial" pitchFamily="34" charset="0"/>
                <a:cs typeface="Arial" pitchFamily="34" charset="0"/>
              </a:rPr>
              <a:t>GRANDES AVANCES GENETICOS RELACIONADOS CON LA CIENCIA DEL ANTIENVEJECIEMINTO</a:t>
            </a:r>
            <a:endParaRPr lang="es-MX" b="1" dirty="0">
              <a:latin typeface="Arial" pitchFamily="34" charset="0"/>
              <a:cs typeface="Arial" pitchFamily="34" charset="0"/>
            </a:endParaRPr>
          </a:p>
        </p:txBody>
      </p:sp>
      <p:sp>
        <p:nvSpPr>
          <p:cNvPr id="10" name="Rectangle 9"/>
          <p:cNvSpPr/>
          <p:nvPr/>
        </p:nvSpPr>
        <p:spPr>
          <a:xfrm>
            <a:off x="345989" y="3986165"/>
            <a:ext cx="8452022" cy="457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smtClean="0">
                <a:latin typeface="Arial" pitchFamily="34" charset="0"/>
                <a:cs typeface="Arial" pitchFamily="34" charset="0"/>
              </a:rPr>
              <a:t>30 AÑOS DE INVESTIGACIONES PATENTADAS</a:t>
            </a:r>
            <a:endParaRPr lang="es-MX" b="1">
              <a:latin typeface="Arial" pitchFamily="34" charset="0"/>
              <a:cs typeface="Arial" pitchFamily="34" charset="0"/>
            </a:endParaRPr>
          </a:p>
        </p:txBody>
      </p:sp>
      <p:sp>
        <p:nvSpPr>
          <p:cNvPr id="11" name="Rectangle 10"/>
          <p:cNvSpPr/>
          <p:nvPr/>
        </p:nvSpPr>
        <p:spPr>
          <a:xfrm>
            <a:off x="741405" y="3516265"/>
            <a:ext cx="7661190"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smtClean="0">
                <a:latin typeface="Arial" pitchFamily="34" charset="0"/>
                <a:cs typeface="Arial" pitchFamily="34" charset="0"/>
              </a:rPr>
              <a:t>EXCLUSIVA CIENCIA PATENTADA</a:t>
            </a:r>
            <a:endParaRPr lang="es-MX" b="1">
              <a:latin typeface="Arial" pitchFamily="34" charset="0"/>
              <a:cs typeface="Arial" pitchFamily="34" charset="0"/>
            </a:endParaRPr>
          </a:p>
        </p:txBody>
      </p:sp>
      <p:sp>
        <p:nvSpPr>
          <p:cNvPr id="12" name="Rectangle 11"/>
          <p:cNvSpPr/>
          <p:nvPr/>
        </p:nvSpPr>
        <p:spPr>
          <a:xfrm>
            <a:off x="1409700" y="2546724"/>
            <a:ext cx="6144397" cy="457200"/>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latin typeface="Arial" pitchFamily="34" charset="0"/>
                <a:cs typeface="Arial" pitchFamily="34" charset="0"/>
              </a:rPr>
              <a:t>Productos  </a:t>
            </a:r>
            <a:r>
              <a:rPr lang="es-MX" b="1" dirty="0" smtClean="0">
                <a:latin typeface="Arial" pitchFamily="34" charset="0"/>
                <a:cs typeface="Arial" pitchFamily="34" charset="0"/>
              </a:rPr>
              <a:t>ANTIENVEJECIMIENTO  </a:t>
            </a:r>
            <a:r>
              <a:rPr lang="es-MX" dirty="0" smtClean="0">
                <a:latin typeface="Arial" pitchFamily="34" charset="0"/>
                <a:cs typeface="Arial" pitchFamily="34" charset="0"/>
              </a:rPr>
              <a:t>de  </a:t>
            </a:r>
            <a:r>
              <a:rPr lang="es-MX" b="1" dirty="0" smtClean="0">
                <a:latin typeface="Arial" pitchFamily="34" charset="0"/>
                <a:cs typeface="Arial" pitchFamily="34" charset="0"/>
              </a:rPr>
              <a:t>SUPER-CLASE</a:t>
            </a:r>
            <a:endParaRPr lang="es-MX" b="1" dirty="0">
              <a:latin typeface="Arial" pitchFamily="34" charset="0"/>
              <a:cs typeface="Arial" pitchFamily="34" charset="0"/>
            </a:endParaRPr>
          </a:p>
        </p:txBody>
      </p:sp>
      <p:sp>
        <p:nvSpPr>
          <p:cNvPr id="18" name="Rectangle 17"/>
          <p:cNvSpPr/>
          <p:nvPr/>
        </p:nvSpPr>
        <p:spPr>
          <a:xfrm>
            <a:off x="1153297" y="3037784"/>
            <a:ext cx="6837406"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latin typeface="Arial" pitchFamily="34" charset="0"/>
                <a:cs typeface="Arial" pitchFamily="34" charset="0"/>
              </a:rPr>
              <a:t>IDENTIFICA, ATACA Y REAJUSTA LOS GRUPOS DE GENES REGULADORES DE LA  JUVENTUD </a:t>
            </a:r>
            <a:endParaRPr lang="es-MX" b="1" dirty="0">
              <a:latin typeface="Arial" pitchFamily="34" charset="0"/>
              <a:cs typeface="Arial" pitchFamily="34" charset="0"/>
            </a:endParaRPr>
          </a:p>
        </p:txBody>
      </p:sp>
      <p:grpSp>
        <p:nvGrpSpPr>
          <p:cNvPr id="19" name="Group 18"/>
          <p:cNvGrpSpPr/>
          <p:nvPr/>
        </p:nvGrpSpPr>
        <p:grpSpPr>
          <a:xfrm>
            <a:off x="3087405" y="402162"/>
            <a:ext cx="3097736" cy="2000081"/>
            <a:chOff x="3087405" y="402162"/>
            <a:chExt cx="3097736" cy="2000081"/>
          </a:xfrm>
        </p:grpSpPr>
        <p:pic>
          <p:nvPicPr>
            <p:cNvPr id="20" name="Picture 19" descr="ageLOC-Logo.png"/>
            <p:cNvPicPr>
              <a:picLocks noChangeAspect="1"/>
            </p:cNvPicPr>
            <p:nvPr/>
          </p:nvPicPr>
          <p:blipFill rotWithShape="1">
            <a:blip r:embed="rId2" cstate="email">
              <a:extLst>
                <a:ext uri="{28A0092B-C50C-407E-A947-70E740481C1C}">
                  <a14:useLocalDpi xmlns:a14="http://schemas.microsoft.com/office/drawing/2010/main"/>
                </a:ext>
              </a:extLst>
            </a:blip>
            <a:srcRect r="5258"/>
            <a:stretch/>
          </p:blipFill>
          <p:spPr bwMode="auto">
            <a:xfrm>
              <a:off x="3087405" y="402162"/>
              <a:ext cx="2813064" cy="2000081"/>
            </a:xfrm>
            <a:prstGeom prst="rect">
              <a:avLst/>
            </a:prstGeom>
            <a:noFill/>
            <a:ln>
              <a:noFill/>
            </a:ln>
          </p:spPr>
        </p:pic>
        <p:sp>
          <p:nvSpPr>
            <p:cNvPr id="21" name="TextBox 20"/>
            <p:cNvSpPr txBox="1"/>
            <p:nvPr/>
          </p:nvSpPr>
          <p:spPr>
            <a:xfrm>
              <a:off x="5796951" y="1639018"/>
              <a:ext cx="388190" cy="369332"/>
            </a:xfrm>
            <a:prstGeom prst="rect">
              <a:avLst/>
            </a:prstGeom>
            <a:noFill/>
          </p:spPr>
          <p:txBody>
            <a:bodyPr wrap="square" rtlCol="0">
              <a:spAutoFit/>
            </a:bodyPr>
            <a:lstStyle/>
            <a:p>
              <a:r>
                <a:rPr lang="en-US" dirty="0" smtClean="0">
                  <a:solidFill>
                    <a:schemeClr val="bg1">
                      <a:lumMod val="50000"/>
                    </a:schemeClr>
                  </a:solidFill>
                </a:rPr>
                <a:t>®</a:t>
              </a:r>
              <a:endParaRPr lang="en-US" dirty="0">
                <a:solidFill>
                  <a:schemeClr val="bg1">
                    <a:lumMod val="50000"/>
                  </a:schemeClr>
                </a:solidFill>
              </a:endParaRPr>
            </a:p>
          </p:txBody>
        </p:sp>
      </p:grpSp>
    </p:spTree>
    <p:extLst>
      <p:ext uri="{BB962C8B-B14F-4D97-AF65-F5344CB8AC3E}">
        <p14:creationId xmlns:p14="http://schemas.microsoft.com/office/powerpoint/2010/main" val="173667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0"/>
            <a:ext cx="9144000" cy="4907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4920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11"/>
          <p:cNvSpPr txBox="1"/>
          <p:nvPr/>
        </p:nvSpPr>
        <p:spPr>
          <a:xfrm>
            <a:off x="293031" y="2807747"/>
            <a:ext cx="6123734" cy="1731754"/>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3200" b="1" dirty="0" smtClean="0">
                <a:solidFill>
                  <a:srgbClr val="008AB0"/>
                </a:solidFill>
                <a:latin typeface="Arial" pitchFamily="34" charset="0"/>
                <a:cs typeface="Arial" pitchFamily="34" charset="0"/>
              </a:rPr>
              <a:t>AGELOC: </a:t>
            </a:r>
            <a:r>
              <a:rPr lang="es-MX" sz="2800" dirty="0" smtClean="0">
                <a:solidFill>
                  <a:schemeClr val="tx1">
                    <a:lumMod val="65000"/>
                    <a:lumOff val="35000"/>
                  </a:schemeClr>
                </a:solidFill>
                <a:latin typeface="Arial" pitchFamily="34" charset="0"/>
                <a:cs typeface="Arial" pitchFamily="34" charset="0"/>
              </a:rPr>
              <a:t>tu clave para</a:t>
            </a:r>
          </a:p>
          <a:p>
            <a:r>
              <a:rPr lang="es-MX" sz="3600" b="1" dirty="0" smtClean="0">
                <a:solidFill>
                  <a:srgbClr val="008AB0"/>
                </a:solidFill>
                <a:latin typeface="Arial" pitchFamily="34" charset="0"/>
                <a:cs typeface="Arial" pitchFamily="34" charset="0"/>
              </a:rPr>
              <a:t>PARA VIVIR JOVEN, Y POR MÁS TIEMPO</a:t>
            </a:r>
            <a:endParaRPr lang="es-MX" sz="3600" b="1" dirty="0">
              <a:solidFill>
                <a:srgbClr val="008AB0"/>
              </a:solidFill>
              <a:latin typeface="Arial" pitchFamily="34" charset="0"/>
              <a:cs typeface="Arial" pitchFamily="34" charset="0"/>
            </a:endParaRPr>
          </a:p>
        </p:txBody>
      </p:sp>
    </p:spTree>
    <p:extLst>
      <p:ext uri="{BB962C8B-B14F-4D97-AF65-F5344CB8AC3E}">
        <p14:creationId xmlns:p14="http://schemas.microsoft.com/office/powerpoint/2010/main" val="21114134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4916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3"/>
          <p:cNvSpPr>
            <a:spLocks noGrp="1"/>
          </p:cNvSpPr>
          <p:nvPr>
            <p:ph type="sldNum" sz="quarter" idx="12"/>
          </p:nvPr>
        </p:nvSpPr>
        <p:spPr>
          <a:xfrm>
            <a:off x="7467600" y="4972050"/>
            <a:ext cx="1676400" cy="171450"/>
          </a:xfrm>
        </p:spPr>
        <p:txBody>
          <a:bodyPr/>
          <a:lstStyle/>
          <a:p>
            <a:fld id="{F8948E8D-C878-4D09-970A-FB6E2C1ECBD2}" type="slidenum">
              <a:rPr lang="en-US">
                <a:solidFill>
                  <a:prstClr val="white"/>
                </a:solidFill>
              </a:rPr>
              <a:pPr/>
              <a:t>32</a:t>
            </a:fld>
            <a:endParaRPr lang="en-US" dirty="0">
              <a:solidFill>
                <a:prstClr val="white"/>
              </a:solidFill>
            </a:endParaRPr>
          </a:p>
        </p:txBody>
      </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227153" y="126748"/>
            <a:ext cx="4762822" cy="4789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2019" y="2055133"/>
            <a:ext cx="2852063" cy="1200329"/>
          </a:xfrm>
          <a:prstGeom prst="rect">
            <a:avLst/>
          </a:prstGeom>
          <a:noFill/>
        </p:spPr>
        <p:txBody>
          <a:bodyPr wrap="none" rtlCol="0">
            <a:spAutoFit/>
          </a:bodyPr>
          <a:lstStyle/>
          <a:p>
            <a:r>
              <a:rPr lang="en-US" sz="3600" b="1" dirty="0" smtClean="0">
                <a:solidFill>
                  <a:srgbClr val="008AB0"/>
                </a:solidFill>
                <a:latin typeface="Arial" pitchFamily="34" charset="0"/>
                <a:cs typeface="Arial" pitchFamily="34" charset="0"/>
              </a:rPr>
              <a:t>LUCE</a:t>
            </a:r>
          </a:p>
          <a:p>
            <a:r>
              <a:rPr lang="en-US" sz="3600" dirty="0" smtClean="0">
                <a:solidFill>
                  <a:srgbClr val="008AB0"/>
                </a:solidFill>
                <a:latin typeface="Arial" pitchFamily="34" charset="0"/>
                <a:cs typeface="Arial" pitchFamily="34" charset="0"/>
              </a:rPr>
              <a:t>MÁS JOVEN</a:t>
            </a:r>
            <a:endParaRPr lang="en-US" sz="3600" dirty="0">
              <a:solidFill>
                <a:srgbClr val="008AB0"/>
              </a:solidFill>
              <a:latin typeface="Arial" pitchFamily="34" charset="0"/>
              <a:cs typeface="Arial" pitchFamily="34" charset="0"/>
            </a:endParaRPr>
          </a:p>
        </p:txBody>
      </p:sp>
      <p:sp>
        <p:nvSpPr>
          <p:cNvPr id="7" name="TextBox 6"/>
          <p:cNvSpPr txBox="1"/>
          <p:nvPr/>
        </p:nvSpPr>
        <p:spPr>
          <a:xfrm>
            <a:off x="6130750" y="2055133"/>
            <a:ext cx="2852063" cy="1200329"/>
          </a:xfrm>
          <a:prstGeom prst="rect">
            <a:avLst/>
          </a:prstGeom>
          <a:noFill/>
        </p:spPr>
        <p:txBody>
          <a:bodyPr wrap="none" rtlCol="0">
            <a:spAutoFit/>
          </a:bodyPr>
          <a:lstStyle/>
          <a:p>
            <a:pPr algn="r"/>
            <a:r>
              <a:rPr lang="en-US" sz="3600" b="1" dirty="0" smtClean="0">
                <a:solidFill>
                  <a:srgbClr val="899639"/>
                </a:solidFill>
                <a:latin typeface="Arial" pitchFamily="34" charset="0"/>
                <a:cs typeface="Arial" pitchFamily="34" charset="0"/>
              </a:rPr>
              <a:t>SIENTETE</a:t>
            </a:r>
          </a:p>
          <a:p>
            <a:pPr algn="r"/>
            <a:r>
              <a:rPr lang="en-US" sz="3600" dirty="0" smtClean="0">
                <a:solidFill>
                  <a:srgbClr val="899639"/>
                </a:solidFill>
                <a:latin typeface="Arial" pitchFamily="34" charset="0"/>
                <a:cs typeface="Arial" pitchFamily="34" charset="0"/>
              </a:rPr>
              <a:t>MÁS JOVEN</a:t>
            </a:r>
            <a:endParaRPr lang="en-US" sz="3600" dirty="0">
              <a:solidFill>
                <a:srgbClr val="899639"/>
              </a:solidFill>
              <a:latin typeface="Arial" pitchFamily="34" charset="0"/>
              <a:cs typeface="Arial" pitchFamily="34" charset="0"/>
            </a:endParaRPr>
          </a:p>
        </p:txBody>
      </p:sp>
    </p:spTree>
    <p:extLst>
      <p:ext uri="{BB962C8B-B14F-4D97-AF65-F5344CB8AC3E}">
        <p14:creationId xmlns:p14="http://schemas.microsoft.com/office/powerpoint/2010/main" val="22585180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4913086"/>
            <a:chOff x="0" y="0"/>
            <a:chExt cx="9144000" cy="4913086"/>
          </a:xfrm>
        </p:grpSpPr>
        <p:sp>
          <p:nvSpPr>
            <p:cNvPr id="7" name="Rectangle 6"/>
            <p:cNvSpPr/>
            <p:nvPr/>
          </p:nvSpPr>
          <p:spPr>
            <a:xfrm>
              <a:off x="217714" y="4064000"/>
              <a:ext cx="8802915" cy="7910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0" y="0"/>
              <a:ext cx="9144000" cy="4913086"/>
              <a:chOff x="0" y="0"/>
              <a:chExt cx="9144000" cy="6858000"/>
            </a:xfrm>
          </p:grpSpPr>
          <p:sp>
            <p:nvSpPr>
              <p:cNvPr id="9" name="Rectangle 8"/>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5" name="Content Placeholder 4"/>
          <p:cNvSpPr>
            <a:spLocks noGrp="1"/>
          </p:cNvSpPr>
          <p:nvPr>
            <p:ph idx="1"/>
          </p:nvPr>
        </p:nvSpPr>
        <p:spPr>
          <a:xfrm>
            <a:off x="2702256" y="1016474"/>
            <a:ext cx="5984543" cy="2987599"/>
          </a:xfrm>
        </p:spPr>
        <p:txBody>
          <a:bodyPr>
            <a:normAutofit/>
          </a:bodyPr>
          <a:lstStyle/>
          <a:p>
            <a:pPr marL="0" indent="0">
              <a:buNone/>
            </a:pPr>
            <a:r>
              <a:rPr lang="es-MX" sz="2500" dirty="0" smtClean="0"/>
              <a:t>“Nu Skin  ha encontrado una fuente exitosa y cada año lanzará nuevos productos. </a:t>
            </a:r>
            <a:r>
              <a:rPr lang="es-MX" sz="2500" b="1" dirty="0" smtClean="0">
                <a:solidFill>
                  <a:srgbClr val="008AB0"/>
                </a:solidFill>
              </a:rPr>
              <a:t>Esta es la “Apple” de las compañías anti  envejecimiento.</a:t>
            </a:r>
            <a:endParaRPr lang="es-MX" dirty="0" smtClean="0"/>
          </a:p>
          <a:p>
            <a:pPr marL="0" indent="0" algn="r">
              <a:buNone/>
            </a:pPr>
            <a:r>
              <a:rPr lang="es-MX" sz="1500" i="1" dirty="0" smtClean="0"/>
              <a:t>2 Beneficios que conservar, 1 </a:t>
            </a:r>
            <a:r>
              <a:rPr lang="es-MX" sz="1500" i="1" dirty="0" err="1" smtClean="0"/>
              <a:t>Dejalo</a:t>
            </a:r>
            <a:r>
              <a:rPr lang="es-MX" sz="1500" i="1" dirty="0" smtClean="0"/>
              <a:t> atrás</a:t>
            </a:r>
            <a:endParaRPr lang="es-MX" sz="1500" dirty="0" smtClean="0"/>
          </a:p>
          <a:p>
            <a:pPr marL="0" indent="0" algn="r">
              <a:buNone/>
            </a:pPr>
            <a:r>
              <a:rPr lang="es-MX" sz="1500" dirty="0" smtClean="0"/>
              <a:t>26 de Julio del 2011, MotleyFool.com</a:t>
            </a:r>
            <a:endParaRPr lang="es-MX" sz="15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421591" y="758004"/>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35148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0" y="0"/>
            <a:ext cx="9144000" cy="4913086"/>
            <a:chOff x="0" y="0"/>
            <a:chExt cx="9144000" cy="4913086"/>
          </a:xfrm>
        </p:grpSpPr>
        <p:sp>
          <p:nvSpPr>
            <p:cNvPr id="69" name="Rectangle 68"/>
            <p:cNvSpPr/>
            <p:nvPr/>
          </p:nvSpPr>
          <p:spPr>
            <a:xfrm>
              <a:off x="217714" y="4064000"/>
              <a:ext cx="8802915" cy="7910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3" name="Group 72"/>
            <p:cNvGrpSpPr/>
            <p:nvPr/>
          </p:nvGrpSpPr>
          <p:grpSpPr>
            <a:xfrm>
              <a:off x="0" y="0"/>
              <a:ext cx="9144000" cy="4913086"/>
              <a:chOff x="0" y="0"/>
              <a:chExt cx="9144000" cy="6858000"/>
            </a:xfrm>
          </p:grpSpPr>
          <p:sp>
            <p:nvSpPr>
              <p:cNvPr id="74" name="Rectangle 73"/>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ectangle 81"/>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cxnSp>
        <p:nvCxnSpPr>
          <p:cNvPr id="51" name="Straight Connector 50"/>
          <p:cNvCxnSpPr>
            <a:cxnSpLocks noChangeShapeType="1"/>
          </p:cNvCxnSpPr>
          <p:nvPr/>
        </p:nvCxnSpPr>
        <p:spPr bwMode="auto">
          <a:xfrm>
            <a:off x="-64739" y="2937064"/>
            <a:ext cx="9299154" cy="0"/>
          </a:xfrm>
          <a:prstGeom prst="line">
            <a:avLst/>
          </a:prstGeom>
          <a:noFill/>
          <a:ln w="28575" cap="rnd" algn="ctr">
            <a:solidFill>
              <a:schemeClr val="bg1">
                <a:lumMod val="85000"/>
              </a:schemeClr>
            </a:solidFill>
            <a:prstDash val="sysDash"/>
            <a:miter lim="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a:cxnSpLocks noChangeShapeType="1"/>
          </p:cNvCxnSpPr>
          <p:nvPr/>
        </p:nvCxnSpPr>
        <p:spPr bwMode="auto">
          <a:xfrm>
            <a:off x="-64739" y="3803632"/>
            <a:ext cx="9299154" cy="0"/>
          </a:xfrm>
          <a:prstGeom prst="line">
            <a:avLst/>
          </a:prstGeom>
          <a:noFill/>
          <a:ln w="28575" cap="rnd" algn="ctr">
            <a:solidFill>
              <a:schemeClr val="bg1">
                <a:lumMod val="85000"/>
              </a:schemeClr>
            </a:solidFill>
            <a:prstDash val="sysDash"/>
            <a:miter lim="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p:cNvCxnSpPr>
            <a:cxnSpLocks noChangeShapeType="1"/>
          </p:cNvCxnSpPr>
          <p:nvPr/>
        </p:nvCxnSpPr>
        <p:spPr bwMode="auto">
          <a:xfrm>
            <a:off x="-64739" y="2084474"/>
            <a:ext cx="9299154" cy="0"/>
          </a:xfrm>
          <a:prstGeom prst="line">
            <a:avLst/>
          </a:prstGeom>
          <a:noFill/>
          <a:ln w="28575" cap="rnd" algn="ctr">
            <a:solidFill>
              <a:schemeClr val="bg1">
                <a:lumMod val="85000"/>
              </a:schemeClr>
            </a:solidFill>
            <a:prstDash val="sysDash"/>
            <a:miter lim="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p:cNvCxnSpPr>
            <a:cxnSpLocks noChangeShapeType="1"/>
          </p:cNvCxnSpPr>
          <p:nvPr/>
        </p:nvCxnSpPr>
        <p:spPr bwMode="auto">
          <a:xfrm>
            <a:off x="-64739" y="1217906"/>
            <a:ext cx="9299154" cy="0"/>
          </a:xfrm>
          <a:prstGeom prst="line">
            <a:avLst/>
          </a:prstGeom>
          <a:noFill/>
          <a:ln w="28575" cap="rnd" algn="ctr">
            <a:solidFill>
              <a:schemeClr val="bg1">
                <a:lumMod val="85000"/>
              </a:schemeClr>
            </a:solidFill>
            <a:prstDash val="sysDash"/>
            <a:miter lim="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57" name="AutoShape 41"/>
          <p:cNvSpPr>
            <a:spLocks noChangeAspect="1" noChangeArrowheads="1" noTextEdit="1"/>
          </p:cNvSpPr>
          <p:nvPr/>
        </p:nvSpPr>
        <p:spPr bwMode="auto">
          <a:xfrm>
            <a:off x="737817" y="12289"/>
            <a:ext cx="3045023" cy="10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394" tIns="28697" rIns="57394" bIns="28697"/>
          <a:lstStyle/>
          <a:p>
            <a:endParaRPr lang="en-US"/>
          </a:p>
        </p:txBody>
      </p:sp>
      <p:sp>
        <p:nvSpPr>
          <p:cNvPr id="10258" name="AutoShape 17"/>
          <p:cNvSpPr>
            <a:spLocks noChangeAspect="1" noChangeArrowheads="1"/>
          </p:cNvSpPr>
          <p:nvPr/>
        </p:nvSpPr>
        <p:spPr bwMode="auto">
          <a:xfrm>
            <a:off x="1650878" y="626762"/>
            <a:ext cx="3045023" cy="50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394" tIns="28697" rIns="57394" bIns="28697"/>
          <a:lstStyle/>
          <a:p>
            <a:endParaRPr lang="en-US"/>
          </a:p>
        </p:txBody>
      </p:sp>
      <p:grpSp>
        <p:nvGrpSpPr>
          <p:cNvPr id="12" name="Group 11"/>
          <p:cNvGrpSpPr/>
          <p:nvPr/>
        </p:nvGrpSpPr>
        <p:grpSpPr>
          <a:xfrm>
            <a:off x="136480" y="3793646"/>
            <a:ext cx="1742051" cy="955756"/>
            <a:chOff x="194105" y="7680163"/>
            <a:chExt cx="2477584" cy="1812396"/>
          </a:xfrm>
        </p:grpSpPr>
        <p:sp>
          <p:nvSpPr>
            <p:cNvPr id="79" name="Freeform 7"/>
            <p:cNvSpPr>
              <a:spLocks noEditPoints="1"/>
            </p:cNvSpPr>
            <p:nvPr/>
          </p:nvSpPr>
          <p:spPr bwMode="auto">
            <a:xfrm rot="387372">
              <a:off x="194105" y="7680163"/>
              <a:ext cx="1273682" cy="1812396"/>
            </a:xfrm>
            <a:custGeom>
              <a:avLst/>
              <a:gdLst>
                <a:gd name="T0" fmla="*/ 0 w 1036"/>
                <a:gd name="T1" fmla="*/ 1626 h 1662"/>
                <a:gd name="T2" fmla="*/ 48 w 1036"/>
                <a:gd name="T3" fmla="*/ 1624 h 1662"/>
                <a:gd name="T4" fmla="*/ 40 w 1036"/>
                <a:gd name="T5" fmla="*/ 1558 h 1662"/>
                <a:gd name="T6" fmla="*/ 18 w 1036"/>
                <a:gd name="T7" fmla="*/ 1522 h 1662"/>
                <a:gd name="T8" fmla="*/ 64 w 1036"/>
                <a:gd name="T9" fmla="*/ 1530 h 1662"/>
                <a:gd name="T10" fmla="*/ 58 w 1036"/>
                <a:gd name="T11" fmla="*/ 1456 h 1662"/>
                <a:gd name="T12" fmla="*/ 40 w 1036"/>
                <a:gd name="T13" fmla="*/ 1412 h 1662"/>
                <a:gd name="T14" fmla="*/ 82 w 1036"/>
                <a:gd name="T15" fmla="*/ 1436 h 1662"/>
                <a:gd name="T16" fmla="*/ 74 w 1036"/>
                <a:gd name="T17" fmla="*/ 1354 h 1662"/>
                <a:gd name="T18" fmla="*/ 68 w 1036"/>
                <a:gd name="T19" fmla="*/ 1302 h 1662"/>
                <a:gd name="T20" fmla="*/ 104 w 1036"/>
                <a:gd name="T21" fmla="*/ 1336 h 1662"/>
                <a:gd name="T22" fmla="*/ 98 w 1036"/>
                <a:gd name="T23" fmla="*/ 1252 h 1662"/>
                <a:gd name="T24" fmla="*/ 104 w 1036"/>
                <a:gd name="T25" fmla="*/ 1198 h 1662"/>
                <a:gd name="T26" fmla="*/ 124 w 1036"/>
                <a:gd name="T27" fmla="*/ 1244 h 1662"/>
                <a:gd name="T28" fmla="*/ 118 w 1036"/>
                <a:gd name="T29" fmla="*/ 1148 h 1662"/>
                <a:gd name="T30" fmla="*/ 142 w 1036"/>
                <a:gd name="T31" fmla="*/ 1098 h 1662"/>
                <a:gd name="T32" fmla="*/ 146 w 1036"/>
                <a:gd name="T33" fmla="*/ 1148 h 1662"/>
                <a:gd name="T34" fmla="*/ 142 w 1036"/>
                <a:gd name="T35" fmla="*/ 1042 h 1662"/>
                <a:gd name="T36" fmla="*/ 174 w 1036"/>
                <a:gd name="T37" fmla="*/ 1000 h 1662"/>
                <a:gd name="T38" fmla="*/ 172 w 1036"/>
                <a:gd name="T39" fmla="*/ 1054 h 1662"/>
                <a:gd name="T40" fmla="*/ 176 w 1036"/>
                <a:gd name="T41" fmla="*/ 934 h 1662"/>
                <a:gd name="T42" fmla="*/ 220 w 1036"/>
                <a:gd name="T43" fmla="*/ 908 h 1662"/>
                <a:gd name="T44" fmla="*/ 200 w 1036"/>
                <a:gd name="T45" fmla="*/ 956 h 1662"/>
                <a:gd name="T46" fmla="*/ 218 w 1036"/>
                <a:gd name="T47" fmla="*/ 828 h 1662"/>
                <a:gd name="T48" fmla="*/ 266 w 1036"/>
                <a:gd name="T49" fmla="*/ 820 h 1662"/>
                <a:gd name="T50" fmla="*/ 240 w 1036"/>
                <a:gd name="T51" fmla="*/ 860 h 1662"/>
                <a:gd name="T52" fmla="*/ 262 w 1036"/>
                <a:gd name="T53" fmla="*/ 732 h 1662"/>
                <a:gd name="T54" fmla="*/ 310 w 1036"/>
                <a:gd name="T55" fmla="*/ 728 h 1662"/>
                <a:gd name="T56" fmla="*/ 284 w 1036"/>
                <a:gd name="T57" fmla="*/ 766 h 1662"/>
                <a:gd name="T58" fmla="*/ 312 w 1036"/>
                <a:gd name="T59" fmla="*/ 638 h 1662"/>
                <a:gd name="T60" fmla="*/ 360 w 1036"/>
                <a:gd name="T61" fmla="*/ 638 h 1662"/>
                <a:gd name="T62" fmla="*/ 332 w 1036"/>
                <a:gd name="T63" fmla="*/ 674 h 1662"/>
                <a:gd name="T64" fmla="*/ 366 w 1036"/>
                <a:gd name="T65" fmla="*/ 548 h 1662"/>
                <a:gd name="T66" fmla="*/ 414 w 1036"/>
                <a:gd name="T67" fmla="*/ 550 h 1662"/>
                <a:gd name="T68" fmla="*/ 386 w 1036"/>
                <a:gd name="T69" fmla="*/ 586 h 1662"/>
                <a:gd name="T70" fmla="*/ 424 w 1036"/>
                <a:gd name="T71" fmla="*/ 462 h 1662"/>
                <a:gd name="T72" fmla="*/ 472 w 1036"/>
                <a:gd name="T73" fmla="*/ 466 h 1662"/>
                <a:gd name="T74" fmla="*/ 444 w 1036"/>
                <a:gd name="T75" fmla="*/ 500 h 1662"/>
                <a:gd name="T76" fmla="*/ 490 w 1036"/>
                <a:gd name="T77" fmla="*/ 378 h 1662"/>
                <a:gd name="T78" fmla="*/ 538 w 1036"/>
                <a:gd name="T79" fmla="*/ 386 h 1662"/>
                <a:gd name="T80" fmla="*/ 578 w 1036"/>
                <a:gd name="T81" fmla="*/ 340 h 1662"/>
                <a:gd name="T82" fmla="*/ 566 w 1036"/>
                <a:gd name="T83" fmla="*/ 294 h 1662"/>
                <a:gd name="T84" fmla="*/ 606 w 1036"/>
                <a:gd name="T85" fmla="*/ 320 h 1662"/>
                <a:gd name="T86" fmla="*/ 644 w 1036"/>
                <a:gd name="T87" fmla="*/ 266 h 1662"/>
                <a:gd name="T88" fmla="*/ 652 w 1036"/>
                <a:gd name="T89" fmla="*/ 216 h 1662"/>
                <a:gd name="T90" fmla="*/ 668 w 1036"/>
                <a:gd name="T91" fmla="*/ 262 h 1662"/>
                <a:gd name="T92" fmla="*/ 718 w 1036"/>
                <a:gd name="T93" fmla="*/ 198 h 1662"/>
                <a:gd name="T94" fmla="*/ 734 w 1036"/>
                <a:gd name="T95" fmla="*/ 152 h 1662"/>
                <a:gd name="T96" fmla="*/ 748 w 1036"/>
                <a:gd name="T97" fmla="*/ 198 h 1662"/>
                <a:gd name="T98" fmla="*/ 802 w 1036"/>
                <a:gd name="T99" fmla="*/ 138 h 1662"/>
                <a:gd name="T100" fmla="*/ 822 w 1036"/>
                <a:gd name="T101" fmla="*/ 92 h 1662"/>
                <a:gd name="T102" fmla="*/ 832 w 1036"/>
                <a:gd name="T103" fmla="*/ 140 h 1662"/>
                <a:gd name="T104" fmla="*/ 892 w 1036"/>
                <a:gd name="T105" fmla="*/ 86 h 1662"/>
                <a:gd name="T106" fmla="*/ 916 w 1036"/>
                <a:gd name="T107" fmla="*/ 42 h 1662"/>
                <a:gd name="T108" fmla="*/ 920 w 1036"/>
                <a:gd name="T109" fmla="*/ 92 h 1662"/>
                <a:gd name="T110" fmla="*/ 986 w 1036"/>
                <a:gd name="T111" fmla="*/ 42 h 1662"/>
                <a:gd name="T112" fmla="*/ 1014 w 1036"/>
                <a:gd name="T113" fmla="*/ 0 h 1662"/>
                <a:gd name="T114" fmla="*/ 1014 w 1036"/>
                <a:gd name="T115" fmla="*/ 50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6" h="1662">
                  <a:moveTo>
                    <a:pt x="24" y="1662"/>
                  </a:moveTo>
                  <a:lnTo>
                    <a:pt x="24" y="1662"/>
                  </a:lnTo>
                  <a:lnTo>
                    <a:pt x="20" y="1662"/>
                  </a:lnTo>
                  <a:lnTo>
                    <a:pt x="20" y="1662"/>
                  </a:lnTo>
                  <a:lnTo>
                    <a:pt x="12" y="1658"/>
                  </a:lnTo>
                  <a:lnTo>
                    <a:pt x="4" y="1652"/>
                  </a:lnTo>
                  <a:lnTo>
                    <a:pt x="0" y="1644"/>
                  </a:lnTo>
                  <a:lnTo>
                    <a:pt x="0" y="1634"/>
                  </a:lnTo>
                  <a:lnTo>
                    <a:pt x="0" y="1626"/>
                  </a:lnTo>
                  <a:lnTo>
                    <a:pt x="0" y="1626"/>
                  </a:lnTo>
                  <a:lnTo>
                    <a:pt x="4" y="1618"/>
                  </a:lnTo>
                  <a:lnTo>
                    <a:pt x="10" y="1610"/>
                  </a:lnTo>
                  <a:lnTo>
                    <a:pt x="18" y="1606"/>
                  </a:lnTo>
                  <a:lnTo>
                    <a:pt x="28" y="1606"/>
                  </a:lnTo>
                  <a:lnTo>
                    <a:pt x="28" y="1606"/>
                  </a:lnTo>
                  <a:lnTo>
                    <a:pt x="38" y="1608"/>
                  </a:lnTo>
                  <a:lnTo>
                    <a:pt x="44" y="1616"/>
                  </a:lnTo>
                  <a:lnTo>
                    <a:pt x="48" y="1624"/>
                  </a:lnTo>
                  <a:lnTo>
                    <a:pt x="48" y="1632"/>
                  </a:lnTo>
                  <a:lnTo>
                    <a:pt x="48" y="1640"/>
                  </a:lnTo>
                  <a:lnTo>
                    <a:pt x="48" y="1640"/>
                  </a:lnTo>
                  <a:lnTo>
                    <a:pt x="44" y="1650"/>
                  </a:lnTo>
                  <a:lnTo>
                    <a:pt x="40" y="1656"/>
                  </a:lnTo>
                  <a:lnTo>
                    <a:pt x="32" y="1660"/>
                  </a:lnTo>
                  <a:lnTo>
                    <a:pt x="24" y="1662"/>
                  </a:lnTo>
                  <a:lnTo>
                    <a:pt x="24" y="1662"/>
                  </a:lnTo>
                  <a:close/>
                  <a:moveTo>
                    <a:pt x="40" y="1558"/>
                  </a:moveTo>
                  <a:lnTo>
                    <a:pt x="40" y="1558"/>
                  </a:lnTo>
                  <a:lnTo>
                    <a:pt x="36" y="1558"/>
                  </a:lnTo>
                  <a:lnTo>
                    <a:pt x="36" y="1558"/>
                  </a:lnTo>
                  <a:lnTo>
                    <a:pt x="26" y="1554"/>
                  </a:lnTo>
                  <a:lnTo>
                    <a:pt x="20" y="1548"/>
                  </a:lnTo>
                  <a:lnTo>
                    <a:pt x="16" y="1540"/>
                  </a:lnTo>
                  <a:lnTo>
                    <a:pt x="16" y="1530"/>
                  </a:lnTo>
                  <a:lnTo>
                    <a:pt x="18" y="1522"/>
                  </a:lnTo>
                  <a:lnTo>
                    <a:pt x="18" y="1522"/>
                  </a:lnTo>
                  <a:lnTo>
                    <a:pt x="20" y="1514"/>
                  </a:lnTo>
                  <a:lnTo>
                    <a:pt x="26" y="1508"/>
                  </a:lnTo>
                  <a:lnTo>
                    <a:pt x="36" y="1504"/>
                  </a:lnTo>
                  <a:lnTo>
                    <a:pt x="44" y="1504"/>
                  </a:lnTo>
                  <a:lnTo>
                    <a:pt x="44" y="1504"/>
                  </a:lnTo>
                  <a:lnTo>
                    <a:pt x="54" y="1506"/>
                  </a:lnTo>
                  <a:lnTo>
                    <a:pt x="60" y="1512"/>
                  </a:lnTo>
                  <a:lnTo>
                    <a:pt x="64" y="1522"/>
                  </a:lnTo>
                  <a:lnTo>
                    <a:pt x="64" y="1530"/>
                  </a:lnTo>
                  <a:lnTo>
                    <a:pt x="64" y="1538"/>
                  </a:lnTo>
                  <a:lnTo>
                    <a:pt x="64" y="1538"/>
                  </a:lnTo>
                  <a:lnTo>
                    <a:pt x="60" y="1546"/>
                  </a:lnTo>
                  <a:lnTo>
                    <a:pt x="54" y="1554"/>
                  </a:lnTo>
                  <a:lnTo>
                    <a:pt x="48" y="1558"/>
                  </a:lnTo>
                  <a:lnTo>
                    <a:pt x="40" y="1558"/>
                  </a:lnTo>
                  <a:lnTo>
                    <a:pt x="40" y="1558"/>
                  </a:lnTo>
                  <a:close/>
                  <a:moveTo>
                    <a:pt x="58" y="1456"/>
                  </a:moveTo>
                  <a:lnTo>
                    <a:pt x="58" y="1456"/>
                  </a:lnTo>
                  <a:lnTo>
                    <a:pt x="54" y="1456"/>
                  </a:lnTo>
                  <a:lnTo>
                    <a:pt x="54" y="1456"/>
                  </a:lnTo>
                  <a:lnTo>
                    <a:pt x="44" y="1452"/>
                  </a:lnTo>
                  <a:lnTo>
                    <a:pt x="38" y="1446"/>
                  </a:lnTo>
                  <a:lnTo>
                    <a:pt x="34" y="1438"/>
                  </a:lnTo>
                  <a:lnTo>
                    <a:pt x="34" y="1428"/>
                  </a:lnTo>
                  <a:lnTo>
                    <a:pt x="36" y="1420"/>
                  </a:lnTo>
                  <a:lnTo>
                    <a:pt x="36" y="1420"/>
                  </a:lnTo>
                  <a:lnTo>
                    <a:pt x="40" y="1412"/>
                  </a:lnTo>
                  <a:lnTo>
                    <a:pt x="46" y="1404"/>
                  </a:lnTo>
                  <a:lnTo>
                    <a:pt x="54" y="1402"/>
                  </a:lnTo>
                  <a:lnTo>
                    <a:pt x="64" y="1400"/>
                  </a:lnTo>
                  <a:lnTo>
                    <a:pt x="64" y="1400"/>
                  </a:lnTo>
                  <a:lnTo>
                    <a:pt x="74" y="1404"/>
                  </a:lnTo>
                  <a:lnTo>
                    <a:pt x="80" y="1412"/>
                  </a:lnTo>
                  <a:lnTo>
                    <a:pt x="84" y="1420"/>
                  </a:lnTo>
                  <a:lnTo>
                    <a:pt x="84" y="1430"/>
                  </a:lnTo>
                  <a:lnTo>
                    <a:pt x="82" y="1436"/>
                  </a:lnTo>
                  <a:lnTo>
                    <a:pt x="82" y="1436"/>
                  </a:lnTo>
                  <a:lnTo>
                    <a:pt x="78" y="1444"/>
                  </a:lnTo>
                  <a:lnTo>
                    <a:pt x="74" y="1450"/>
                  </a:lnTo>
                  <a:lnTo>
                    <a:pt x="66" y="1454"/>
                  </a:lnTo>
                  <a:lnTo>
                    <a:pt x="58" y="1456"/>
                  </a:lnTo>
                  <a:lnTo>
                    <a:pt x="58" y="1456"/>
                  </a:lnTo>
                  <a:close/>
                  <a:moveTo>
                    <a:pt x="80" y="1354"/>
                  </a:moveTo>
                  <a:lnTo>
                    <a:pt x="80" y="1354"/>
                  </a:lnTo>
                  <a:lnTo>
                    <a:pt x="74" y="1354"/>
                  </a:lnTo>
                  <a:lnTo>
                    <a:pt x="74" y="1354"/>
                  </a:lnTo>
                  <a:lnTo>
                    <a:pt x="66" y="1350"/>
                  </a:lnTo>
                  <a:lnTo>
                    <a:pt x="60" y="1344"/>
                  </a:lnTo>
                  <a:lnTo>
                    <a:pt x="56" y="1334"/>
                  </a:lnTo>
                  <a:lnTo>
                    <a:pt x="56" y="1326"/>
                  </a:lnTo>
                  <a:lnTo>
                    <a:pt x="58" y="1318"/>
                  </a:lnTo>
                  <a:lnTo>
                    <a:pt x="58" y="1318"/>
                  </a:lnTo>
                  <a:lnTo>
                    <a:pt x="62" y="1308"/>
                  </a:lnTo>
                  <a:lnTo>
                    <a:pt x="68" y="1302"/>
                  </a:lnTo>
                  <a:lnTo>
                    <a:pt x="78" y="1300"/>
                  </a:lnTo>
                  <a:lnTo>
                    <a:pt x="86" y="1300"/>
                  </a:lnTo>
                  <a:lnTo>
                    <a:pt x="86" y="1300"/>
                  </a:lnTo>
                  <a:lnTo>
                    <a:pt x="96" y="1304"/>
                  </a:lnTo>
                  <a:lnTo>
                    <a:pt x="102" y="1310"/>
                  </a:lnTo>
                  <a:lnTo>
                    <a:pt x="106" y="1318"/>
                  </a:lnTo>
                  <a:lnTo>
                    <a:pt x="104" y="1328"/>
                  </a:lnTo>
                  <a:lnTo>
                    <a:pt x="104" y="1336"/>
                  </a:lnTo>
                  <a:lnTo>
                    <a:pt x="104" y="1336"/>
                  </a:lnTo>
                  <a:lnTo>
                    <a:pt x="100" y="1344"/>
                  </a:lnTo>
                  <a:lnTo>
                    <a:pt x="94" y="1350"/>
                  </a:lnTo>
                  <a:lnTo>
                    <a:pt x="88" y="1354"/>
                  </a:lnTo>
                  <a:lnTo>
                    <a:pt x="80" y="1354"/>
                  </a:lnTo>
                  <a:lnTo>
                    <a:pt x="80" y="1354"/>
                  </a:lnTo>
                  <a:close/>
                  <a:moveTo>
                    <a:pt x="104" y="1254"/>
                  </a:moveTo>
                  <a:lnTo>
                    <a:pt x="104" y="1254"/>
                  </a:lnTo>
                  <a:lnTo>
                    <a:pt x="98" y="1252"/>
                  </a:lnTo>
                  <a:lnTo>
                    <a:pt x="98" y="1252"/>
                  </a:lnTo>
                  <a:lnTo>
                    <a:pt x="90" y="1248"/>
                  </a:lnTo>
                  <a:lnTo>
                    <a:pt x="84" y="1242"/>
                  </a:lnTo>
                  <a:lnTo>
                    <a:pt x="80" y="1234"/>
                  </a:lnTo>
                  <a:lnTo>
                    <a:pt x="82" y="1224"/>
                  </a:lnTo>
                  <a:lnTo>
                    <a:pt x="84" y="1216"/>
                  </a:lnTo>
                  <a:lnTo>
                    <a:pt x="84" y="1216"/>
                  </a:lnTo>
                  <a:lnTo>
                    <a:pt x="88" y="1208"/>
                  </a:lnTo>
                  <a:lnTo>
                    <a:pt x="94" y="1202"/>
                  </a:lnTo>
                  <a:lnTo>
                    <a:pt x="104" y="1198"/>
                  </a:lnTo>
                  <a:lnTo>
                    <a:pt x="112" y="1198"/>
                  </a:lnTo>
                  <a:lnTo>
                    <a:pt x="112" y="1198"/>
                  </a:lnTo>
                  <a:lnTo>
                    <a:pt x="122" y="1202"/>
                  </a:lnTo>
                  <a:lnTo>
                    <a:pt x="128" y="1210"/>
                  </a:lnTo>
                  <a:lnTo>
                    <a:pt x="130" y="1218"/>
                  </a:lnTo>
                  <a:lnTo>
                    <a:pt x="130" y="1228"/>
                  </a:lnTo>
                  <a:lnTo>
                    <a:pt x="128" y="1236"/>
                  </a:lnTo>
                  <a:lnTo>
                    <a:pt x="128" y="1236"/>
                  </a:lnTo>
                  <a:lnTo>
                    <a:pt x="124" y="1244"/>
                  </a:lnTo>
                  <a:lnTo>
                    <a:pt x="120" y="1248"/>
                  </a:lnTo>
                  <a:lnTo>
                    <a:pt x="112" y="1252"/>
                  </a:lnTo>
                  <a:lnTo>
                    <a:pt x="104" y="1254"/>
                  </a:lnTo>
                  <a:lnTo>
                    <a:pt x="104" y="1254"/>
                  </a:lnTo>
                  <a:close/>
                  <a:moveTo>
                    <a:pt x="132" y="1154"/>
                  </a:moveTo>
                  <a:lnTo>
                    <a:pt x="132" y="1154"/>
                  </a:lnTo>
                  <a:lnTo>
                    <a:pt x="126" y="1152"/>
                  </a:lnTo>
                  <a:lnTo>
                    <a:pt x="126" y="1152"/>
                  </a:lnTo>
                  <a:lnTo>
                    <a:pt x="118" y="1148"/>
                  </a:lnTo>
                  <a:lnTo>
                    <a:pt x="112" y="1140"/>
                  </a:lnTo>
                  <a:lnTo>
                    <a:pt x="108" y="1132"/>
                  </a:lnTo>
                  <a:lnTo>
                    <a:pt x="110" y="1122"/>
                  </a:lnTo>
                  <a:lnTo>
                    <a:pt x="112" y="1114"/>
                  </a:lnTo>
                  <a:lnTo>
                    <a:pt x="112" y="1114"/>
                  </a:lnTo>
                  <a:lnTo>
                    <a:pt x="116" y="1106"/>
                  </a:lnTo>
                  <a:lnTo>
                    <a:pt x="124" y="1100"/>
                  </a:lnTo>
                  <a:lnTo>
                    <a:pt x="132" y="1098"/>
                  </a:lnTo>
                  <a:lnTo>
                    <a:pt x="142" y="1098"/>
                  </a:lnTo>
                  <a:lnTo>
                    <a:pt x="142" y="1098"/>
                  </a:lnTo>
                  <a:lnTo>
                    <a:pt x="150" y="1104"/>
                  </a:lnTo>
                  <a:lnTo>
                    <a:pt x="156" y="1110"/>
                  </a:lnTo>
                  <a:lnTo>
                    <a:pt x="158" y="1120"/>
                  </a:lnTo>
                  <a:lnTo>
                    <a:pt x="158" y="1128"/>
                  </a:lnTo>
                  <a:lnTo>
                    <a:pt x="156" y="1136"/>
                  </a:lnTo>
                  <a:lnTo>
                    <a:pt x="156" y="1136"/>
                  </a:lnTo>
                  <a:lnTo>
                    <a:pt x="152" y="1144"/>
                  </a:lnTo>
                  <a:lnTo>
                    <a:pt x="146" y="1148"/>
                  </a:lnTo>
                  <a:lnTo>
                    <a:pt x="140" y="1152"/>
                  </a:lnTo>
                  <a:lnTo>
                    <a:pt x="132" y="1154"/>
                  </a:lnTo>
                  <a:lnTo>
                    <a:pt x="132" y="1154"/>
                  </a:lnTo>
                  <a:close/>
                  <a:moveTo>
                    <a:pt x="164" y="1054"/>
                  </a:moveTo>
                  <a:lnTo>
                    <a:pt x="164" y="1054"/>
                  </a:lnTo>
                  <a:lnTo>
                    <a:pt x="156" y="1054"/>
                  </a:lnTo>
                  <a:lnTo>
                    <a:pt x="156" y="1054"/>
                  </a:lnTo>
                  <a:lnTo>
                    <a:pt x="148" y="1048"/>
                  </a:lnTo>
                  <a:lnTo>
                    <a:pt x="142" y="1042"/>
                  </a:lnTo>
                  <a:lnTo>
                    <a:pt x="140" y="1032"/>
                  </a:lnTo>
                  <a:lnTo>
                    <a:pt x="142" y="1022"/>
                  </a:lnTo>
                  <a:lnTo>
                    <a:pt x="144" y="1016"/>
                  </a:lnTo>
                  <a:lnTo>
                    <a:pt x="144" y="1016"/>
                  </a:lnTo>
                  <a:lnTo>
                    <a:pt x="150" y="1006"/>
                  </a:lnTo>
                  <a:lnTo>
                    <a:pt x="156" y="1002"/>
                  </a:lnTo>
                  <a:lnTo>
                    <a:pt x="166" y="1000"/>
                  </a:lnTo>
                  <a:lnTo>
                    <a:pt x="174" y="1000"/>
                  </a:lnTo>
                  <a:lnTo>
                    <a:pt x="174" y="1000"/>
                  </a:lnTo>
                  <a:lnTo>
                    <a:pt x="184" y="1006"/>
                  </a:lnTo>
                  <a:lnTo>
                    <a:pt x="188" y="1012"/>
                  </a:lnTo>
                  <a:lnTo>
                    <a:pt x="190" y="1022"/>
                  </a:lnTo>
                  <a:lnTo>
                    <a:pt x="190" y="1030"/>
                  </a:lnTo>
                  <a:lnTo>
                    <a:pt x="188" y="1038"/>
                  </a:lnTo>
                  <a:lnTo>
                    <a:pt x="188" y="1038"/>
                  </a:lnTo>
                  <a:lnTo>
                    <a:pt x="184" y="1046"/>
                  </a:lnTo>
                  <a:lnTo>
                    <a:pt x="178" y="1050"/>
                  </a:lnTo>
                  <a:lnTo>
                    <a:pt x="172" y="1054"/>
                  </a:lnTo>
                  <a:lnTo>
                    <a:pt x="164" y="1054"/>
                  </a:lnTo>
                  <a:lnTo>
                    <a:pt x="164" y="1054"/>
                  </a:lnTo>
                  <a:close/>
                  <a:moveTo>
                    <a:pt x="200" y="956"/>
                  </a:moveTo>
                  <a:lnTo>
                    <a:pt x="200" y="956"/>
                  </a:lnTo>
                  <a:lnTo>
                    <a:pt x="192" y="956"/>
                  </a:lnTo>
                  <a:lnTo>
                    <a:pt x="192" y="956"/>
                  </a:lnTo>
                  <a:lnTo>
                    <a:pt x="184" y="950"/>
                  </a:lnTo>
                  <a:lnTo>
                    <a:pt x="178" y="942"/>
                  </a:lnTo>
                  <a:lnTo>
                    <a:pt x="176" y="934"/>
                  </a:lnTo>
                  <a:lnTo>
                    <a:pt x="178" y="924"/>
                  </a:lnTo>
                  <a:lnTo>
                    <a:pt x="180" y="916"/>
                  </a:lnTo>
                  <a:lnTo>
                    <a:pt x="180" y="916"/>
                  </a:lnTo>
                  <a:lnTo>
                    <a:pt x="186" y="908"/>
                  </a:lnTo>
                  <a:lnTo>
                    <a:pt x="194" y="904"/>
                  </a:lnTo>
                  <a:lnTo>
                    <a:pt x="202" y="902"/>
                  </a:lnTo>
                  <a:lnTo>
                    <a:pt x="212" y="904"/>
                  </a:lnTo>
                  <a:lnTo>
                    <a:pt x="212" y="904"/>
                  </a:lnTo>
                  <a:lnTo>
                    <a:pt x="220" y="908"/>
                  </a:lnTo>
                  <a:lnTo>
                    <a:pt x="224" y="916"/>
                  </a:lnTo>
                  <a:lnTo>
                    <a:pt x="226" y="924"/>
                  </a:lnTo>
                  <a:lnTo>
                    <a:pt x="226" y="934"/>
                  </a:lnTo>
                  <a:lnTo>
                    <a:pt x="222" y="942"/>
                  </a:lnTo>
                  <a:lnTo>
                    <a:pt x="222" y="942"/>
                  </a:lnTo>
                  <a:lnTo>
                    <a:pt x="218" y="948"/>
                  </a:lnTo>
                  <a:lnTo>
                    <a:pt x="214" y="952"/>
                  </a:lnTo>
                  <a:lnTo>
                    <a:pt x="206" y="956"/>
                  </a:lnTo>
                  <a:lnTo>
                    <a:pt x="200" y="956"/>
                  </a:lnTo>
                  <a:lnTo>
                    <a:pt x="200" y="956"/>
                  </a:lnTo>
                  <a:close/>
                  <a:moveTo>
                    <a:pt x="240" y="860"/>
                  </a:moveTo>
                  <a:lnTo>
                    <a:pt x="240" y="860"/>
                  </a:lnTo>
                  <a:lnTo>
                    <a:pt x="230" y="858"/>
                  </a:lnTo>
                  <a:lnTo>
                    <a:pt x="230" y="858"/>
                  </a:lnTo>
                  <a:lnTo>
                    <a:pt x="222" y="854"/>
                  </a:lnTo>
                  <a:lnTo>
                    <a:pt x="218" y="846"/>
                  </a:lnTo>
                  <a:lnTo>
                    <a:pt x="216" y="836"/>
                  </a:lnTo>
                  <a:lnTo>
                    <a:pt x="218" y="828"/>
                  </a:lnTo>
                  <a:lnTo>
                    <a:pt x="220" y="820"/>
                  </a:lnTo>
                  <a:lnTo>
                    <a:pt x="220" y="820"/>
                  </a:lnTo>
                  <a:lnTo>
                    <a:pt x="226" y="812"/>
                  </a:lnTo>
                  <a:lnTo>
                    <a:pt x="234" y="808"/>
                  </a:lnTo>
                  <a:lnTo>
                    <a:pt x="244" y="806"/>
                  </a:lnTo>
                  <a:lnTo>
                    <a:pt x="252" y="808"/>
                  </a:lnTo>
                  <a:lnTo>
                    <a:pt x="252" y="808"/>
                  </a:lnTo>
                  <a:lnTo>
                    <a:pt x="260" y="812"/>
                  </a:lnTo>
                  <a:lnTo>
                    <a:pt x="266" y="820"/>
                  </a:lnTo>
                  <a:lnTo>
                    <a:pt x="266" y="830"/>
                  </a:lnTo>
                  <a:lnTo>
                    <a:pt x="264" y="840"/>
                  </a:lnTo>
                  <a:lnTo>
                    <a:pt x="262" y="846"/>
                  </a:lnTo>
                  <a:lnTo>
                    <a:pt x="262" y="846"/>
                  </a:lnTo>
                  <a:lnTo>
                    <a:pt x="258" y="852"/>
                  </a:lnTo>
                  <a:lnTo>
                    <a:pt x="252" y="856"/>
                  </a:lnTo>
                  <a:lnTo>
                    <a:pt x="246" y="860"/>
                  </a:lnTo>
                  <a:lnTo>
                    <a:pt x="240" y="860"/>
                  </a:lnTo>
                  <a:lnTo>
                    <a:pt x="240" y="860"/>
                  </a:lnTo>
                  <a:close/>
                  <a:moveTo>
                    <a:pt x="284" y="766"/>
                  </a:moveTo>
                  <a:lnTo>
                    <a:pt x="284" y="766"/>
                  </a:lnTo>
                  <a:lnTo>
                    <a:pt x="278" y="766"/>
                  </a:lnTo>
                  <a:lnTo>
                    <a:pt x="272" y="764"/>
                  </a:lnTo>
                  <a:lnTo>
                    <a:pt x="272" y="764"/>
                  </a:lnTo>
                  <a:lnTo>
                    <a:pt x="266" y="758"/>
                  </a:lnTo>
                  <a:lnTo>
                    <a:pt x="260" y="750"/>
                  </a:lnTo>
                  <a:lnTo>
                    <a:pt x="260" y="742"/>
                  </a:lnTo>
                  <a:lnTo>
                    <a:pt x="262" y="732"/>
                  </a:lnTo>
                  <a:lnTo>
                    <a:pt x="266" y="724"/>
                  </a:lnTo>
                  <a:lnTo>
                    <a:pt x="266" y="724"/>
                  </a:lnTo>
                  <a:lnTo>
                    <a:pt x="272" y="718"/>
                  </a:lnTo>
                  <a:lnTo>
                    <a:pt x="280" y="712"/>
                  </a:lnTo>
                  <a:lnTo>
                    <a:pt x="288" y="712"/>
                  </a:lnTo>
                  <a:lnTo>
                    <a:pt x="298" y="714"/>
                  </a:lnTo>
                  <a:lnTo>
                    <a:pt x="298" y="714"/>
                  </a:lnTo>
                  <a:lnTo>
                    <a:pt x="306" y="720"/>
                  </a:lnTo>
                  <a:lnTo>
                    <a:pt x="310" y="728"/>
                  </a:lnTo>
                  <a:lnTo>
                    <a:pt x="312" y="736"/>
                  </a:lnTo>
                  <a:lnTo>
                    <a:pt x="308" y="746"/>
                  </a:lnTo>
                  <a:lnTo>
                    <a:pt x="306" y="754"/>
                  </a:lnTo>
                  <a:lnTo>
                    <a:pt x="306" y="754"/>
                  </a:lnTo>
                  <a:lnTo>
                    <a:pt x="302" y="758"/>
                  </a:lnTo>
                  <a:lnTo>
                    <a:pt x="296" y="764"/>
                  </a:lnTo>
                  <a:lnTo>
                    <a:pt x="290" y="766"/>
                  </a:lnTo>
                  <a:lnTo>
                    <a:pt x="284" y="766"/>
                  </a:lnTo>
                  <a:lnTo>
                    <a:pt x="284" y="766"/>
                  </a:lnTo>
                  <a:close/>
                  <a:moveTo>
                    <a:pt x="332" y="674"/>
                  </a:moveTo>
                  <a:lnTo>
                    <a:pt x="332" y="674"/>
                  </a:lnTo>
                  <a:lnTo>
                    <a:pt x="326" y="674"/>
                  </a:lnTo>
                  <a:lnTo>
                    <a:pt x="320" y="672"/>
                  </a:lnTo>
                  <a:lnTo>
                    <a:pt x="320" y="672"/>
                  </a:lnTo>
                  <a:lnTo>
                    <a:pt x="314" y="666"/>
                  </a:lnTo>
                  <a:lnTo>
                    <a:pt x="308" y="658"/>
                  </a:lnTo>
                  <a:lnTo>
                    <a:pt x="308" y="648"/>
                  </a:lnTo>
                  <a:lnTo>
                    <a:pt x="312" y="638"/>
                  </a:lnTo>
                  <a:lnTo>
                    <a:pt x="316" y="632"/>
                  </a:lnTo>
                  <a:lnTo>
                    <a:pt x="316" y="632"/>
                  </a:lnTo>
                  <a:lnTo>
                    <a:pt x="322" y="624"/>
                  </a:lnTo>
                  <a:lnTo>
                    <a:pt x="330" y="620"/>
                  </a:lnTo>
                  <a:lnTo>
                    <a:pt x="338" y="620"/>
                  </a:lnTo>
                  <a:lnTo>
                    <a:pt x="348" y="622"/>
                  </a:lnTo>
                  <a:lnTo>
                    <a:pt x="348" y="622"/>
                  </a:lnTo>
                  <a:lnTo>
                    <a:pt x="356" y="630"/>
                  </a:lnTo>
                  <a:lnTo>
                    <a:pt x="360" y="638"/>
                  </a:lnTo>
                  <a:lnTo>
                    <a:pt x="360" y="646"/>
                  </a:lnTo>
                  <a:lnTo>
                    <a:pt x="356" y="656"/>
                  </a:lnTo>
                  <a:lnTo>
                    <a:pt x="354" y="662"/>
                  </a:lnTo>
                  <a:lnTo>
                    <a:pt x="354" y="662"/>
                  </a:lnTo>
                  <a:lnTo>
                    <a:pt x="350" y="668"/>
                  </a:lnTo>
                  <a:lnTo>
                    <a:pt x="344" y="672"/>
                  </a:lnTo>
                  <a:lnTo>
                    <a:pt x="338" y="674"/>
                  </a:lnTo>
                  <a:lnTo>
                    <a:pt x="332" y="674"/>
                  </a:lnTo>
                  <a:lnTo>
                    <a:pt x="332" y="674"/>
                  </a:lnTo>
                  <a:close/>
                  <a:moveTo>
                    <a:pt x="386" y="586"/>
                  </a:moveTo>
                  <a:lnTo>
                    <a:pt x="386" y="586"/>
                  </a:lnTo>
                  <a:lnTo>
                    <a:pt x="378" y="584"/>
                  </a:lnTo>
                  <a:lnTo>
                    <a:pt x="372" y="582"/>
                  </a:lnTo>
                  <a:lnTo>
                    <a:pt x="372" y="582"/>
                  </a:lnTo>
                  <a:lnTo>
                    <a:pt x="366" y="576"/>
                  </a:lnTo>
                  <a:lnTo>
                    <a:pt x="362" y="566"/>
                  </a:lnTo>
                  <a:lnTo>
                    <a:pt x="362" y="558"/>
                  </a:lnTo>
                  <a:lnTo>
                    <a:pt x="366" y="548"/>
                  </a:lnTo>
                  <a:lnTo>
                    <a:pt x="370" y="542"/>
                  </a:lnTo>
                  <a:lnTo>
                    <a:pt x="370" y="542"/>
                  </a:lnTo>
                  <a:lnTo>
                    <a:pt x="376" y="534"/>
                  </a:lnTo>
                  <a:lnTo>
                    <a:pt x="384" y="532"/>
                  </a:lnTo>
                  <a:lnTo>
                    <a:pt x="394" y="532"/>
                  </a:lnTo>
                  <a:lnTo>
                    <a:pt x="402" y="534"/>
                  </a:lnTo>
                  <a:lnTo>
                    <a:pt x="402" y="534"/>
                  </a:lnTo>
                  <a:lnTo>
                    <a:pt x="410" y="542"/>
                  </a:lnTo>
                  <a:lnTo>
                    <a:pt x="414" y="550"/>
                  </a:lnTo>
                  <a:lnTo>
                    <a:pt x="414" y="558"/>
                  </a:lnTo>
                  <a:lnTo>
                    <a:pt x="410" y="568"/>
                  </a:lnTo>
                  <a:lnTo>
                    <a:pt x="406" y="574"/>
                  </a:lnTo>
                  <a:lnTo>
                    <a:pt x="406" y="574"/>
                  </a:lnTo>
                  <a:lnTo>
                    <a:pt x="402" y="580"/>
                  </a:lnTo>
                  <a:lnTo>
                    <a:pt x="396" y="582"/>
                  </a:lnTo>
                  <a:lnTo>
                    <a:pt x="392" y="584"/>
                  </a:lnTo>
                  <a:lnTo>
                    <a:pt x="386" y="586"/>
                  </a:lnTo>
                  <a:lnTo>
                    <a:pt x="386" y="586"/>
                  </a:lnTo>
                  <a:close/>
                  <a:moveTo>
                    <a:pt x="444" y="500"/>
                  </a:moveTo>
                  <a:lnTo>
                    <a:pt x="444" y="500"/>
                  </a:lnTo>
                  <a:lnTo>
                    <a:pt x="436" y="498"/>
                  </a:lnTo>
                  <a:lnTo>
                    <a:pt x="430" y="496"/>
                  </a:lnTo>
                  <a:lnTo>
                    <a:pt x="430" y="496"/>
                  </a:lnTo>
                  <a:lnTo>
                    <a:pt x="424" y="488"/>
                  </a:lnTo>
                  <a:lnTo>
                    <a:pt x="420" y="480"/>
                  </a:lnTo>
                  <a:lnTo>
                    <a:pt x="420" y="470"/>
                  </a:lnTo>
                  <a:lnTo>
                    <a:pt x="424" y="462"/>
                  </a:lnTo>
                  <a:lnTo>
                    <a:pt x="430" y="454"/>
                  </a:lnTo>
                  <a:lnTo>
                    <a:pt x="430" y="454"/>
                  </a:lnTo>
                  <a:lnTo>
                    <a:pt x="436" y="448"/>
                  </a:lnTo>
                  <a:lnTo>
                    <a:pt x="446" y="446"/>
                  </a:lnTo>
                  <a:lnTo>
                    <a:pt x="454" y="446"/>
                  </a:lnTo>
                  <a:lnTo>
                    <a:pt x="464" y="450"/>
                  </a:lnTo>
                  <a:lnTo>
                    <a:pt x="464" y="450"/>
                  </a:lnTo>
                  <a:lnTo>
                    <a:pt x="470" y="458"/>
                  </a:lnTo>
                  <a:lnTo>
                    <a:pt x="472" y="466"/>
                  </a:lnTo>
                  <a:lnTo>
                    <a:pt x="472" y="474"/>
                  </a:lnTo>
                  <a:lnTo>
                    <a:pt x="468" y="484"/>
                  </a:lnTo>
                  <a:lnTo>
                    <a:pt x="464" y="490"/>
                  </a:lnTo>
                  <a:lnTo>
                    <a:pt x="464" y="490"/>
                  </a:lnTo>
                  <a:lnTo>
                    <a:pt x="460" y="494"/>
                  </a:lnTo>
                  <a:lnTo>
                    <a:pt x="454" y="498"/>
                  </a:lnTo>
                  <a:lnTo>
                    <a:pt x="450" y="500"/>
                  </a:lnTo>
                  <a:lnTo>
                    <a:pt x="444" y="500"/>
                  </a:lnTo>
                  <a:lnTo>
                    <a:pt x="444" y="500"/>
                  </a:lnTo>
                  <a:close/>
                  <a:moveTo>
                    <a:pt x="508" y="418"/>
                  </a:moveTo>
                  <a:lnTo>
                    <a:pt x="508" y="418"/>
                  </a:lnTo>
                  <a:lnTo>
                    <a:pt x="500" y="416"/>
                  </a:lnTo>
                  <a:lnTo>
                    <a:pt x="492" y="412"/>
                  </a:lnTo>
                  <a:lnTo>
                    <a:pt x="492" y="412"/>
                  </a:lnTo>
                  <a:lnTo>
                    <a:pt x="486" y="404"/>
                  </a:lnTo>
                  <a:lnTo>
                    <a:pt x="484" y="396"/>
                  </a:lnTo>
                  <a:lnTo>
                    <a:pt x="486" y="386"/>
                  </a:lnTo>
                  <a:lnTo>
                    <a:pt x="490" y="378"/>
                  </a:lnTo>
                  <a:lnTo>
                    <a:pt x="496" y="372"/>
                  </a:lnTo>
                  <a:lnTo>
                    <a:pt x="496" y="372"/>
                  </a:lnTo>
                  <a:lnTo>
                    <a:pt x="502" y="366"/>
                  </a:lnTo>
                  <a:lnTo>
                    <a:pt x="512" y="364"/>
                  </a:lnTo>
                  <a:lnTo>
                    <a:pt x="520" y="364"/>
                  </a:lnTo>
                  <a:lnTo>
                    <a:pt x="528" y="370"/>
                  </a:lnTo>
                  <a:lnTo>
                    <a:pt x="528" y="370"/>
                  </a:lnTo>
                  <a:lnTo>
                    <a:pt x="534" y="376"/>
                  </a:lnTo>
                  <a:lnTo>
                    <a:pt x="538" y="386"/>
                  </a:lnTo>
                  <a:lnTo>
                    <a:pt x="536" y="394"/>
                  </a:lnTo>
                  <a:lnTo>
                    <a:pt x="532" y="404"/>
                  </a:lnTo>
                  <a:lnTo>
                    <a:pt x="526" y="410"/>
                  </a:lnTo>
                  <a:lnTo>
                    <a:pt x="526" y="410"/>
                  </a:lnTo>
                  <a:lnTo>
                    <a:pt x="522" y="412"/>
                  </a:lnTo>
                  <a:lnTo>
                    <a:pt x="518" y="416"/>
                  </a:lnTo>
                  <a:lnTo>
                    <a:pt x="508" y="418"/>
                  </a:lnTo>
                  <a:lnTo>
                    <a:pt x="508" y="418"/>
                  </a:lnTo>
                  <a:close/>
                  <a:moveTo>
                    <a:pt x="578" y="340"/>
                  </a:moveTo>
                  <a:lnTo>
                    <a:pt x="578" y="340"/>
                  </a:lnTo>
                  <a:lnTo>
                    <a:pt x="568" y="338"/>
                  </a:lnTo>
                  <a:lnTo>
                    <a:pt x="562" y="334"/>
                  </a:lnTo>
                  <a:lnTo>
                    <a:pt x="562" y="334"/>
                  </a:lnTo>
                  <a:lnTo>
                    <a:pt x="556" y="326"/>
                  </a:lnTo>
                  <a:lnTo>
                    <a:pt x="554" y="316"/>
                  </a:lnTo>
                  <a:lnTo>
                    <a:pt x="556" y="308"/>
                  </a:lnTo>
                  <a:lnTo>
                    <a:pt x="560" y="300"/>
                  </a:lnTo>
                  <a:lnTo>
                    <a:pt x="566" y="294"/>
                  </a:lnTo>
                  <a:lnTo>
                    <a:pt x="566" y="294"/>
                  </a:lnTo>
                  <a:lnTo>
                    <a:pt x="574" y="288"/>
                  </a:lnTo>
                  <a:lnTo>
                    <a:pt x="584" y="286"/>
                  </a:lnTo>
                  <a:lnTo>
                    <a:pt x="592" y="288"/>
                  </a:lnTo>
                  <a:lnTo>
                    <a:pt x="600" y="294"/>
                  </a:lnTo>
                  <a:lnTo>
                    <a:pt x="600" y="294"/>
                  </a:lnTo>
                  <a:lnTo>
                    <a:pt x="606" y="302"/>
                  </a:lnTo>
                  <a:lnTo>
                    <a:pt x="608" y="310"/>
                  </a:lnTo>
                  <a:lnTo>
                    <a:pt x="606" y="320"/>
                  </a:lnTo>
                  <a:lnTo>
                    <a:pt x="600" y="328"/>
                  </a:lnTo>
                  <a:lnTo>
                    <a:pt x="596" y="334"/>
                  </a:lnTo>
                  <a:lnTo>
                    <a:pt x="596" y="334"/>
                  </a:lnTo>
                  <a:lnTo>
                    <a:pt x="588" y="338"/>
                  </a:lnTo>
                  <a:lnTo>
                    <a:pt x="578" y="340"/>
                  </a:lnTo>
                  <a:lnTo>
                    <a:pt x="578" y="340"/>
                  </a:lnTo>
                  <a:close/>
                  <a:moveTo>
                    <a:pt x="652" y="268"/>
                  </a:moveTo>
                  <a:lnTo>
                    <a:pt x="652" y="268"/>
                  </a:lnTo>
                  <a:lnTo>
                    <a:pt x="644" y="266"/>
                  </a:lnTo>
                  <a:lnTo>
                    <a:pt x="634" y="260"/>
                  </a:lnTo>
                  <a:lnTo>
                    <a:pt x="634" y="260"/>
                  </a:lnTo>
                  <a:lnTo>
                    <a:pt x="630" y="252"/>
                  </a:lnTo>
                  <a:lnTo>
                    <a:pt x="628" y="244"/>
                  </a:lnTo>
                  <a:lnTo>
                    <a:pt x="632" y="234"/>
                  </a:lnTo>
                  <a:lnTo>
                    <a:pt x="638" y="226"/>
                  </a:lnTo>
                  <a:lnTo>
                    <a:pt x="644" y="222"/>
                  </a:lnTo>
                  <a:lnTo>
                    <a:pt x="644" y="222"/>
                  </a:lnTo>
                  <a:lnTo>
                    <a:pt x="652" y="216"/>
                  </a:lnTo>
                  <a:lnTo>
                    <a:pt x="660" y="216"/>
                  </a:lnTo>
                  <a:lnTo>
                    <a:pt x="670" y="218"/>
                  </a:lnTo>
                  <a:lnTo>
                    <a:pt x="678" y="224"/>
                  </a:lnTo>
                  <a:lnTo>
                    <a:pt x="678" y="224"/>
                  </a:lnTo>
                  <a:lnTo>
                    <a:pt x="682" y="232"/>
                  </a:lnTo>
                  <a:lnTo>
                    <a:pt x="682" y="242"/>
                  </a:lnTo>
                  <a:lnTo>
                    <a:pt x="680" y="250"/>
                  </a:lnTo>
                  <a:lnTo>
                    <a:pt x="674" y="258"/>
                  </a:lnTo>
                  <a:lnTo>
                    <a:pt x="668" y="262"/>
                  </a:lnTo>
                  <a:lnTo>
                    <a:pt x="668" y="262"/>
                  </a:lnTo>
                  <a:lnTo>
                    <a:pt x="662" y="268"/>
                  </a:lnTo>
                  <a:lnTo>
                    <a:pt x="652" y="268"/>
                  </a:lnTo>
                  <a:lnTo>
                    <a:pt x="652" y="268"/>
                  </a:lnTo>
                  <a:close/>
                  <a:moveTo>
                    <a:pt x="734" y="204"/>
                  </a:moveTo>
                  <a:lnTo>
                    <a:pt x="734" y="204"/>
                  </a:lnTo>
                  <a:lnTo>
                    <a:pt x="728" y="202"/>
                  </a:lnTo>
                  <a:lnTo>
                    <a:pt x="722" y="200"/>
                  </a:lnTo>
                  <a:lnTo>
                    <a:pt x="718" y="198"/>
                  </a:lnTo>
                  <a:lnTo>
                    <a:pt x="714" y="194"/>
                  </a:lnTo>
                  <a:lnTo>
                    <a:pt x="714" y="194"/>
                  </a:lnTo>
                  <a:lnTo>
                    <a:pt x="710" y="184"/>
                  </a:lnTo>
                  <a:lnTo>
                    <a:pt x="710" y="176"/>
                  </a:lnTo>
                  <a:lnTo>
                    <a:pt x="712" y="168"/>
                  </a:lnTo>
                  <a:lnTo>
                    <a:pt x="720" y="160"/>
                  </a:lnTo>
                  <a:lnTo>
                    <a:pt x="726" y="156"/>
                  </a:lnTo>
                  <a:lnTo>
                    <a:pt x="726" y="156"/>
                  </a:lnTo>
                  <a:lnTo>
                    <a:pt x="734" y="152"/>
                  </a:lnTo>
                  <a:lnTo>
                    <a:pt x="744" y="150"/>
                  </a:lnTo>
                  <a:lnTo>
                    <a:pt x="752" y="154"/>
                  </a:lnTo>
                  <a:lnTo>
                    <a:pt x="760" y="160"/>
                  </a:lnTo>
                  <a:lnTo>
                    <a:pt x="760" y="160"/>
                  </a:lnTo>
                  <a:lnTo>
                    <a:pt x="764" y="168"/>
                  </a:lnTo>
                  <a:lnTo>
                    <a:pt x="764" y="178"/>
                  </a:lnTo>
                  <a:lnTo>
                    <a:pt x="760" y="186"/>
                  </a:lnTo>
                  <a:lnTo>
                    <a:pt x="754" y="194"/>
                  </a:lnTo>
                  <a:lnTo>
                    <a:pt x="748" y="198"/>
                  </a:lnTo>
                  <a:lnTo>
                    <a:pt x="748" y="198"/>
                  </a:lnTo>
                  <a:lnTo>
                    <a:pt x="740" y="202"/>
                  </a:lnTo>
                  <a:lnTo>
                    <a:pt x="734" y="204"/>
                  </a:lnTo>
                  <a:lnTo>
                    <a:pt x="734" y="204"/>
                  </a:lnTo>
                  <a:close/>
                  <a:moveTo>
                    <a:pt x="820" y="144"/>
                  </a:moveTo>
                  <a:lnTo>
                    <a:pt x="820" y="144"/>
                  </a:lnTo>
                  <a:lnTo>
                    <a:pt x="814" y="144"/>
                  </a:lnTo>
                  <a:lnTo>
                    <a:pt x="808" y="142"/>
                  </a:lnTo>
                  <a:lnTo>
                    <a:pt x="802" y="138"/>
                  </a:lnTo>
                  <a:lnTo>
                    <a:pt x="798" y="134"/>
                  </a:lnTo>
                  <a:lnTo>
                    <a:pt x="798" y="134"/>
                  </a:lnTo>
                  <a:lnTo>
                    <a:pt x="796" y="124"/>
                  </a:lnTo>
                  <a:lnTo>
                    <a:pt x="796" y="116"/>
                  </a:lnTo>
                  <a:lnTo>
                    <a:pt x="800" y="106"/>
                  </a:lnTo>
                  <a:lnTo>
                    <a:pt x="806" y="100"/>
                  </a:lnTo>
                  <a:lnTo>
                    <a:pt x="814" y="96"/>
                  </a:lnTo>
                  <a:lnTo>
                    <a:pt x="814" y="96"/>
                  </a:lnTo>
                  <a:lnTo>
                    <a:pt x="822" y="92"/>
                  </a:lnTo>
                  <a:lnTo>
                    <a:pt x="832" y="94"/>
                  </a:lnTo>
                  <a:lnTo>
                    <a:pt x="840" y="96"/>
                  </a:lnTo>
                  <a:lnTo>
                    <a:pt x="846" y="104"/>
                  </a:lnTo>
                  <a:lnTo>
                    <a:pt x="846" y="104"/>
                  </a:lnTo>
                  <a:lnTo>
                    <a:pt x="850" y="112"/>
                  </a:lnTo>
                  <a:lnTo>
                    <a:pt x="850" y="122"/>
                  </a:lnTo>
                  <a:lnTo>
                    <a:pt x="846" y="130"/>
                  </a:lnTo>
                  <a:lnTo>
                    <a:pt x="838" y="136"/>
                  </a:lnTo>
                  <a:lnTo>
                    <a:pt x="832" y="140"/>
                  </a:lnTo>
                  <a:lnTo>
                    <a:pt x="832" y="140"/>
                  </a:lnTo>
                  <a:lnTo>
                    <a:pt x="826" y="144"/>
                  </a:lnTo>
                  <a:lnTo>
                    <a:pt x="820" y="144"/>
                  </a:lnTo>
                  <a:lnTo>
                    <a:pt x="820" y="144"/>
                  </a:lnTo>
                  <a:close/>
                  <a:moveTo>
                    <a:pt x="910" y="94"/>
                  </a:moveTo>
                  <a:lnTo>
                    <a:pt x="910" y="94"/>
                  </a:lnTo>
                  <a:lnTo>
                    <a:pt x="904" y="92"/>
                  </a:lnTo>
                  <a:lnTo>
                    <a:pt x="898" y="90"/>
                  </a:lnTo>
                  <a:lnTo>
                    <a:pt x="892" y="86"/>
                  </a:lnTo>
                  <a:lnTo>
                    <a:pt x="888" y="80"/>
                  </a:lnTo>
                  <a:lnTo>
                    <a:pt x="888" y="80"/>
                  </a:lnTo>
                  <a:lnTo>
                    <a:pt x="886" y="72"/>
                  </a:lnTo>
                  <a:lnTo>
                    <a:pt x="888" y="62"/>
                  </a:lnTo>
                  <a:lnTo>
                    <a:pt x="892" y="54"/>
                  </a:lnTo>
                  <a:lnTo>
                    <a:pt x="900" y="48"/>
                  </a:lnTo>
                  <a:lnTo>
                    <a:pt x="906" y="44"/>
                  </a:lnTo>
                  <a:lnTo>
                    <a:pt x="906" y="44"/>
                  </a:lnTo>
                  <a:lnTo>
                    <a:pt x="916" y="42"/>
                  </a:lnTo>
                  <a:lnTo>
                    <a:pt x="924" y="44"/>
                  </a:lnTo>
                  <a:lnTo>
                    <a:pt x="932" y="48"/>
                  </a:lnTo>
                  <a:lnTo>
                    <a:pt x="938" y="56"/>
                  </a:lnTo>
                  <a:lnTo>
                    <a:pt x="938" y="56"/>
                  </a:lnTo>
                  <a:lnTo>
                    <a:pt x="942" y="64"/>
                  </a:lnTo>
                  <a:lnTo>
                    <a:pt x="940" y="74"/>
                  </a:lnTo>
                  <a:lnTo>
                    <a:pt x="936" y="82"/>
                  </a:lnTo>
                  <a:lnTo>
                    <a:pt x="928" y="88"/>
                  </a:lnTo>
                  <a:lnTo>
                    <a:pt x="920" y="92"/>
                  </a:lnTo>
                  <a:lnTo>
                    <a:pt x="920" y="92"/>
                  </a:lnTo>
                  <a:lnTo>
                    <a:pt x="916" y="94"/>
                  </a:lnTo>
                  <a:lnTo>
                    <a:pt x="910" y="94"/>
                  </a:lnTo>
                  <a:lnTo>
                    <a:pt x="910" y="94"/>
                  </a:lnTo>
                  <a:close/>
                  <a:moveTo>
                    <a:pt x="1004" y="52"/>
                  </a:moveTo>
                  <a:lnTo>
                    <a:pt x="1004" y="52"/>
                  </a:lnTo>
                  <a:lnTo>
                    <a:pt x="998" y="50"/>
                  </a:lnTo>
                  <a:lnTo>
                    <a:pt x="992" y="48"/>
                  </a:lnTo>
                  <a:lnTo>
                    <a:pt x="986" y="42"/>
                  </a:lnTo>
                  <a:lnTo>
                    <a:pt x="982" y="36"/>
                  </a:lnTo>
                  <a:lnTo>
                    <a:pt x="982" y="36"/>
                  </a:lnTo>
                  <a:lnTo>
                    <a:pt x="980" y="26"/>
                  </a:lnTo>
                  <a:lnTo>
                    <a:pt x="982" y="18"/>
                  </a:lnTo>
                  <a:lnTo>
                    <a:pt x="988" y="10"/>
                  </a:lnTo>
                  <a:lnTo>
                    <a:pt x="996" y="6"/>
                  </a:lnTo>
                  <a:lnTo>
                    <a:pt x="1004" y="2"/>
                  </a:lnTo>
                  <a:lnTo>
                    <a:pt x="1004" y="2"/>
                  </a:lnTo>
                  <a:lnTo>
                    <a:pt x="1014" y="0"/>
                  </a:lnTo>
                  <a:lnTo>
                    <a:pt x="1022" y="2"/>
                  </a:lnTo>
                  <a:lnTo>
                    <a:pt x="1030" y="8"/>
                  </a:lnTo>
                  <a:lnTo>
                    <a:pt x="1034" y="16"/>
                  </a:lnTo>
                  <a:lnTo>
                    <a:pt x="1034" y="16"/>
                  </a:lnTo>
                  <a:lnTo>
                    <a:pt x="1036" y="26"/>
                  </a:lnTo>
                  <a:lnTo>
                    <a:pt x="1034" y="34"/>
                  </a:lnTo>
                  <a:lnTo>
                    <a:pt x="1030" y="42"/>
                  </a:lnTo>
                  <a:lnTo>
                    <a:pt x="1020" y="46"/>
                  </a:lnTo>
                  <a:lnTo>
                    <a:pt x="1014" y="50"/>
                  </a:lnTo>
                  <a:lnTo>
                    <a:pt x="1014" y="50"/>
                  </a:lnTo>
                  <a:lnTo>
                    <a:pt x="1004" y="52"/>
                  </a:lnTo>
                  <a:lnTo>
                    <a:pt x="1004" y="52"/>
                  </a:lnTo>
                  <a:close/>
                </a:path>
              </a:pathLst>
            </a:custGeom>
            <a:solidFill>
              <a:srgbClr val="94A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0"/>
            <p:cNvSpPr>
              <a:spLocks noEditPoints="1"/>
            </p:cNvSpPr>
            <p:nvPr/>
          </p:nvSpPr>
          <p:spPr bwMode="auto">
            <a:xfrm rot="387372">
              <a:off x="1599631" y="7741285"/>
              <a:ext cx="1072058" cy="148307"/>
            </a:xfrm>
            <a:custGeom>
              <a:avLst/>
              <a:gdLst>
                <a:gd name="T0" fmla="*/ 832 w 872"/>
                <a:gd name="T1" fmla="*/ 132 h 136"/>
                <a:gd name="T2" fmla="*/ 816 w 872"/>
                <a:gd name="T3" fmla="*/ 112 h 136"/>
                <a:gd name="T4" fmla="*/ 830 w 872"/>
                <a:gd name="T5" fmla="*/ 88 h 136"/>
                <a:gd name="T6" fmla="*/ 856 w 872"/>
                <a:gd name="T7" fmla="*/ 90 h 136"/>
                <a:gd name="T8" fmla="*/ 870 w 872"/>
                <a:gd name="T9" fmla="*/ 120 h 136"/>
                <a:gd name="T10" fmla="*/ 856 w 872"/>
                <a:gd name="T11" fmla="*/ 136 h 136"/>
                <a:gd name="T12" fmla="*/ 750 w 872"/>
                <a:gd name="T13" fmla="*/ 104 h 136"/>
                <a:gd name="T14" fmla="*/ 726 w 872"/>
                <a:gd name="T15" fmla="*/ 98 h 136"/>
                <a:gd name="T16" fmla="*/ 718 w 872"/>
                <a:gd name="T17" fmla="*/ 72 h 136"/>
                <a:gd name="T18" fmla="*/ 748 w 872"/>
                <a:gd name="T19" fmla="*/ 56 h 136"/>
                <a:gd name="T20" fmla="*/ 770 w 872"/>
                <a:gd name="T21" fmla="*/ 68 h 136"/>
                <a:gd name="T22" fmla="*/ 770 w 872"/>
                <a:gd name="T23" fmla="*/ 94 h 136"/>
                <a:gd name="T24" fmla="*/ 750 w 872"/>
                <a:gd name="T25" fmla="*/ 104 h 136"/>
                <a:gd name="T26" fmla="*/ 10 w 872"/>
                <a:gd name="T27" fmla="*/ 92 h 136"/>
                <a:gd name="T28" fmla="*/ 0 w 872"/>
                <a:gd name="T29" fmla="*/ 70 h 136"/>
                <a:gd name="T30" fmla="*/ 24 w 872"/>
                <a:gd name="T31" fmla="*/ 46 h 136"/>
                <a:gd name="T32" fmla="*/ 50 w 872"/>
                <a:gd name="T33" fmla="*/ 54 h 136"/>
                <a:gd name="T34" fmla="*/ 52 w 872"/>
                <a:gd name="T35" fmla="*/ 82 h 136"/>
                <a:gd name="T36" fmla="*/ 30 w 872"/>
                <a:gd name="T37" fmla="*/ 96 h 136"/>
                <a:gd name="T38" fmla="*/ 648 w 872"/>
                <a:gd name="T39" fmla="*/ 78 h 136"/>
                <a:gd name="T40" fmla="*/ 628 w 872"/>
                <a:gd name="T41" fmla="*/ 72 h 136"/>
                <a:gd name="T42" fmla="*/ 618 w 872"/>
                <a:gd name="T43" fmla="*/ 48 h 136"/>
                <a:gd name="T44" fmla="*/ 646 w 872"/>
                <a:gd name="T45" fmla="*/ 30 h 136"/>
                <a:gd name="T46" fmla="*/ 668 w 872"/>
                <a:gd name="T47" fmla="*/ 42 h 136"/>
                <a:gd name="T48" fmla="*/ 668 w 872"/>
                <a:gd name="T49" fmla="*/ 68 h 136"/>
                <a:gd name="T50" fmla="*/ 648 w 872"/>
                <a:gd name="T51" fmla="*/ 78 h 136"/>
                <a:gd name="T52" fmla="*/ 110 w 872"/>
                <a:gd name="T53" fmla="*/ 66 h 136"/>
                <a:gd name="T54" fmla="*/ 100 w 872"/>
                <a:gd name="T55" fmla="*/ 42 h 136"/>
                <a:gd name="T56" fmla="*/ 128 w 872"/>
                <a:gd name="T57" fmla="*/ 22 h 136"/>
                <a:gd name="T58" fmla="*/ 152 w 872"/>
                <a:gd name="T59" fmla="*/ 32 h 136"/>
                <a:gd name="T60" fmla="*/ 152 w 872"/>
                <a:gd name="T61" fmla="*/ 58 h 136"/>
                <a:gd name="T62" fmla="*/ 130 w 872"/>
                <a:gd name="T63" fmla="*/ 70 h 136"/>
                <a:gd name="T64" fmla="*/ 546 w 872"/>
                <a:gd name="T65" fmla="*/ 60 h 136"/>
                <a:gd name="T66" fmla="*/ 526 w 872"/>
                <a:gd name="T67" fmla="*/ 56 h 136"/>
                <a:gd name="T68" fmla="*/ 514 w 872"/>
                <a:gd name="T69" fmla="*/ 32 h 136"/>
                <a:gd name="T70" fmla="*/ 542 w 872"/>
                <a:gd name="T71" fmla="*/ 12 h 136"/>
                <a:gd name="T72" fmla="*/ 566 w 872"/>
                <a:gd name="T73" fmla="*/ 22 h 136"/>
                <a:gd name="T74" fmla="*/ 568 w 872"/>
                <a:gd name="T75" fmla="*/ 48 h 136"/>
                <a:gd name="T76" fmla="*/ 546 w 872"/>
                <a:gd name="T77" fmla="*/ 60 h 136"/>
                <a:gd name="T78" fmla="*/ 212 w 872"/>
                <a:gd name="T79" fmla="*/ 48 h 136"/>
                <a:gd name="T80" fmla="*/ 204 w 872"/>
                <a:gd name="T81" fmla="*/ 24 h 136"/>
                <a:gd name="T82" fmla="*/ 232 w 872"/>
                <a:gd name="T83" fmla="*/ 6 h 136"/>
                <a:gd name="T84" fmla="*/ 256 w 872"/>
                <a:gd name="T85" fmla="*/ 18 h 136"/>
                <a:gd name="T86" fmla="*/ 254 w 872"/>
                <a:gd name="T87" fmla="*/ 44 h 136"/>
                <a:gd name="T88" fmla="*/ 230 w 872"/>
                <a:gd name="T89" fmla="*/ 54 h 136"/>
                <a:gd name="T90" fmla="*/ 442 w 872"/>
                <a:gd name="T91" fmla="*/ 50 h 136"/>
                <a:gd name="T92" fmla="*/ 424 w 872"/>
                <a:gd name="T93" fmla="*/ 46 h 136"/>
                <a:gd name="T94" fmla="*/ 410 w 872"/>
                <a:gd name="T95" fmla="*/ 24 h 136"/>
                <a:gd name="T96" fmla="*/ 436 w 872"/>
                <a:gd name="T97" fmla="*/ 2 h 136"/>
                <a:gd name="T98" fmla="*/ 460 w 872"/>
                <a:gd name="T99" fmla="*/ 10 h 136"/>
                <a:gd name="T100" fmla="*/ 464 w 872"/>
                <a:gd name="T101" fmla="*/ 36 h 136"/>
                <a:gd name="T102" fmla="*/ 442 w 872"/>
                <a:gd name="T103" fmla="*/ 50 h 136"/>
                <a:gd name="T104" fmla="*/ 314 w 872"/>
                <a:gd name="T105" fmla="*/ 40 h 136"/>
                <a:gd name="T106" fmla="*/ 308 w 872"/>
                <a:gd name="T107" fmla="*/ 14 h 136"/>
                <a:gd name="T108" fmla="*/ 338 w 872"/>
                <a:gd name="T109" fmla="*/ 0 h 136"/>
                <a:gd name="T110" fmla="*/ 360 w 872"/>
                <a:gd name="T111" fmla="*/ 14 h 136"/>
                <a:gd name="T112" fmla="*/ 356 w 872"/>
                <a:gd name="T113" fmla="*/ 40 h 136"/>
                <a:gd name="T114" fmla="*/ 332 w 872"/>
                <a:gd name="T115" fmla="*/ 4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2" h="136">
                  <a:moveTo>
                    <a:pt x="848" y="136"/>
                  </a:moveTo>
                  <a:lnTo>
                    <a:pt x="848" y="136"/>
                  </a:lnTo>
                  <a:lnTo>
                    <a:pt x="840" y="136"/>
                  </a:lnTo>
                  <a:lnTo>
                    <a:pt x="832" y="132"/>
                  </a:lnTo>
                  <a:lnTo>
                    <a:pt x="832" y="132"/>
                  </a:lnTo>
                  <a:lnTo>
                    <a:pt x="824" y="128"/>
                  </a:lnTo>
                  <a:lnTo>
                    <a:pt x="820" y="120"/>
                  </a:lnTo>
                  <a:lnTo>
                    <a:pt x="816" y="112"/>
                  </a:lnTo>
                  <a:lnTo>
                    <a:pt x="818" y="102"/>
                  </a:lnTo>
                  <a:lnTo>
                    <a:pt x="818" y="102"/>
                  </a:lnTo>
                  <a:lnTo>
                    <a:pt x="824" y="94"/>
                  </a:lnTo>
                  <a:lnTo>
                    <a:pt x="830" y="88"/>
                  </a:lnTo>
                  <a:lnTo>
                    <a:pt x="840" y="86"/>
                  </a:lnTo>
                  <a:lnTo>
                    <a:pt x="848" y="88"/>
                  </a:lnTo>
                  <a:lnTo>
                    <a:pt x="856" y="90"/>
                  </a:lnTo>
                  <a:lnTo>
                    <a:pt x="856" y="90"/>
                  </a:lnTo>
                  <a:lnTo>
                    <a:pt x="864" y="96"/>
                  </a:lnTo>
                  <a:lnTo>
                    <a:pt x="870" y="102"/>
                  </a:lnTo>
                  <a:lnTo>
                    <a:pt x="872" y="112"/>
                  </a:lnTo>
                  <a:lnTo>
                    <a:pt x="870" y="120"/>
                  </a:lnTo>
                  <a:lnTo>
                    <a:pt x="870" y="120"/>
                  </a:lnTo>
                  <a:lnTo>
                    <a:pt x="868" y="128"/>
                  </a:lnTo>
                  <a:lnTo>
                    <a:pt x="862" y="132"/>
                  </a:lnTo>
                  <a:lnTo>
                    <a:pt x="856" y="136"/>
                  </a:lnTo>
                  <a:lnTo>
                    <a:pt x="848" y="136"/>
                  </a:lnTo>
                  <a:lnTo>
                    <a:pt x="848" y="136"/>
                  </a:lnTo>
                  <a:close/>
                  <a:moveTo>
                    <a:pt x="750" y="104"/>
                  </a:moveTo>
                  <a:lnTo>
                    <a:pt x="750" y="104"/>
                  </a:lnTo>
                  <a:lnTo>
                    <a:pt x="742" y="104"/>
                  </a:lnTo>
                  <a:lnTo>
                    <a:pt x="736" y="102"/>
                  </a:lnTo>
                  <a:lnTo>
                    <a:pt x="736" y="102"/>
                  </a:lnTo>
                  <a:lnTo>
                    <a:pt x="726" y="98"/>
                  </a:lnTo>
                  <a:lnTo>
                    <a:pt x="720" y="90"/>
                  </a:lnTo>
                  <a:lnTo>
                    <a:pt x="718" y="82"/>
                  </a:lnTo>
                  <a:lnTo>
                    <a:pt x="718" y="72"/>
                  </a:lnTo>
                  <a:lnTo>
                    <a:pt x="718" y="72"/>
                  </a:lnTo>
                  <a:lnTo>
                    <a:pt x="724" y="64"/>
                  </a:lnTo>
                  <a:lnTo>
                    <a:pt x="730" y="58"/>
                  </a:lnTo>
                  <a:lnTo>
                    <a:pt x="738" y="54"/>
                  </a:lnTo>
                  <a:lnTo>
                    <a:pt x="748" y="56"/>
                  </a:lnTo>
                  <a:lnTo>
                    <a:pt x="756" y="58"/>
                  </a:lnTo>
                  <a:lnTo>
                    <a:pt x="756" y="58"/>
                  </a:lnTo>
                  <a:lnTo>
                    <a:pt x="764" y="62"/>
                  </a:lnTo>
                  <a:lnTo>
                    <a:pt x="770" y="68"/>
                  </a:lnTo>
                  <a:lnTo>
                    <a:pt x="774" y="78"/>
                  </a:lnTo>
                  <a:lnTo>
                    <a:pt x="772" y="88"/>
                  </a:lnTo>
                  <a:lnTo>
                    <a:pt x="772" y="88"/>
                  </a:lnTo>
                  <a:lnTo>
                    <a:pt x="770" y="94"/>
                  </a:lnTo>
                  <a:lnTo>
                    <a:pt x="764" y="100"/>
                  </a:lnTo>
                  <a:lnTo>
                    <a:pt x="758" y="104"/>
                  </a:lnTo>
                  <a:lnTo>
                    <a:pt x="750" y="104"/>
                  </a:lnTo>
                  <a:lnTo>
                    <a:pt x="750" y="104"/>
                  </a:lnTo>
                  <a:close/>
                  <a:moveTo>
                    <a:pt x="24" y="96"/>
                  </a:moveTo>
                  <a:lnTo>
                    <a:pt x="24" y="96"/>
                  </a:lnTo>
                  <a:lnTo>
                    <a:pt x="16" y="94"/>
                  </a:lnTo>
                  <a:lnTo>
                    <a:pt x="10" y="92"/>
                  </a:lnTo>
                  <a:lnTo>
                    <a:pt x="4" y="86"/>
                  </a:lnTo>
                  <a:lnTo>
                    <a:pt x="0" y="80"/>
                  </a:lnTo>
                  <a:lnTo>
                    <a:pt x="0" y="80"/>
                  </a:lnTo>
                  <a:lnTo>
                    <a:pt x="0" y="70"/>
                  </a:lnTo>
                  <a:lnTo>
                    <a:pt x="2" y="60"/>
                  </a:lnTo>
                  <a:lnTo>
                    <a:pt x="8" y="54"/>
                  </a:lnTo>
                  <a:lnTo>
                    <a:pt x="16" y="50"/>
                  </a:lnTo>
                  <a:lnTo>
                    <a:pt x="24" y="46"/>
                  </a:lnTo>
                  <a:lnTo>
                    <a:pt x="24" y="46"/>
                  </a:lnTo>
                  <a:lnTo>
                    <a:pt x="34" y="46"/>
                  </a:lnTo>
                  <a:lnTo>
                    <a:pt x="42" y="48"/>
                  </a:lnTo>
                  <a:lnTo>
                    <a:pt x="50" y="54"/>
                  </a:lnTo>
                  <a:lnTo>
                    <a:pt x="54" y="64"/>
                  </a:lnTo>
                  <a:lnTo>
                    <a:pt x="54" y="64"/>
                  </a:lnTo>
                  <a:lnTo>
                    <a:pt x="56" y="72"/>
                  </a:lnTo>
                  <a:lnTo>
                    <a:pt x="52" y="82"/>
                  </a:lnTo>
                  <a:lnTo>
                    <a:pt x="46" y="88"/>
                  </a:lnTo>
                  <a:lnTo>
                    <a:pt x="38" y="92"/>
                  </a:lnTo>
                  <a:lnTo>
                    <a:pt x="30" y="96"/>
                  </a:lnTo>
                  <a:lnTo>
                    <a:pt x="30" y="96"/>
                  </a:lnTo>
                  <a:lnTo>
                    <a:pt x="24" y="96"/>
                  </a:lnTo>
                  <a:lnTo>
                    <a:pt x="24" y="96"/>
                  </a:lnTo>
                  <a:close/>
                  <a:moveTo>
                    <a:pt x="648" y="78"/>
                  </a:moveTo>
                  <a:lnTo>
                    <a:pt x="648" y="78"/>
                  </a:lnTo>
                  <a:lnTo>
                    <a:pt x="644" y="78"/>
                  </a:lnTo>
                  <a:lnTo>
                    <a:pt x="636" y="76"/>
                  </a:lnTo>
                  <a:lnTo>
                    <a:pt x="636" y="76"/>
                  </a:lnTo>
                  <a:lnTo>
                    <a:pt x="628" y="72"/>
                  </a:lnTo>
                  <a:lnTo>
                    <a:pt x="620" y="66"/>
                  </a:lnTo>
                  <a:lnTo>
                    <a:pt x="618" y="58"/>
                  </a:lnTo>
                  <a:lnTo>
                    <a:pt x="618" y="48"/>
                  </a:lnTo>
                  <a:lnTo>
                    <a:pt x="618" y="48"/>
                  </a:lnTo>
                  <a:lnTo>
                    <a:pt x="622" y="40"/>
                  </a:lnTo>
                  <a:lnTo>
                    <a:pt x="628" y="34"/>
                  </a:lnTo>
                  <a:lnTo>
                    <a:pt x="636" y="30"/>
                  </a:lnTo>
                  <a:lnTo>
                    <a:pt x="646" y="30"/>
                  </a:lnTo>
                  <a:lnTo>
                    <a:pt x="654" y="32"/>
                  </a:lnTo>
                  <a:lnTo>
                    <a:pt x="654" y="32"/>
                  </a:lnTo>
                  <a:lnTo>
                    <a:pt x="662" y="36"/>
                  </a:lnTo>
                  <a:lnTo>
                    <a:pt x="668" y="42"/>
                  </a:lnTo>
                  <a:lnTo>
                    <a:pt x="672" y="50"/>
                  </a:lnTo>
                  <a:lnTo>
                    <a:pt x="672" y="60"/>
                  </a:lnTo>
                  <a:lnTo>
                    <a:pt x="672" y="60"/>
                  </a:lnTo>
                  <a:lnTo>
                    <a:pt x="668" y="68"/>
                  </a:lnTo>
                  <a:lnTo>
                    <a:pt x="664" y="74"/>
                  </a:lnTo>
                  <a:lnTo>
                    <a:pt x="656" y="78"/>
                  </a:lnTo>
                  <a:lnTo>
                    <a:pt x="648" y="78"/>
                  </a:lnTo>
                  <a:lnTo>
                    <a:pt x="648" y="78"/>
                  </a:lnTo>
                  <a:close/>
                  <a:moveTo>
                    <a:pt x="124" y="70"/>
                  </a:moveTo>
                  <a:lnTo>
                    <a:pt x="124" y="70"/>
                  </a:lnTo>
                  <a:lnTo>
                    <a:pt x="116" y="70"/>
                  </a:lnTo>
                  <a:lnTo>
                    <a:pt x="110" y="66"/>
                  </a:lnTo>
                  <a:lnTo>
                    <a:pt x="104" y="60"/>
                  </a:lnTo>
                  <a:lnTo>
                    <a:pt x="100" y="52"/>
                  </a:lnTo>
                  <a:lnTo>
                    <a:pt x="100" y="52"/>
                  </a:lnTo>
                  <a:lnTo>
                    <a:pt x="100" y="42"/>
                  </a:lnTo>
                  <a:lnTo>
                    <a:pt x="104" y="34"/>
                  </a:lnTo>
                  <a:lnTo>
                    <a:pt x="110" y="26"/>
                  </a:lnTo>
                  <a:lnTo>
                    <a:pt x="120" y="24"/>
                  </a:lnTo>
                  <a:lnTo>
                    <a:pt x="128" y="22"/>
                  </a:lnTo>
                  <a:lnTo>
                    <a:pt x="128" y="22"/>
                  </a:lnTo>
                  <a:lnTo>
                    <a:pt x="138" y="22"/>
                  </a:lnTo>
                  <a:lnTo>
                    <a:pt x="146" y="26"/>
                  </a:lnTo>
                  <a:lnTo>
                    <a:pt x="152" y="32"/>
                  </a:lnTo>
                  <a:lnTo>
                    <a:pt x="156" y="40"/>
                  </a:lnTo>
                  <a:lnTo>
                    <a:pt x="156" y="40"/>
                  </a:lnTo>
                  <a:lnTo>
                    <a:pt x="156" y="50"/>
                  </a:lnTo>
                  <a:lnTo>
                    <a:pt x="152" y="58"/>
                  </a:lnTo>
                  <a:lnTo>
                    <a:pt x="146" y="66"/>
                  </a:lnTo>
                  <a:lnTo>
                    <a:pt x="136" y="68"/>
                  </a:lnTo>
                  <a:lnTo>
                    <a:pt x="130" y="70"/>
                  </a:lnTo>
                  <a:lnTo>
                    <a:pt x="130" y="70"/>
                  </a:lnTo>
                  <a:lnTo>
                    <a:pt x="124" y="70"/>
                  </a:lnTo>
                  <a:lnTo>
                    <a:pt x="124" y="70"/>
                  </a:lnTo>
                  <a:close/>
                  <a:moveTo>
                    <a:pt x="546" y="60"/>
                  </a:moveTo>
                  <a:lnTo>
                    <a:pt x="546" y="60"/>
                  </a:lnTo>
                  <a:lnTo>
                    <a:pt x="542" y="60"/>
                  </a:lnTo>
                  <a:lnTo>
                    <a:pt x="536" y="60"/>
                  </a:lnTo>
                  <a:lnTo>
                    <a:pt x="536" y="60"/>
                  </a:lnTo>
                  <a:lnTo>
                    <a:pt x="526" y="56"/>
                  </a:lnTo>
                  <a:lnTo>
                    <a:pt x="520" y="50"/>
                  </a:lnTo>
                  <a:lnTo>
                    <a:pt x="516" y="42"/>
                  </a:lnTo>
                  <a:lnTo>
                    <a:pt x="514" y="32"/>
                  </a:lnTo>
                  <a:lnTo>
                    <a:pt x="514" y="32"/>
                  </a:lnTo>
                  <a:lnTo>
                    <a:pt x="518" y="24"/>
                  </a:lnTo>
                  <a:lnTo>
                    <a:pt x="524" y="16"/>
                  </a:lnTo>
                  <a:lnTo>
                    <a:pt x="532" y="12"/>
                  </a:lnTo>
                  <a:lnTo>
                    <a:pt x="542" y="12"/>
                  </a:lnTo>
                  <a:lnTo>
                    <a:pt x="550" y="12"/>
                  </a:lnTo>
                  <a:lnTo>
                    <a:pt x="550" y="12"/>
                  </a:lnTo>
                  <a:lnTo>
                    <a:pt x="558" y="16"/>
                  </a:lnTo>
                  <a:lnTo>
                    <a:pt x="566" y="22"/>
                  </a:lnTo>
                  <a:lnTo>
                    <a:pt x="570" y="30"/>
                  </a:lnTo>
                  <a:lnTo>
                    <a:pt x="570" y="40"/>
                  </a:lnTo>
                  <a:lnTo>
                    <a:pt x="570" y="40"/>
                  </a:lnTo>
                  <a:lnTo>
                    <a:pt x="568" y="48"/>
                  </a:lnTo>
                  <a:lnTo>
                    <a:pt x="562" y="54"/>
                  </a:lnTo>
                  <a:lnTo>
                    <a:pt x="554" y="58"/>
                  </a:lnTo>
                  <a:lnTo>
                    <a:pt x="546" y="60"/>
                  </a:lnTo>
                  <a:lnTo>
                    <a:pt x="546" y="60"/>
                  </a:lnTo>
                  <a:close/>
                  <a:moveTo>
                    <a:pt x="228" y="54"/>
                  </a:moveTo>
                  <a:lnTo>
                    <a:pt x="228" y="54"/>
                  </a:lnTo>
                  <a:lnTo>
                    <a:pt x="218" y="52"/>
                  </a:lnTo>
                  <a:lnTo>
                    <a:pt x="212" y="48"/>
                  </a:lnTo>
                  <a:lnTo>
                    <a:pt x="206" y="42"/>
                  </a:lnTo>
                  <a:lnTo>
                    <a:pt x="204" y="34"/>
                  </a:lnTo>
                  <a:lnTo>
                    <a:pt x="204" y="34"/>
                  </a:lnTo>
                  <a:lnTo>
                    <a:pt x="204" y="24"/>
                  </a:lnTo>
                  <a:lnTo>
                    <a:pt x="208" y="16"/>
                  </a:lnTo>
                  <a:lnTo>
                    <a:pt x="216" y="10"/>
                  </a:lnTo>
                  <a:lnTo>
                    <a:pt x="224" y="6"/>
                  </a:lnTo>
                  <a:lnTo>
                    <a:pt x="232" y="6"/>
                  </a:lnTo>
                  <a:lnTo>
                    <a:pt x="232" y="6"/>
                  </a:lnTo>
                  <a:lnTo>
                    <a:pt x="242" y="6"/>
                  </a:lnTo>
                  <a:lnTo>
                    <a:pt x="250" y="12"/>
                  </a:lnTo>
                  <a:lnTo>
                    <a:pt x="256" y="18"/>
                  </a:lnTo>
                  <a:lnTo>
                    <a:pt x="258" y="28"/>
                  </a:lnTo>
                  <a:lnTo>
                    <a:pt x="258" y="28"/>
                  </a:lnTo>
                  <a:lnTo>
                    <a:pt x="258" y="36"/>
                  </a:lnTo>
                  <a:lnTo>
                    <a:pt x="254" y="44"/>
                  </a:lnTo>
                  <a:lnTo>
                    <a:pt x="246" y="50"/>
                  </a:lnTo>
                  <a:lnTo>
                    <a:pt x="238" y="54"/>
                  </a:lnTo>
                  <a:lnTo>
                    <a:pt x="230" y="54"/>
                  </a:lnTo>
                  <a:lnTo>
                    <a:pt x="230" y="54"/>
                  </a:lnTo>
                  <a:lnTo>
                    <a:pt x="228" y="54"/>
                  </a:lnTo>
                  <a:lnTo>
                    <a:pt x="228" y="54"/>
                  </a:lnTo>
                  <a:close/>
                  <a:moveTo>
                    <a:pt x="442" y="50"/>
                  </a:moveTo>
                  <a:lnTo>
                    <a:pt x="442" y="50"/>
                  </a:lnTo>
                  <a:lnTo>
                    <a:pt x="442" y="50"/>
                  </a:lnTo>
                  <a:lnTo>
                    <a:pt x="434" y="50"/>
                  </a:lnTo>
                  <a:lnTo>
                    <a:pt x="434" y="50"/>
                  </a:lnTo>
                  <a:lnTo>
                    <a:pt x="424" y="46"/>
                  </a:lnTo>
                  <a:lnTo>
                    <a:pt x="416" y="42"/>
                  </a:lnTo>
                  <a:lnTo>
                    <a:pt x="412" y="34"/>
                  </a:lnTo>
                  <a:lnTo>
                    <a:pt x="410" y="24"/>
                  </a:lnTo>
                  <a:lnTo>
                    <a:pt x="410" y="24"/>
                  </a:lnTo>
                  <a:lnTo>
                    <a:pt x="414" y="14"/>
                  </a:lnTo>
                  <a:lnTo>
                    <a:pt x="418" y="8"/>
                  </a:lnTo>
                  <a:lnTo>
                    <a:pt x="426" y="2"/>
                  </a:lnTo>
                  <a:lnTo>
                    <a:pt x="436" y="2"/>
                  </a:lnTo>
                  <a:lnTo>
                    <a:pt x="444" y="2"/>
                  </a:lnTo>
                  <a:lnTo>
                    <a:pt x="444" y="2"/>
                  </a:lnTo>
                  <a:lnTo>
                    <a:pt x="454" y="4"/>
                  </a:lnTo>
                  <a:lnTo>
                    <a:pt x="460" y="10"/>
                  </a:lnTo>
                  <a:lnTo>
                    <a:pt x="466" y="18"/>
                  </a:lnTo>
                  <a:lnTo>
                    <a:pt x="466" y="28"/>
                  </a:lnTo>
                  <a:lnTo>
                    <a:pt x="466" y="28"/>
                  </a:lnTo>
                  <a:lnTo>
                    <a:pt x="464" y="36"/>
                  </a:lnTo>
                  <a:lnTo>
                    <a:pt x="460" y="44"/>
                  </a:lnTo>
                  <a:lnTo>
                    <a:pt x="452" y="48"/>
                  </a:lnTo>
                  <a:lnTo>
                    <a:pt x="442" y="50"/>
                  </a:lnTo>
                  <a:lnTo>
                    <a:pt x="442" y="50"/>
                  </a:lnTo>
                  <a:close/>
                  <a:moveTo>
                    <a:pt x="330" y="48"/>
                  </a:moveTo>
                  <a:lnTo>
                    <a:pt x="330" y="48"/>
                  </a:lnTo>
                  <a:lnTo>
                    <a:pt x="322" y="46"/>
                  </a:lnTo>
                  <a:lnTo>
                    <a:pt x="314" y="40"/>
                  </a:lnTo>
                  <a:lnTo>
                    <a:pt x="308" y="34"/>
                  </a:lnTo>
                  <a:lnTo>
                    <a:pt x="306" y="24"/>
                  </a:lnTo>
                  <a:lnTo>
                    <a:pt x="306" y="24"/>
                  </a:lnTo>
                  <a:lnTo>
                    <a:pt x="308" y="14"/>
                  </a:lnTo>
                  <a:lnTo>
                    <a:pt x="314" y="6"/>
                  </a:lnTo>
                  <a:lnTo>
                    <a:pt x="320" y="2"/>
                  </a:lnTo>
                  <a:lnTo>
                    <a:pt x="330" y="0"/>
                  </a:lnTo>
                  <a:lnTo>
                    <a:pt x="338" y="0"/>
                  </a:lnTo>
                  <a:lnTo>
                    <a:pt x="338" y="0"/>
                  </a:lnTo>
                  <a:lnTo>
                    <a:pt x="348" y="0"/>
                  </a:lnTo>
                  <a:lnTo>
                    <a:pt x="356" y="6"/>
                  </a:lnTo>
                  <a:lnTo>
                    <a:pt x="360" y="14"/>
                  </a:lnTo>
                  <a:lnTo>
                    <a:pt x="362" y="22"/>
                  </a:lnTo>
                  <a:lnTo>
                    <a:pt x="362" y="22"/>
                  </a:lnTo>
                  <a:lnTo>
                    <a:pt x="362" y="32"/>
                  </a:lnTo>
                  <a:lnTo>
                    <a:pt x="356" y="40"/>
                  </a:lnTo>
                  <a:lnTo>
                    <a:pt x="348" y="46"/>
                  </a:lnTo>
                  <a:lnTo>
                    <a:pt x="340" y="48"/>
                  </a:lnTo>
                  <a:lnTo>
                    <a:pt x="332" y="48"/>
                  </a:lnTo>
                  <a:lnTo>
                    <a:pt x="332" y="48"/>
                  </a:lnTo>
                  <a:lnTo>
                    <a:pt x="330" y="48"/>
                  </a:lnTo>
                  <a:lnTo>
                    <a:pt x="330" y="48"/>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62" name="Group 61"/>
          <p:cNvGrpSpPr/>
          <p:nvPr/>
        </p:nvGrpSpPr>
        <p:grpSpPr>
          <a:xfrm rot="387372">
            <a:off x="1202982" y="2922936"/>
            <a:ext cx="1675280" cy="998310"/>
            <a:chOff x="0" y="4900613"/>
            <a:chExt cx="3076575" cy="2755900"/>
          </a:xfrm>
        </p:grpSpPr>
        <p:sp>
          <p:nvSpPr>
            <p:cNvPr id="63" name="Freeform 7"/>
            <p:cNvSpPr>
              <a:spLocks noEditPoints="1"/>
            </p:cNvSpPr>
            <p:nvPr/>
          </p:nvSpPr>
          <p:spPr bwMode="auto">
            <a:xfrm>
              <a:off x="0" y="5018088"/>
              <a:ext cx="1644650" cy="2638425"/>
            </a:xfrm>
            <a:custGeom>
              <a:avLst/>
              <a:gdLst>
                <a:gd name="T0" fmla="*/ 0 w 1036"/>
                <a:gd name="T1" fmla="*/ 1626 h 1662"/>
                <a:gd name="T2" fmla="*/ 48 w 1036"/>
                <a:gd name="T3" fmla="*/ 1624 h 1662"/>
                <a:gd name="T4" fmla="*/ 40 w 1036"/>
                <a:gd name="T5" fmla="*/ 1558 h 1662"/>
                <a:gd name="T6" fmla="*/ 18 w 1036"/>
                <a:gd name="T7" fmla="*/ 1522 h 1662"/>
                <a:gd name="T8" fmla="*/ 64 w 1036"/>
                <a:gd name="T9" fmla="*/ 1530 h 1662"/>
                <a:gd name="T10" fmla="*/ 58 w 1036"/>
                <a:gd name="T11" fmla="*/ 1456 h 1662"/>
                <a:gd name="T12" fmla="*/ 40 w 1036"/>
                <a:gd name="T13" fmla="*/ 1412 h 1662"/>
                <a:gd name="T14" fmla="*/ 82 w 1036"/>
                <a:gd name="T15" fmla="*/ 1436 h 1662"/>
                <a:gd name="T16" fmla="*/ 74 w 1036"/>
                <a:gd name="T17" fmla="*/ 1354 h 1662"/>
                <a:gd name="T18" fmla="*/ 68 w 1036"/>
                <a:gd name="T19" fmla="*/ 1302 h 1662"/>
                <a:gd name="T20" fmla="*/ 104 w 1036"/>
                <a:gd name="T21" fmla="*/ 1336 h 1662"/>
                <a:gd name="T22" fmla="*/ 98 w 1036"/>
                <a:gd name="T23" fmla="*/ 1252 h 1662"/>
                <a:gd name="T24" fmla="*/ 104 w 1036"/>
                <a:gd name="T25" fmla="*/ 1198 h 1662"/>
                <a:gd name="T26" fmla="*/ 124 w 1036"/>
                <a:gd name="T27" fmla="*/ 1244 h 1662"/>
                <a:gd name="T28" fmla="*/ 118 w 1036"/>
                <a:gd name="T29" fmla="*/ 1148 h 1662"/>
                <a:gd name="T30" fmla="*/ 142 w 1036"/>
                <a:gd name="T31" fmla="*/ 1098 h 1662"/>
                <a:gd name="T32" fmla="*/ 146 w 1036"/>
                <a:gd name="T33" fmla="*/ 1148 h 1662"/>
                <a:gd name="T34" fmla="*/ 142 w 1036"/>
                <a:gd name="T35" fmla="*/ 1042 h 1662"/>
                <a:gd name="T36" fmla="*/ 174 w 1036"/>
                <a:gd name="T37" fmla="*/ 1000 h 1662"/>
                <a:gd name="T38" fmla="*/ 172 w 1036"/>
                <a:gd name="T39" fmla="*/ 1054 h 1662"/>
                <a:gd name="T40" fmla="*/ 176 w 1036"/>
                <a:gd name="T41" fmla="*/ 934 h 1662"/>
                <a:gd name="T42" fmla="*/ 220 w 1036"/>
                <a:gd name="T43" fmla="*/ 908 h 1662"/>
                <a:gd name="T44" fmla="*/ 200 w 1036"/>
                <a:gd name="T45" fmla="*/ 956 h 1662"/>
                <a:gd name="T46" fmla="*/ 218 w 1036"/>
                <a:gd name="T47" fmla="*/ 828 h 1662"/>
                <a:gd name="T48" fmla="*/ 266 w 1036"/>
                <a:gd name="T49" fmla="*/ 820 h 1662"/>
                <a:gd name="T50" fmla="*/ 240 w 1036"/>
                <a:gd name="T51" fmla="*/ 860 h 1662"/>
                <a:gd name="T52" fmla="*/ 262 w 1036"/>
                <a:gd name="T53" fmla="*/ 732 h 1662"/>
                <a:gd name="T54" fmla="*/ 310 w 1036"/>
                <a:gd name="T55" fmla="*/ 728 h 1662"/>
                <a:gd name="T56" fmla="*/ 284 w 1036"/>
                <a:gd name="T57" fmla="*/ 766 h 1662"/>
                <a:gd name="T58" fmla="*/ 312 w 1036"/>
                <a:gd name="T59" fmla="*/ 638 h 1662"/>
                <a:gd name="T60" fmla="*/ 360 w 1036"/>
                <a:gd name="T61" fmla="*/ 638 h 1662"/>
                <a:gd name="T62" fmla="*/ 332 w 1036"/>
                <a:gd name="T63" fmla="*/ 674 h 1662"/>
                <a:gd name="T64" fmla="*/ 366 w 1036"/>
                <a:gd name="T65" fmla="*/ 548 h 1662"/>
                <a:gd name="T66" fmla="*/ 414 w 1036"/>
                <a:gd name="T67" fmla="*/ 550 h 1662"/>
                <a:gd name="T68" fmla="*/ 386 w 1036"/>
                <a:gd name="T69" fmla="*/ 586 h 1662"/>
                <a:gd name="T70" fmla="*/ 424 w 1036"/>
                <a:gd name="T71" fmla="*/ 462 h 1662"/>
                <a:gd name="T72" fmla="*/ 472 w 1036"/>
                <a:gd name="T73" fmla="*/ 466 h 1662"/>
                <a:gd name="T74" fmla="*/ 444 w 1036"/>
                <a:gd name="T75" fmla="*/ 500 h 1662"/>
                <a:gd name="T76" fmla="*/ 490 w 1036"/>
                <a:gd name="T77" fmla="*/ 378 h 1662"/>
                <a:gd name="T78" fmla="*/ 538 w 1036"/>
                <a:gd name="T79" fmla="*/ 386 h 1662"/>
                <a:gd name="T80" fmla="*/ 578 w 1036"/>
                <a:gd name="T81" fmla="*/ 340 h 1662"/>
                <a:gd name="T82" fmla="*/ 566 w 1036"/>
                <a:gd name="T83" fmla="*/ 294 h 1662"/>
                <a:gd name="T84" fmla="*/ 606 w 1036"/>
                <a:gd name="T85" fmla="*/ 320 h 1662"/>
                <a:gd name="T86" fmla="*/ 644 w 1036"/>
                <a:gd name="T87" fmla="*/ 266 h 1662"/>
                <a:gd name="T88" fmla="*/ 652 w 1036"/>
                <a:gd name="T89" fmla="*/ 216 h 1662"/>
                <a:gd name="T90" fmla="*/ 668 w 1036"/>
                <a:gd name="T91" fmla="*/ 262 h 1662"/>
                <a:gd name="T92" fmla="*/ 718 w 1036"/>
                <a:gd name="T93" fmla="*/ 198 h 1662"/>
                <a:gd name="T94" fmla="*/ 734 w 1036"/>
                <a:gd name="T95" fmla="*/ 152 h 1662"/>
                <a:gd name="T96" fmla="*/ 748 w 1036"/>
                <a:gd name="T97" fmla="*/ 198 h 1662"/>
                <a:gd name="T98" fmla="*/ 802 w 1036"/>
                <a:gd name="T99" fmla="*/ 138 h 1662"/>
                <a:gd name="T100" fmla="*/ 822 w 1036"/>
                <a:gd name="T101" fmla="*/ 92 h 1662"/>
                <a:gd name="T102" fmla="*/ 832 w 1036"/>
                <a:gd name="T103" fmla="*/ 140 h 1662"/>
                <a:gd name="T104" fmla="*/ 892 w 1036"/>
                <a:gd name="T105" fmla="*/ 86 h 1662"/>
                <a:gd name="T106" fmla="*/ 916 w 1036"/>
                <a:gd name="T107" fmla="*/ 42 h 1662"/>
                <a:gd name="T108" fmla="*/ 920 w 1036"/>
                <a:gd name="T109" fmla="*/ 92 h 1662"/>
                <a:gd name="T110" fmla="*/ 986 w 1036"/>
                <a:gd name="T111" fmla="*/ 42 h 1662"/>
                <a:gd name="T112" fmla="*/ 1014 w 1036"/>
                <a:gd name="T113" fmla="*/ 0 h 1662"/>
                <a:gd name="T114" fmla="*/ 1014 w 1036"/>
                <a:gd name="T115" fmla="*/ 50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6" h="1662">
                  <a:moveTo>
                    <a:pt x="24" y="1662"/>
                  </a:moveTo>
                  <a:lnTo>
                    <a:pt x="24" y="1662"/>
                  </a:lnTo>
                  <a:lnTo>
                    <a:pt x="20" y="1662"/>
                  </a:lnTo>
                  <a:lnTo>
                    <a:pt x="20" y="1662"/>
                  </a:lnTo>
                  <a:lnTo>
                    <a:pt x="12" y="1658"/>
                  </a:lnTo>
                  <a:lnTo>
                    <a:pt x="4" y="1652"/>
                  </a:lnTo>
                  <a:lnTo>
                    <a:pt x="0" y="1644"/>
                  </a:lnTo>
                  <a:lnTo>
                    <a:pt x="0" y="1634"/>
                  </a:lnTo>
                  <a:lnTo>
                    <a:pt x="0" y="1626"/>
                  </a:lnTo>
                  <a:lnTo>
                    <a:pt x="0" y="1626"/>
                  </a:lnTo>
                  <a:lnTo>
                    <a:pt x="4" y="1618"/>
                  </a:lnTo>
                  <a:lnTo>
                    <a:pt x="10" y="1610"/>
                  </a:lnTo>
                  <a:lnTo>
                    <a:pt x="18" y="1606"/>
                  </a:lnTo>
                  <a:lnTo>
                    <a:pt x="28" y="1606"/>
                  </a:lnTo>
                  <a:lnTo>
                    <a:pt x="28" y="1606"/>
                  </a:lnTo>
                  <a:lnTo>
                    <a:pt x="38" y="1608"/>
                  </a:lnTo>
                  <a:lnTo>
                    <a:pt x="44" y="1616"/>
                  </a:lnTo>
                  <a:lnTo>
                    <a:pt x="48" y="1624"/>
                  </a:lnTo>
                  <a:lnTo>
                    <a:pt x="48" y="1632"/>
                  </a:lnTo>
                  <a:lnTo>
                    <a:pt x="48" y="1640"/>
                  </a:lnTo>
                  <a:lnTo>
                    <a:pt x="48" y="1640"/>
                  </a:lnTo>
                  <a:lnTo>
                    <a:pt x="44" y="1650"/>
                  </a:lnTo>
                  <a:lnTo>
                    <a:pt x="40" y="1656"/>
                  </a:lnTo>
                  <a:lnTo>
                    <a:pt x="32" y="1660"/>
                  </a:lnTo>
                  <a:lnTo>
                    <a:pt x="24" y="1662"/>
                  </a:lnTo>
                  <a:lnTo>
                    <a:pt x="24" y="1662"/>
                  </a:lnTo>
                  <a:close/>
                  <a:moveTo>
                    <a:pt x="40" y="1558"/>
                  </a:moveTo>
                  <a:lnTo>
                    <a:pt x="40" y="1558"/>
                  </a:lnTo>
                  <a:lnTo>
                    <a:pt x="36" y="1558"/>
                  </a:lnTo>
                  <a:lnTo>
                    <a:pt x="36" y="1558"/>
                  </a:lnTo>
                  <a:lnTo>
                    <a:pt x="26" y="1554"/>
                  </a:lnTo>
                  <a:lnTo>
                    <a:pt x="20" y="1548"/>
                  </a:lnTo>
                  <a:lnTo>
                    <a:pt x="16" y="1540"/>
                  </a:lnTo>
                  <a:lnTo>
                    <a:pt x="16" y="1530"/>
                  </a:lnTo>
                  <a:lnTo>
                    <a:pt x="18" y="1522"/>
                  </a:lnTo>
                  <a:lnTo>
                    <a:pt x="18" y="1522"/>
                  </a:lnTo>
                  <a:lnTo>
                    <a:pt x="20" y="1514"/>
                  </a:lnTo>
                  <a:lnTo>
                    <a:pt x="26" y="1508"/>
                  </a:lnTo>
                  <a:lnTo>
                    <a:pt x="36" y="1504"/>
                  </a:lnTo>
                  <a:lnTo>
                    <a:pt x="44" y="1504"/>
                  </a:lnTo>
                  <a:lnTo>
                    <a:pt x="44" y="1504"/>
                  </a:lnTo>
                  <a:lnTo>
                    <a:pt x="54" y="1506"/>
                  </a:lnTo>
                  <a:lnTo>
                    <a:pt x="60" y="1512"/>
                  </a:lnTo>
                  <a:lnTo>
                    <a:pt x="64" y="1522"/>
                  </a:lnTo>
                  <a:lnTo>
                    <a:pt x="64" y="1530"/>
                  </a:lnTo>
                  <a:lnTo>
                    <a:pt x="64" y="1538"/>
                  </a:lnTo>
                  <a:lnTo>
                    <a:pt x="64" y="1538"/>
                  </a:lnTo>
                  <a:lnTo>
                    <a:pt x="60" y="1546"/>
                  </a:lnTo>
                  <a:lnTo>
                    <a:pt x="54" y="1554"/>
                  </a:lnTo>
                  <a:lnTo>
                    <a:pt x="48" y="1558"/>
                  </a:lnTo>
                  <a:lnTo>
                    <a:pt x="40" y="1558"/>
                  </a:lnTo>
                  <a:lnTo>
                    <a:pt x="40" y="1558"/>
                  </a:lnTo>
                  <a:close/>
                  <a:moveTo>
                    <a:pt x="58" y="1456"/>
                  </a:moveTo>
                  <a:lnTo>
                    <a:pt x="58" y="1456"/>
                  </a:lnTo>
                  <a:lnTo>
                    <a:pt x="54" y="1456"/>
                  </a:lnTo>
                  <a:lnTo>
                    <a:pt x="54" y="1456"/>
                  </a:lnTo>
                  <a:lnTo>
                    <a:pt x="44" y="1452"/>
                  </a:lnTo>
                  <a:lnTo>
                    <a:pt x="38" y="1446"/>
                  </a:lnTo>
                  <a:lnTo>
                    <a:pt x="34" y="1438"/>
                  </a:lnTo>
                  <a:lnTo>
                    <a:pt x="34" y="1428"/>
                  </a:lnTo>
                  <a:lnTo>
                    <a:pt x="36" y="1420"/>
                  </a:lnTo>
                  <a:lnTo>
                    <a:pt x="36" y="1420"/>
                  </a:lnTo>
                  <a:lnTo>
                    <a:pt x="40" y="1412"/>
                  </a:lnTo>
                  <a:lnTo>
                    <a:pt x="46" y="1404"/>
                  </a:lnTo>
                  <a:lnTo>
                    <a:pt x="54" y="1402"/>
                  </a:lnTo>
                  <a:lnTo>
                    <a:pt x="64" y="1400"/>
                  </a:lnTo>
                  <a:lnTo>
                    <a:pt x="64" y="1400"/>
                  </a:lnTo>
                  <a:lnTo>
                    <a:pt x="74" y="1404"/>
                  </a:lnTo>
                  <a:lnTo>
                    <a:pt x="80" y="1412"/>
                  </a:lnTo>
                  <a:lnTo>
                    <a:pt x="84" y="1420"/>
                  </a:lnTo>
                  <a:lnTo>
                    <a:pt x="84" y="1430"/>
                  </a:lnTo>
                  <a:lnTo>
                    <a:pt x="82" y="1436"/>
                  </a:lnTo>
                  <a:lnTo>
                    <a:pt x="82" y="1436"/>
                  </a:lnTo>
                  <a:lnTo>
                    <a:pt x="78" y="1444"/>
                  </a:lnTo>
                  <a:lnTo>
                    <a:pt x="74" y="1450"/>
                  </a:lnTo>
                  <a:lnTo>
                    <a:pt x="66" y="1454"/>
                  </a:lnTo>
                  <a:lnTo>
                    <a:pt x="58" y="1456"/>
                  </a:lnTo>
                  <a:lnTo>
                    <a:pt x="58" y="1456"/>
                  </a:lnTo>
                  <a:close/>
                  <a:moveTo>
                    <a:pt x="80" y="1354"/>
                  </a:moveTo>
                  <a:lnTo>
                    <a:pt x="80" y="1354"/>
                  </a:lnTo>
                  <a:lnTo>
                    <a:pt x="74" y="1354"/>
                  </a:lnTo>
                  <a:lnTo>
                    <a:pt x="74" y="1354"/>
                  </a:lnTo>
                  <a:lnTo>
                    <a:pt x="66" y="1350"/>
                  </a:lnTo>
                  <a:lnTo>
                    <a:pt x="60" y="1344"/>
                  </a:lnTo>
                  <a:lnTo>
                    <a:pt x="56" y="1334"/>
                  </a:lnTo>
                  <a:lnTo>
                    <a:pt x="56" y="1326"/>
                  </a:lnTo>
                  <a:lnTo>
                    <a:pt x="58" y="1318"/>
                  </a:lnTo>
                  <a:lnTo>
                    <a:pt x="58" y="1318"/>
                  </a:lnTo>
                  <a:lnTo>
                    <a:pt x="62" y="1308"/>
                  </a:lnTo>
                  <a:lnTo>
                    <a:pt x="68" y="1302"/>
                  </a:lnTo>
                  <a:lnTo>
                    <a:pt x="78" y="1300"/>
                  </a:lnTo>
                  <a:lnTo>
                    <a:pt x="86" y="1300"/>
                  </a:lnTo>
                  <a:lnTo>
                    <a:pt x="86" y="1300"/>
                  </a:lnTo>
                  <a:lnTo>
                    <a:pt x="96" y="1304"/>
                  </a:lnTo>
                  <a:lnTo>
                    <a:pt x="102" y="1310"/>
                  </a:lnTo>
                  <a:lnTo>
                    <a:pt x="106" y="1318"/>
                  </a:lnTo>
                  <a:lnTo>
                    <a:pt x="104" y="1328"/>
                  </a:lnTo>
                  <a:lnTo>
                    <a:pt x="104" y="1336"/>
                  </a:lnTo>
                  <a:lnTo>
                    <a:pt x="104" y="1336"/>
                  </a:lnTo>
                  <a:lnTo>
                    <a:pt x="100" y="1344"/>
                  </a:lnTo>
                  <a:lnTo>
                    <a:pt x="94" y="1350"/>
                  </a:lnTo>
                  <a:lnTo>
                    <a:pt x="88" y="1354"/>
                  </a:lnTo>
                  <a:lnTo>
                    <a:pt x="80" y="1354"/>
                  </a:lnTo>
                  <a:lnTo>
                    <a:pt x="80" y="1354"/>
                  </a:lnTo>
                  <a:close/>
                  <a:moveTo>
                    <a:pt x="104" y="1254"/>
                  </a:moveTo>
                  <a:lnTo>
                    <a:pt x="104" y="1254"/>
                  </a:lnTo>
                  <a:lnTo>
                    <a:pt x="98" y="1252"/>
                  </a:lnTo>
                  <a:lnTo>
                    <a:pt x="98" y="1252"/>
                  </a:lnTo>
                  <a:lnTo>
                    <a:pt x="90" y="1248"/>
                  </a:lnTo>
                  <a:lnTo>
                    <a:pt x="84" y="1242"/>
                  </a:lnTo>
                  <a:lnTo>
                    <a:pt x="80" y="1234"/>
                  </a:lnTo>
                  <a:lnTo>
                    <a:pt x="82" y="1224"/>
                  </a:lnTo>
                  <a:lnTo>
                    <a:pt x="84" y="1216"/>
                  </a:lnTo>
                  <a:lnTo>
                    <a:pt x="84" y="1216"/>
                  </a:lnTo>
                  <a:lnTo>
                    <a:pt x="88" y="1208"/>
                  </a:lnTo>
                  <a:lnTo>
                    <a:pt x="94" y="1202"/>
                  </a:lnTo>
                  <a:lnTo>
                    <a:pt x="104" y="1198"/>
                  </a:lnTo>
                  <a:lnTo>
                    <a:pt x="112" y="1198"/>
                  </a:lnTo>
                  <a:lnTo>
                    <a:pt x="112" y="1198"/>
                  </a:lnTo>
                  <a:lnTo>
                    <a:pt x="122" y="1202"/>
                  </a:lnTo>
                  <a:lnTo>
                    <a:pt x="128" y="1210"/>
                  </a:lnTo>
                  <a:lnTo>
                    <a:pt x="130" y="1218"/>
                  </a:lnTo>
                  <a:lnTo>
                    <a:pt x="130" y="1228"/>
                  </a:lnTo>
                  <a:lnTo>
                    <a:pt x="128" y="1236"/>
                  </a:lnTo>
                  <a:lnTo>
                    <a:pt x="128" y="1236"/>
                  </a:lnTo>
                  <a:lnTo>
                    <a:pt x="124" y="1244"/>
                  </a:lnTo>
                  <a:lnTo>
                    <a:pt x="120" y="1248"/>
                  </a:lnTo>
                  <a:lnTo>
                    <a:pt x="112" y="1252"/>
                  </a:lnTo>
                  <a:lnTo>
                    <a:pt x="104" y="1254"/>
                  </a:lnTo>
                  <a:lnTo>
                    <a:pt x="104" y="1254"/>
                  </a:lnTo>
                  <a:close/>
                  <a:moveTo>
                    <a:pt x="132" y="1154"/>
                  </a:moveTo>
                  <a:lnTo>
                    <a:pt x="132" y="1154"/>
                  </a:lnTo>
                  <a:lnTo>
                    <a:pt x="126" y="1152"/>
                  </a:lnTo>
                  <a:lnTo>
                    <a:pt x="126" y="1152"/>
                  </a:lnTo>
                  <a:lnTo>
                    <a:pt x="118" y="1148"/>
                  </a:lnTo>
                  <a:lnTo>
                    <a:pt x="112" y="1140"/>
                  </a:lnTo>
                  <a:lnTo>
                    <a:pt x="108" y="1132"/>
                  </a:lnTo>
                  <a:lnTo>
                    <a:pt x="110" y="1122"/>
                  </a:lnTo>
                  <a:lnTo>
                    <a:pt x="112" y="1114"/>
                  </a:lnTo>
                  <a:lnTo>
                    <a:pt x="112" y="1114"/>
                  </a:lnTo>
                  <a:lnTo>
                    <a:pt x="116" y="1106"/>
                  </a:lnTo>
                  <a:lnTo>
                    <a:pt x="124" y="1100"/>
                  </a:lnTo>
                  <a:lnTo>
                    <a:pt x="132" y="1098"/>
                  </a:lnTo>
                  <a:lnTo>
                    <a:pt x="142" y="1098"/>
                  </a:lnTo>
                  <a:lnTo>
                    <a:pt x="142" y="1098"/>
                  </a:lnTo>
                  <a:lnTo>
                    <a:pt x="150" y="1104"/>
                  </a:lnTo>
                  <a:lnTo>
                    <a:pt x="156" y="1110"/>
                  </a:lnTo>
                  <a:lnTo>
                    <a:pt x="158" y="1120"/>
                  </a:lnTo>
                  <a:lnTo>
                    <a:pt x="158" y="1128"/>
                  </a:lnTo>
                  <a:lnTo>
                    <a:pt x="156" y="1136"/>
                  </a:lnTo>
                  <a:lnTo>
                    <a:pt x="156" y="1136"/>
                  </a:lnTo>
                  <a:lnTo>
                    <a:pt x="152" y="1144"/>
                  </a:lnTo>
                  <a:lnTo>
                    <a:pt x="146" y="1148"/>
                  </a:lnTo>
                  <a:lnTo>
                    <a:pt x="140" y="1152"/>
                  </a:lnTo>
                  <a:lnTo>
                    <a:pt x="132" y="1154"/>
                  </a:lnTo>
                  <a:lnTo>
                    <a:pt x="132" y="1154"/>
                  </a:lnTo>
                  <a:close/>
                  <a:moveTo>
                    <a:pt x="164" y="1054"/>
                  </a:moveTo>
                  <a:lnTo>
                    <a:pt x="164" y="1054"/>
                  </a:lnTo>
                  <a:lnTo>
                    <a:pt x="156" y="1054"/>
                  </a:lnTo>
                  <a:lnTo>
                    <a:pt x="156" y="1054"/>
                  </a:lnTo>
                  <a:lnTo>
                    <a:pt x="148" y="1048"/>
                  </a:lnTo>
                  <a:lnTo>
                    <a:pt x="142" y="1042"/>
                  </a:lnTo>
                  <a:lnTo>
                    <a:pt x="140" y="1032"/>
                  </a:lnTo>
                  <a:lnTo>
                    <a:pt x="142" y="1022"/>
                  </a:lnTo>
                  <a:lnTo>
                    <a:pt x="144" y="1016"/>
                  </a:lnTo>
                  <a:lnTo>
                    <a:pt x="144" y="1016"/>
                  </a:lnTo>
                  <a:lnTo>
                    <a:pt x="150" y="1006"/>
                  </a:lnTo>
                  <a:lnTo>
                    <a:pt x="156" y="1002"/>
                  </a:lnTo>
                  <a:lnTo>
                    <a:pt x="166" y="1000"/>
                  </a:lnTo>
                  <a:lnTo>
                    <a:pt x="174" y="1000"/>
                  </a:lnTo>
                  <a:lnTo>
                    <a:pt x="174" y="1000"/>
                  </a:lnTo>
                  <a:lnTo>
                    <a:pt x="184" y="1006"/>
                  </a:lnTo>
                  <a:lnTo>
                    <a:pt x="188" y="1012"/>
                  </a:lnTo>
                  <a:lnTo>
                    <a:pt x="190" y="1022"/>
                  </a:lnTo>
                  <a:lnTo>
                    <a:pt x="190" y="1030"/>
                  </a:lnTo>
                  <a:lnTo>
                    <a:pt x="188" y="1038"/>
                  </a:lnTo>
                  <a:lnTo>
                    <a:pt x="188" y="1038"/>
                  </a:lnTo>
                  <a:lnTo>
                    <a:pt x="184" y="1046"/>
                  </a:lnTo>
                  <a:lnTo>
                    <a:pt x="178" y="1050"/>
                  </a:lnTo>
                  <a:lnTo>
                    <a:pt x="172" y="1054"/>
                  </a:lnTo>
                  <a:lnTo>
                    <a:pt x="164" y="1054"/>
                  </a:lnTo>
                  <a:lnTo>
                    <a:pt x="164" y="1054"/>
                  </a:lnTo>
                  <a:close/>
                  <a:moveTo>
                    <a:pt x="200" y="956"/>
                  </a:moveTo>
                  <a:lnTo>
                    <a:pt x="200" y="956"/>
                  </a:lnTo>
                  <a:lnTo>
                    <a:pt x="192" y="956"/>
                  </a:lnTo>
                  <a:lnTo>
                    <a:pt x="192" y="956"/>
                  </a:lnTo>
                  <a:lnTo>
                    <a:pt x="184" y="950"/>
                  </a:lnTo>
                  <a:lnTo>
                    <a:pt x="178" y="942"/>
                  </a:lnTo>
                  <a:lnTo>
                    <a:pt x="176" y="934"/>
                  </a:lnTo>
                  <a:lnTo>
                    <a:pt x="178" y="924"/>
                  </a:lnTo>
                  <a:lnTo>
                    <a:pt x="180" y="916"/>
                  </a:lnTo>
                  <a:lnTo>
                    <a:pt x="180" y="916"/>
                  </a:lnTo>
                  <a:lnTo>
                    <a:pt x="186" y="908"/>
                  </a:lnTo>
                  <a:lnTo>
                    <a:pt x="194" y="904"/>
                  </a:lnTo>
                  <a:lnTo>
                    <a:pt x="202" y="902"/>
                  </a:lnTo>
                  <a:lnTo>
                    <a:pt x="212" y="904"/>
                  </a:lnTo>
                  <a:lnTo>
                    <a:pt x="212" y="904"/>
                  </a:lnTo>
                  <a:lnTo>
                    <a:pt x="220" y="908"/>
                  </a:lnTo>
                  <a:lnTo>
                    <a:pt x="224" y="916"/>
                  </a:lnTo>
                  <a:lnTo>
                    <a:pt x="226" y="924"/>
                  </a:lnTo>
                  <a:lnTo>
                    <a:pt x="226" y="934"/>
                  </a:lnTo>
                  <a:lnTo>
                    <a:pt x="222" y="942"/>
                  </a:lnTo>
                  <a:lnTo>
                    <a:pt x="222" y="942"/>
                  </a:lnTo>
                  <a:lnTo>
                    <a:pt x="218" y="948"/>
                  </a:lnTo>
                  <a:lnTo>
                    <a:pt x="214" y="952"/>
                  </a:lnTo>
                  <a:lnTo>
                    <a:pt x="206" y="956"/>
                  </a:lnTo>
                  <a:lnTo>
                    <a:pt x="200" y="956"/>
                  </a:lnTo>
                  <a:lnTo>
                    <a:pt x="200" y="956"/>
                  </a:lnTo>
                  <a:close/>
                  <a:moveTo>
                    <a:pt x="240" y="860"/>
                  </a:moveTo>
                  <a:lnTo>
                    <a:pt x="240" y="860"/>
                  </a:lnTo>
                  <a:lnTo>
                    <a:pt x="230" y="858"/>
                  </a:lnTo>
                  <a:lnTo>
                    <a:pt x="230" y="858"/>
                  </a:lnTo>
                  <a:lnTo>
                    <a:pt x="222" y="854"/>
                  </a:lnTo>
                  <a:lnTo>
                    <a:pt x="218" y="846"/>
                  </a:lnTo>
                  <a:lnTo>
                    <a:pt x="216" y="836"/>
                  </a:lnTo>
                  <a:lnTo>
                    <a:pt x="218" y="828"/>
                  </a:lnTo>
                  <a:lnTo>
                    <a:pt x="220" y="820"/>
                  </a:lnTo>
                  <a:lnTo>
                    <a:pt x="220" y="820"/>
                  </a:lnTo>
                  <a:lnTo>
                    <a:pt x="226" y="812"/>
                  </a:lnTo>
                  <a:lnTo>
                    <a:pt x="234" y="808"/>
                  </a:lnTo>
                  <a:lnTo>
                    <a:pt x="244" y="806"/>
                  </a:lnTo>
                  <a:lnTo>
                    <a:pt x="252" y="808"/>
                  </a:lnTo>
                  <a:lnTo>
                    <a:pt x="252" y="808"/>
                  </a:lnTo>
                  <a:lnTo>
                    <a:pt x="260" y="812"/>
                  </a:lnTo>
                  <a:lnTo>
                    <a:pt x="266" y="820"/>
                  </a:lnTo>
                  <a:lnTo>
                    <a:pt x="266" y="830"/>
                  </a:lnTo>
                  <a:lnTo>
                    <a:pt x="264" y="840"/>
                  </a:lnTo>
                  <a:lnTo>
                    <a:pt x="262" y="846"/>
                  </a:lnTo>
                  <a:lnTo>
                    <a:pt x="262" y="846"/>
                  </a:lnTo>
                  <a:lnTo>
                    <a:pt x="258" y="852"/>
                  </a:lnTo>
                  <a:lnTo>
                    <a:pt x="252" y="856"/>
                  </a:lnTo>
                  <a:lnTo>
                    <a:pt x="246" y="860"/>
                  </a:lnTo>
                  <a:lnTo>
                    <a:pt x="240" y="860"/>
                  </a:lnTo>
                  <a:lnTo>
                    <a:pt x="240" y="860"/>
                  </a:lnTo>
                  <a:close/>
                  <a:moveTo>
                    <a:pt x="284" y="766"/>
                  </a:moveTo>
                  <a:lnTo>
                    <a:pt x="284" y="766"/>
                  </a:lnTo>
                  <a:lnTo>
                    <a:pt x="278" y="766"/>
                  </a:lnTo>
                  <a:lnTo>
                    <a:pt x="272" y="764"/>
                  </a:lnTo>
                  <a:lnTo>
                    <a:pt x="272" y="764"/>
                  </a:lnTo>
                  <a:lnTo>
                    <a:pt x="266" y="758"/>
                  </a:lnTo>
                  <a:lnTo>
                    <a:pt x="260" y="750"/>
                  </a:lnTo>
                  <a:lnTo>
                    <a:pt x="260" y="742"/>
                  </a:lnTo>
                  <a:lnTo>
                    <a:pt x="262" y="732"/>
                  </a:lnTo>
                  <a:lnTo>
                    <a:pt x="266" y="724"/>
                  </a:lnTo>
                  <a:lnTo>
                    <a:pt x="266" y="724"/>
                  </a:lnTo>
                  <a:lnTo>
                    <a:pt x="272" y="718"/>
                  </a:lnTo>
                  <a:lnTo>
                    <a:pt x="280" y="712"/>
                  </a:lnTo>
                  <a:lnTo>
                    <a:pt x="288" y="712"/>
                  </a:lnTo>
                  <a:lnTo>
                    <a:pt x="298" y="714"/>
                  </a:lnTo>
                  <a:lnTo>
                    <a:pt x="298" y="714"/>
                  </a:lnTo>
                  <a:lnTo>
                    <a:pt x="306" y="720"/>
                  </a:lnTo>
                  <a:lnTo>
                    <a:pt x="310" y="728"/>
                  </a:lnTo>
                  <a:lnTo>
                    <a:pt x="312" y="736"/>
                  </a:lnTo>
                  <a:lnTo>
                    <a:pt x="308" y="746"/>
                  </a:lnTo>
                  <a:lnTo>
                    <a:pt x="306" y="754"/>
                  </a:lnTo>
                  <a:lnTo>
                    <a:pt x="306" y="754"/>
                  </a:lnTo>
                  <a:lnTo>
                    <a:pt x="302" y="758"/>
                  </a:lnTo>
                  <a:lnTo>
                    <a:pt x="296" y="764"/>
                  </a:lnTo>
                  <a:lnTo>
                    <a:pt x="290" y="766"/>
                  </a:lnTo>
                  <a:lnTo>
                    <a:pt x="284" y="766"/>
                  </a:lnTo>
                  <a:lnTo>
                    <a:pt x="284" y="766"/>
                  </a:lnTo>
                  <a:close/>
                  <a:moveTo>
                    <a:pt x="332" y="674"/>
                  </a:moveTo>
                  <a:lnTo>
                    <a:pt x="332" y="674"/>
                  </a:lnTo>
                  <a:lnTo>
                    <a:pt x="326" y="674"/>
                  </a:lnTo>
                  <a:lnTo>
                    <a:pt x="320" y="672"/>
                  </a:lnTo>
                  <a:lnTo>
                    <a:pt x="320" y="672"/>
                  </a:lnTo>
                  <a:lnTo>
                    <a:pt x="314" y="666"/>
                  </a:lnTo>
                  <a:lnTo>
                    <a:pt x="308" y="658"/>
                  </a:lnTo>
                  <a:lnTo>
                    <a:pt x="308" y="648"/>
                  </a:lnTo>
                  <a:lnTo>
                    <a:pt x="312" y="638"/>
                  </a:lnTo>
                  <a:lnTo>
                    <a:pt x="316" y="632"/>
                  </a:lnTo>
                  <a:lnTo>
                    <a:pt x="316" y="632"/>
                  </a:lnTo>
                  <a:lnTo>
                    <a:pt x="322" y="624"/>
                  </a:lnTo>
                  <a:lnTo>
                    <a:pt x="330" y="620"/>
                  </a:lnTo>
                  <a:lnTo>
                    <a:pt x="338" y="620"/>
                  </a:lnTo>
                  <a:lnTo>
                    <a:pt x="348" y="622"/>
                  </a:lnTo>
                  <a:lnTo>
                    <a:pt x="348" y="622"/>
                  </a:lnTo>
                  <a:lnTo>
                    <a:pt x="356" y="630"/>
                  </a:lnTo>
                  <a:lnTo>
                    <a:pt x="360" y="638"/>
                  </a:lnTo>
                  <a:lnTo>
                    <a:pt x="360" y="646"/>
                  </a:lnTo>
                  <a:lnTo>
                    <a:pt x="356" y="656"/>
                  </a:lnTo>
                  <a:lnTo>
                    <a:pt x="354" y="662"/>
                  </a:lnTo>
                  <a:lnTo>
                    <a:pt x="354" y="662"/>
                  </a:lnTo>
                  <a:lnTo>
                    <a:pt x="350" y="668"/>
                  </a:lnTo>
                  <a:lnTo>
                    <a:pt x="344" y="672"/>
                  </a:lnTo>
                  <a:lnTo>
                    <a:pt x="338" y="674"/>
                  </a:lnTo>
                  <a:lnTo>
                    <a:pt x="332" y="674"/>
                  </a:lnTo>
                  <a:lnTo>
                    <a:pt x="332" y="674"/>
                  </a:lnTo>
                  <a:close/>
                  <a:moveTo>
                    <a:pt x="386" y="586"/>
                  </a:moveTo>
                  <a:lnTo>
                    <a:pt x="386" y="586"/>
                  </a:lnTo>
                  <a:lnTo>
                    <a:pt x="378" y="584"/>
                  </a:lnTo>
                  <a:lnTo>
                    <a:pt x="372" y="582"/>
                  </a:lnTo>
                  <a:lnTo>
                    <a:pt x="372" y="582"/>
                  </a:lnTo>
                  <a:lnTo>
                    <a:pt x="366" y="576"/>
                  </a:lnTo>
                  <a:lnTo>
                    <a:pt x="362" y="566"/>
                  </a:lnTo>
                  <a:lnTo>
                    <a:pt x="362" y="558"/>
                  </a:lnTo>
                  <a:lnTo>
                    <a:pt x="366" y="548"/>
                  </a:lnTo>
                  <a:lnTo>
                    <a:pt x="370" y="542"/>
                  </a:lnTo>
                  <a:lnTo>
                    <a:pt x="370" y="542"/>
                  </a:lnTo>
                  <a:lnTo>
                    <a:pt x="376" y="534"/>
                  </a:lnTo>
                  <a:lnTo>
                    <a:pt x="384" y="532"/>
                  </a:lnTo>
                  <a:lnTo>
                    <a:pt x="394" y="532"/>
                  </a:lnTo>
                  <a:lnTo>
                    <a:pt x="402" y="534"/>
                  </a:lnTo>
                  <a:lnTo>
                    <a:pt x="402" y="534"/>
                  </a:lnTo>
                  <a:lnTo>
                    <a:pt x="410" y="542"/>
                  </a:lnTo>
                  <a:lnTo>
                    <a:pt x="414" y="550"/>
                  </a:lnTo>
                  <a:lnTo>
                    <a:pt x="414" y="558"/>
                  </a:lnTo>
                  <a:lnTo>
                    <a:pt x="410" y="568"/>
                  </a:lnTo>
                  <a:lnTo>
                    <a:pt x="406" y="574"/>
                  </a:lnTo>
                  <a:lnTo>
                    <a:pt x="406" y="574"/>
                  </a:lnTo>
                  <a:lnTo>
                    <a:pt x="402" y="580"/>
                  </a:lnTo>
                  <a:lnTo>
                    <a:pt x="396" y="582"/>
                  </a:lnTo>
                  <a:lnTo>
                    <a:pt x="392" y="584"/>
                  </a:lnTo>
                  <a:lnTo>
                    <a:pt x="386" y="586"/>
                  </a:lnTo>
                  <a:lnTo>
                    <a:pt x="386" y="586"/>
                  </a:lnTo>
                  <a:close/>
                  <a:moveTo>
                    <a:pt x="444" y="500"/>
                  </a:moveTo>
                  <a:lnTo>
                    <a:pt x="444" y="500"/>
                  </a:lnTo>
                  <a:lnTo>
                    <a:pt x="436" y="498"/>
                  </a:lnTo>
                  <a:lnTo>
                    <a:pt x="430" y="496"/>
                  </a:lnTo>
                  <a:lnTo>
                    <a:pt x="430" y="496"/>
                  </a:lnTo>
                  <a:lnTo>
                    <a:pt x="424" y="488"/>
                  </a:lnTo>
                  <a:lnTo>
                    <a:pt x="420" y="480"/>
                  </a:lnTo>
                  <a:lnTo>
                    <a:pt x="420" y="470"/>
                  </a:lnTo>
                  <a:lnTo>
                    <a:pt x="424" y="462"/>
                  </a:lnTo>
                  <a:lnTo>
                    <a:pt x="430" y="454"/>
                  </a:lnTo>
                  <a:lnTo>
                    <a:pt x="430" y="454"/>
                  </a:lnTo>
                  <a:lnTo>
                    <a:pt x="436" y="448"/>
                  </a:lnTo>
                  <a:lnTo>
                    <a:pt x="446" y="446"/>
                  </a:lnTo>
                  <a:lnTo>
                    <a:pt x="454" y="446"/>
                  </a:lnTo>
                  <a:lnTo>
                    <a:pt x="464" y="450"/>
                  </a:lnTo>
                  <a:lnTo>
                    <a:pt x="464" y="450"/>
                  </a:lnTo>
                  <a:lnTo>
                    <a:pt x="470" y="458"/>
                  </a:lnTo>
                  <a:lnTo>
                    <a:pt x="472" y="466"/>
                  </a:lnTo>
                  <a:lnTo>
                    <a:pt x="472" y="474"/>
                  </a:lnTo>
                  <a:lnTo>
                    <a:pt x="468" y="484"/>
                  </a:lnTo>
                  <a:lnTo>
                    <a:pt x="464" y="490"/>
                  </a:lnTo>
                  <a:lnTo>
                    <a:pt x="464" y="490"/>
                  </a:lnTo>
                  <a:lnTo>
                    <a:pt x="460" y="494"/>
                  </a:lnTo>
                  <a:lnTo>
                    <a:pt x="454" y="498"/>
                  </a:lnTo>
                  <a:lnTo>
                    <a:pt x="450" y="500"/>
                  </a:lnTo>
                  <a:lnTo>
                    <a:pt x="444" y="500"/>
                  </a:lnTo>
                  <a:lnTo>
                    <a:pt x="444" y="500"/>
                  </a:lnTo>
                  <a:close/>
                  <a:moveTo>
                    <a:pt x="508" y="418"/>
                  </a:moveTo>
                  <a:lnTo>
                    <a:pt x="508" y="418"/>
                  </a:lnTo>
                  <a:lnTo>
                    <a:pt x="500" y="416"/>
                  </a:lnTo>
                  <a:lnTo>
                    <a:pt x="492" y="412"/>
                  </a:lnTo>
                  <a:lnTo>
                    <a:pt x="492" y="412"/>
                  </a:lnTo>
                  <a:lnTo>
                    <a:pt x="486" y="404"/>
                  </a:lnTo>
                  <a:lnTo>
                    <a:pt x="484" y="396"/>
                  </a:lnTo>
                  <a:lnTo>
                    <a:pt x="486" y="386"/>
                  </a:lnTo>
                  <a:lnTo>
                    <a:pt x="490" y="378"/>
                  </a:lnTo>
                  <a:lnTo>
                    <a:pt x="496" y="372"/>
                  </a:lnTo>
                  <a:lnTo>
                    <a:pt x="496" y="372"/>
                  </a:lnTo>
                  <a:lnTo>
                    <a:pt x="502" y="366"/>
                  </a:lnTo>
                  <a:lnTo>
                    <a:pt x="512" y="364"/>
                  </a:lnTo>
                  <a:lnTo>
                    <a:pt x="520" y="364"/>
                  </a:lnTo>
                  <a:lnTo>
                    <a:pt x="528" y="370"/>
                  </a:lnTo>
                  <a:lnTo>
                    <a:pt x="528" y="370"/>
                  </a:lnTo>
                  <a:lnTo>
                    <a:pt x="534" y="376"/>
                  </a:lnTo>
                  <a:lnTo>
                    <a:pt x="538" y="386"/>
                  </a:lnTo>
                  <a:lnTo>
                    <a:pt x="536" y="394"/>
                  </a:lnTo>
                  <a:lnTo>
                    <a:pt x="532" y="404"/>
                  </a:lnTo>
                  <a:lnTo>
                    <a:pt x="526" y="410"/>
                  </a:lnTo>
                  <a:lnTo>
                    <a:pt x="526" y="410"/>
                  </a:lnTo>
                  <a:lnTo>
                    <a:pt x="522" y="412"/>
                  </a:lnTo>
                  <a:lnTo>
                    <a:pt x="518" y="416"/>
                  </a:lnTo>
                  <a:lnTo>
                    <a:pt x="508" y="418"/>
                  </a:lnTo>
                  <a:lnTo>
                    <a:pt x="508" y="418"/>
                  </a:lnTo>
                  <a:close/>
                  <a:moveTo>
                    <a:pt x="578" y="340"/>
                  </a:moveTo>
                  <a:lnTo>
                    <a:pt x="578" y="340"/>
                  </a:lnTo>
                  <a:lnTo>
                    <a:pt x="568" y="338"/>
                  </a:lnTo>
                  <a:lnTo>
                    <a:pt x="562" y="334"/>
                  </a:lnTo>
                  <a:lnTo>
                    <a:pt x="562" y="334"/>
                  </a:lnTo>
                  <a:lnTo>
                    <a:pt x="556" y="326"/>
                  </a:lnTo>
                  <a:lnTo>
                    <a:pt x="554" y="316"/>
                  </a:lnTo>
                  <a:lnTo>
                    <a:pt x="556" y="308"/>
                  </a:lnTo>
                  <a:lnTo>
                    <a:pt x="560" y="300"/>
                  </a:lnTo>
                  <a:lnTo>
                    <a:pt x="566" y="294"/>
                  </a:lnTo>
                  <a:lnTo>
                    <a:pt x="566" y="294"/>
                  </a:lnTo>
                  <a:lnTo>
                    <a:pt x="574" y="288"/>
                  </a:lnTo>
                  <a:lnTo>
                    <a:pt x="584" y="286"/>
                  </a:lnTo>
                  <a:lnTo>
                    <a:pt x="592" y="288"/>
                  </a:lnTo>
                  <a:lnTo>
                    <a:pt x="600" y="294"/>
                  </a:lnTo>
                  <a:lnTo>
                    <a:pt x="600" y="294"/>
                  </a:lnTo>
                  <a:lnTo>
                    <a:pt x="606" y="302"/>
                  </a:lnTo>
                  <a:lnTo>
                    <a:pt x="608" y="310"/>
                  </a:lnTo>
                  <a:lnTo>
                    <a:pt x="606" y="320"/>
                  </a:lnTo>
                  <a:lnTo>
                    <a:pt x="600" y="328"/>
                  </a:lnTo>
                  <a:lnTo>
                    <a:pt x="596" y="334"/>
                  </a:lnTo>
                  <a:lnTo>
                    <a:pt x="596" y="334"/>
                  </a:lnTo>
                  <a:lnTo>
                    <a:pt x="588" y="338"/>
                  </a:lnTo>
                  <a:lnTo>
                    <a:pt x="578" y="340"/>
                  </a:lnTo>
                  <a:lnTo>
                    <a:pt x="578" y="340"/>
                  </a:lnTo>
                  <a:close/>
                  <a:moveTo>
                    <a:pt x="652" y="268"/>
                  </a:moveTo>
                  <a:lnTo>
                    <a:pt x="652" y="268"/>
                  </a:lnTo>
                  <a:lnTo>
                    <a:pt x="644" y="266"/>
                  </a:lnTo>
                  <a:lnTo>
                    <a:pt x="634" y="260"/>
                  </a:lnTo>
                  <a:lnTo>
                    <a:pt x="634" y="260"/>
                  </a:lnTo>
                  <a:lnTo>
                    <a:pt x="630" y="252"/>
                  </a:lnTo>
                  <a:lnTo>
                    <a:pt x="628" y="244"/>
                  </a:lnTo>
                  <a:lnTo>
                    <a:pt x="632" y="234"/>
                  </a:lnTo>
                  <a:lnTo>
                    <a:pt x="638" y="226"/>
                  </a:lnTo>
                  <a:lnTo>
                    <a:pt x="644" y="222"/>
                  </a:lnTo>
                  <a:lnTo>
                    <a:pt x="644" y="222"/>
                  </a:lnTo>
                  <a:lnTo>
                    <a:pt x="652" y="216"/>
                  </a:lnTo>
                  <a:lnTo>
                    <a:pt x="660" y="216"/>
                  </a:lnTo>
                  <a:lnTo>
                    <a:pt x="670" y="218"/>
                  </a:lnTo>
                  <a:lnTo>
                    <a:pt x="678" y="224"/>
                  </a:lnTo>
                  <a:lnTo>
                    <a:pt x="678" y="224"/>
                  </a:lnTo>
                  <a:lnTo>
                    <a:pt x="682" y="232"/>
                  </a:lnTo>
                  <a:lnTo>
                    <a:pt x="682" y="242"/>
                  </a:lnTo>
                  <a:lnTo>
                    <a:pt x="680" y="250"/>
                  </a:lnTo>
                  <a:lnTo>
                    <a:pt x="674" y="258"/>
                  </a:lnTo>
                  <a:lnTo>
                    <a:pt x="668" y="262"/>
                  </a:lnTo>
                  <a:lnTo>
                    <a:pt x="668" y="262"/>
                  </a:lnTo>
                  <a:lnTo>
                    <a:pt x="662" y="268"/>
                  </a:lnTo>
                  <a:lnTo>
                    <a:pt x="652" y="268"/>
                  </a:lnTo>
                  <a:lnTo>
                    <a:pt x="652" y="268"/>
                  </a:lnTo>
                  <a:close/>
                  <a:moveTo>
                    <a:pt x="734" y="204"/>
                  </a:moveTo>
                  <a:lnTo>
                    <a:pt x="734" y="204"/>
                  </a:lnTo>
                  <a:lnTo>
                    <a:pt x="728" y="202"/>
                  </a:lnTo>
                  <a:lnTo>
                    <a:pt x="722" y="200"/>
                  </a:lnTo>
                  <a:lnTo>
                    <a:pt x="718" y="198"/>
                  </a:lnTo>
                  <a:lnTo>
                    <a:pt x="714" y="194"/>
                  </a:lnTo>
                  <a:lnTo>
                    <a:pt x="714" y="194"/>
                  </a:lnTo>
                  <a:lnTo>
                    <a:pt x="710" y="184"/>
                  </a:lnTo>
                  <a:lnTo>
                    <a:pt x="710" y="176"/>
                  </a:lnTo>
                  <a:lnTo>
                    <a:pt x="712" y="168"/>
                  </a:lnTo>
                  <a:lnTo>
                    <a:pt x="720" y="160"/>
                  </a:lnTo>
                  <a:lnTo>
                    <a:pt x="726" y="156"/>
                  </a:lnTo>
                  <a:lnTo>
                    <a:pt x="726" y="156"/>
                  </a:lnTo>
                  <a:lnTo>
                    <a:pt x="734" y="152"/>
                  </a:lnTo>
                  <a:lnTo>
                    <a:pt x="744" y="150"/>
                  </a:lnTo>
                  <a:lnTo>
                    <a:pt x="752" y="154"/>
                  </a:lnTo>
                  <a:lnTo>
                    <a:pt x="760" y="160"/>
                  </a:lnTo>
                  <a:lnTo>
                    <a:pt x="760" y="160"/>
                  </a:lnTo>
                  <a:lnTo>
                    <a:pt x="764" y="168"/>
                  </a:lnTo>
                  <a:lnTo>
                    <a:pt x="764" y="178"/>
                  </a:lnTo>
                  <a:lnTo>
                    <a:pt x="760" y="186"/>
                  </a:lnTo>
                  <a:lnTo>
                    <a:pt x="754" y="194"/>
                  </a:lnTo>
                  <a:lnTo>
                    <a:pt x="748" y="198"/>
                  </a:lnTo>
                  <a:lnTo>
                    <a:pt x="748" y="198"/>
                  </a:lnTo>
                  <a:lnTo>
                    <a:pt x="740" y="202"/>
                  </a:lnTo>
                  <a:lnTo>
                    <a:pt x="734" y="204"/>
                  </a:lnTo>
                  <a:lnTo>
                    <a:pt x="734" y="204"/>
                  </a:lnTo>
                  <a:close/>
                  <a:moveTo>
                    <a:pt x="820" y="144"/>
                  </a:moveTo>
                  <a:lnTo>
                    <a:pt x="820" y="144"/>
                  </a:lnTo>
                  <a:lnTo>
                    <a:pt x="814" y="144"/>
                  </a:lnTo>
                  <a:lnTo>
                    <a:pt x="808" y="142"/>
                  </a:lnTo>
                  <a:lnTo>
                    <a:pt x="802" y="138"/>
                  </a:lnTo>
                  <a:lnTo>
                    <a:pt x="798" y="134"/>
                  </a:lnTo>
                  <a:lnTo>
                    <a:pt x="798" y="134"/>
                  </a:lnTo>
                  <a:lnTo>
                    <a:pt x="796" y="124"/>
                  </a:lnTo>
                  <a:lnTo>
                    <a:pt x="796" y="116"/>
                  </a:lnTo>
                  <a:lnTo>
                    <a:pt x="800" y="106"/>
                  </a:lnTo>
                  <a:lnTo>
                    <a:pt x="806" y="100"/>
                  </a:lnTo>
                  <a:lnTo>
                    <a:pt x="814" y="96"/>
                  </a:lnTo>
                  <a:lnTo>
                    <a:pt x="814" y="96"/>
                  </a:lnTo>
                  <a:lnTo>
                    <a:pt x="822" y="92"/>
                  </a:lnTo>
                  <a:lnTo>
                    <a:pt x="832" y="94"/>
                  </a:lnTo>
                  <a:lnTo>
                    <a:pt x="840" y="96"/>
                  </a:lnTo>
                  <a:lnTo>
                    <a:pt x="846" y="104"/>
                  </a:lnTo>
                  <a:lnTo>
                    <a:pt x="846" y="104"/>
                  </a:lnTo>
                  <a:lnTo>
                    <a:pt x="850" y="112"/>
                  </a:lnTo>
                  <a:lnTo>
                    <a:pt x="850" y="122"/>
                  </a:lnTo>
                  <a:lnTo>
                    <a:pt x="846" y="130"/>
                  </a:lnTo>
                  <a:lnTo>
                    <a:pt x="838" y="136"/>
                  </a:lnTo>
                  <a:lnTo>
                    <a:pt x="832" y="140"/>
                  </a:lnTo>
                  <a:lnTo>
                    <a:pt x="832" y="140"/>
                  </a:lnTo>
                  <a:lnTo>
                    <a:pt x="826" y="144"/>
                  </a:lnTo>
                  <a:lnTo>
                    <a:pt x="820" y="144"/>
                  </a:lnTo>
                  <a:lnTo>
                    <a:pt x="820" y="144"/>
                  </a:lnTo>
                  <a:close/>
                  <a:moveTo>
                    <a:pt x="910" y="94"/>
                  </a:moveTo>
                  <a:lnTo>
                    <a:pt x="910" y="94"/>
                  </a:lnTo>
                  <a:lnTo>
                    <a:pt x="904" y="92"/>
                  </a:lnTo>
                  <a:lnTo>
                    <a:pt x="898" y="90"/>
                  </a:lnTo>
                  <a:lnTo>
                    <a:pt x="892" y="86"/>
                  </a:lnTo>
                  <a:lnTo>
                    <a:pt x="888" y="80"/>
                  </a:lnTo>
                  <a:lnTo>
                    <a:pt x="888" y="80"/>
                  </a:lnTo>
                  <a:lnTo>
                    <a:pt x="886" y="72"/>
                  </a:lnTo>
                  <a:lnTo>
                    <a:pt x="888" y="62"/>
                  </a:lnTo>
                  <a:lnTo>
                    <a:pt x="892" y="54"/>
                  </a:lnTo>
                  <a:lnTo>
                    <a:pt x="900" y="48"/>
                  </a:lnTo>
                  <a:lnTo>
                    <a:pt x="906" y="44"/>
                  </a:lnTo>
                  <a:lnTo>
                    <a:pt x="906" y="44"/>
                  </a:lnTo>
                  <a:lnTo>
                    <a:pt x="916" y="42"/>
                  </a:lnTo>
                  <a:lnTo>
                    <a:pt x="924" y="44"/>
                  </a:lnTo>
                  <a:lnTo>
                    <a:pt x="932" y="48"/>
                  </a:lnTo>
                  <a:lnTo>
                    <a:pt x="938" y="56"/>
                  </a:lnTo>
                  <a:lnTo>
                    <a:pt x="938" y="56"/>
                  </a:lnTo>
                  <a:lnTo>
                    <a:pt x="942" y="64"/>
                  </a:lnTo>
                  <a:lnTo>
                    <a:pt x="940" y="74"/>
                  </a:lnTo>
                  <a:lnTo>
                    <a:pt x="936" y="82"/>
                  </a:lnTo>
                  <a:lnTo>
                    <a:pt x="928" y="88"/>
                  </a:lnTo>
                  <a:lnTo>
                    <a:pt x="920" y="92"/>
                  </a:lnTo>
                  <a:lnTo>
                    <a:pt x="920" y="92"/>
                  </a:lnTo>
                  <a:lnTo>
                    <a:pt x="916" y="94"/>
                  </a:lnTo>
                  <a:lnTo>
                    <a:pt x="910" y="94"/>
                  </a:lnTo>
                  <a:lnTo>
                    <a:pt x="910" y="94"/>
                  </a:lnTo>
                  <a:close/>
                  <a:moveTo>
                    <a:pt x="1004" y="52"/>
                  </a:moveTo>
                  <a:lnTo>
                    <a:pt x="1004" y="52"/>
                  </a:lnTo>
                  <a:lnTo>
                    <a:pt x="998" y="50"/>
                  </a:lnTo>
                  <a:lnTo>
                    <a:pt x="992" y="48"/>
                  </a:lnTo>
                  <a:lnTo>
                    <a:pt x="986" y="42"/>
                  </a:lnTo>
                  <a:lnTo>
                    <a:pt x="982" y="36"/>
                  </a:lnTo>
                  <a:lnTo>
                    <a:pt x="982" y="36"/>
                  </a:lnTo>
                  <a:lnTo>
                    <a:pt x="980" y="26"/>
                  </a:lnTo>
                  <a:lnTo>
                    <a:pt x="982" y="18"/>
                  </a:lnTo>
                  <a:lnTo>
                    <a:pt x="988" y="10"/>
                  </a:lnTo>
                  <a:lnTo>
                    <a:pt x="996" y="6"/>
                  </a:lnTo>
                  <a:lnTo>
                    <a:pt x="1004" y="2"/>
                  </a:lnTo>
                  <a:lnTo>
                    <a:pt x="1004" y="2"/>
                  </a:lnTo>
                  <a:lnTo>
                    <a:pt x="1014" y="0"/>
                  </a:lnTo>
                  <a:lnTo>
                    <a:pt x="1022" y="2"/>
                  </a:lnTo>
                  <a:lnTo>
                    <a:pt x="1030" y="8"/>
                  </a:lnTo>
                  <a:lnTo>
                    <a:pt x="1034" y="16"/>
                  </a:lnTo>
                  <a:lnTo>
                    <a:pt x="1034" y="16"/>
                  </a:lnTo>
                  <a:lnTo>
                    <a:pt x="1036" y="26"/>
                  </a:lnTo>
                  <a:lnTo>
                    <a:pt x="1034" y="34"/>
                  </a:lnTo>
                  <a:lnTo>
                    <a:pt x="1030" y="42"/>
                  </a:lnTo>
                  <a:lnTo>
                    <a:pt x="1020" y="46"/>
                  </a:lnTo>
                  <a:lnTo>
                    <a:pt x="1014" y="50"/>
                  </a:lnTo>
                  <a:lnTo>
                    <a:pt x="1014" y="50"/>
                  </a:lnTo>
                  <a:lnTo>
                    <a:pt x="1004" y="52"/>
                  </a:lnTo>
                  <a:lnTo>
                    <a:pt x="1004" y="52"/>
                  </a:lnTo>
                  <a:close/>
                </a:path>
              </a:pathLst>
            </a:custGeom>
            <a:solidFill>
              <a:srgbClr val="94A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0"/>
            <p:cNvSpPr>
              <a:spLocks noEditPoints="1"/>
            </p:cNvSpPr>
            <p:nvPr/>
          </p:nvSpPr>
          <p:spPr bwMode="auto">
            <a:xfrm>
              <a:off x="1692275" y="4900613"/>
              <a:ext cx="1384300" cy="215900"/>
            </a:xfrm>
            <a:custGeom>
              <a:avLst/>
              <a:gdLst>
                <a:gd name="T0" fmla="*/ 832 w 872"/>
                <a:gd name="T1" fmla="*/ 132 h 136"/>
                <a:gd name="T2" fmla="*/ 816 w 872"/>
                <a:gd name="T3" fmla="*/ 112 h 136"/>
                <a:gd name="T4" fmla="*/ 830 w 872"/>
                <a:gd name="T5" fmla="*/ 88 h 136"/>
                <a:gd name="T6" fmla="*/ 856 w 872"/>
                <a:gd name="T7" fmla="*/ 90 h 136"/>
                <a:gd name="T8" fmla="*/ 870 w 872"/>
                <a:gd name="T9" fmla="*/ 120 h 136"/>
                <a:gd name="T10" fmla="*/ 856 w 872"/>
                <a:gd name="T11" fmla="*/ 136 h 136"/>
                <a:gd name="T12" fmla="*/ 750 w 872"/>
                <a:gd name="T13" fmla="*/ 104 h 136"/>
                <a:gd name="T14" fmla="*/ 726 w 872"/>
                <a:gd name="T15" fmla="*/ 98 h 136"/>
                <a:gd name="T16" fmla="*/ 718 w 872"/>
                <a:gd name="T17" fmla="*/ 72 h 136"/>
                <a:gd name="T18" fmla="*/ 748 w 872"/>
                <a:gd name="T19" fmla="*/ 56 h 136"/>
                <a:gd name="T20" fmla="*/ 770 w 872"/>
                <a:gd name="T21" fmla="*/ 68 h 136"/>
                <a:gd name="T22" fmla="*/ 770 w 872"/>
                <a:gd name="T23" fmla="*/ 94 h 136"/>
                <a:gd name="T24" fmla="*/ 750 w 872"/>
                <a:gd name="T25" fmla="*/ 104 h 136"/>
                <a:gd name="T26" fmla="*/ 10 w 872"/>
                <a:gd name="T27" fmla="*/ 92 h 136"/>
                <a:gd name="T28" fmla="*/ 0 w 872"/>
                <a:gd name="T29" fmla="*/ 70 h 136"/>
                <a:gd name="T30" fmla="*/ 24 w 872"/>
                <a:gd name="T31" fmla="*/ 46 h 136"/>
                <a:gd name="T32" fmla="*/ 50 w 872"/>
                <a:gd name="T33" fmla="*/ 54 h 136"/>
                <a:gd name="T34" fmla="*/ 52 w 872"/>
                <a:gd name="T35" fmla="*/ 82 h 136"/>
                <a:gd name="T36" fmla="*/ 30 w 872"/>
                <a:gd name="T37" fmla="*/ 96 h 136"/>
                <a:gd name="T38" fmla="*/ 648 w 872"/>
                <a:gd name="T39" fmla="*/ 78 h 136"/>
                <a:gd name="T40" fmla="*/ 628 w 872"/>
                <a:gd name="T41" fmla="*/ 72 h 136"/>
                <a:gd name="T42" fmla="*/ 618 w 872"/>
                <a:gd name="T43" fmla="*/ 48 h 136"/>
                <a:gd name="T44" fmla="*/ 646 w 872"/>
                <a:gd name="T45" fmla="*/ 30 h 136"/>
                <a:gd name="T46" fmla="*/ 668 w 872"/>
                <a:gd name="T47" fmla="*/ 42 h 136"/>
                <a:gd name="T48" fmla="*/ 668 w 872"/>
                <a:gd name="T49" fmla="*/ 68 h 136"/>
                <a:gd name="T50" fmla="*/ 648 w 872"/>
                <a:gd name="T51" fmla="*/ 78 h 136"/>
                <a:gd name="T52" fmla="*/ 110 w 872"/>
                <a:gd name="T53" fmla="*/ 66 h 136"/>
                <a:gd name="T54" fmla="*/ 100 w 872"/>
                <a:gd name="T55" fmla="*/ 42 h 136"/>
                <a:gd name="T56" fmla="*/ 128 w 872"/>
                <a:gd name="T57" fmla="*/ 22 h 136"/>
                <a:gd name="T58" fmla="*/ 152 w 872"/>
                <a:gd name="T59" fmla="*/ 32 h 136"/>
                <a:gd name="T60" fmla="*/ 152 w 872"/>
                <a:gd name="T61" fmla="*/ 58 h 136"/>
                <a:gd name="T62" fmla="*/ 130 w 872"/>
                <a:gd name="T63" fmla="*/ 70 h 136"/>
                <a:gd name="T64" fmla="*/ 546 w 872"/>
                <a:gd name="T65" fmla="*/ 60 h 136"/>
                <a:gd name="T66" fmla="*/ 526 w 872"/>
                <a:gd name="T67" fmla="*/ 56 h 136"/>
                <a:gd name="T68" fmla="*/ 514 w 872"/>
                <a:gd name="T69" fmla="*/ 32 h 136"/>
                <a:gd name="T70" fmla="*/ 542 w 872"/>
                <a:gd name="T71" fmla="*/ 12 h 136"/>
                <a:gd name="T72" fmla="*/ 566 w 872"/>
                <a:gd name="T73" fmla="*/ 22 h 136"/>
                <a:gd name="T74" fmla="*/ 568 w 872"/>
                <a:gd name="T75" fmla="*/ 48 h 136"/>
                <a:gd name="T76" fmla="*/ 546 w 872"/>
                <a:gd name="T77" fmla="*/ 60 h 136"/>
                <a:gd name="T78" fmla="*/ 212 w 872"/>
                <a:gd name="T79" fmla="*/ 48 h 136"/>
                <a:gd name="T80" fmla="*/ 204 w 872"/>
                <a:gd name="T81" fmla="*/ 24 h 136"/>
                <a:gd name="T82" fmla="*/ 232 w 872"/>
                <a:gd name="T83" fmla="*/ 6 h 136"/>
                <a:gd name="T84" fmla="*/ 256 w 872"/>
                <a:gd name="T85" fmla="*/ 18 h 136"/>
                <a:gd name="T86" fmla="*/ 254 w 872"/>
                <a:gd name="T87" fmla="*/ 44 h 136"/>
                <a:gd name="T88" fmla="*/ 230 w 872"/>
                <a:gd name="T89" fmla="*/ 54 h 136"/>
                <a:gd name="T90" fmla="*/ 442 w 872"/>
                <a:gd name="T91" fmla="*/ 50 h 136"/>
                <a:gd name="T92" fmla="*/ 424 w 872"/>
                <a:gd name="T93" fmla="*/ 46 h 136"/>
                <a:gd name="T94" fmla="*/ 410 w 872"/>
                <a:gd name="T95" fmla="*/ 24 h 136"/>
                <a:gd name="T96" fmla="*/ 436 w 872"/>
                <a:gd name="T97" fmla="*/ 2 h 136"/>
                <a:gd name="T98" fmla="*/ 460 w 872"/>
                <a:gd name="T99" fmla="*/ 10 h 136"/>
                <a:gd name="T100" fmla="*/ 464 w 872"/>
                <a:gd name="T101" fmla="*/ 36 h 136"/>
                <a:gd name="T102" fmla="*/ 442 w 872"/>
                <a:gd name="T103" fmla="*/ 50 h 136"/>
                <a:gd name="T104" fmla="*/ 314 w 872"/>
                <a:gd name="T105" fmla="*/ 40 h 136"/>
                <a:gd name="T106" fmla="*/ 308 w 872"/>
                <a:gd name="T107" fmla="*/ 14 h 136"/>
                <a:gd name="T108" fmla="*/ 338 w 872"/>
                <a:gd name="T109" fmla="*/ 0 h 136"/>
                <a:gd name="T110" fmla="*/ 360 w 872"/>
                <a:gd name="T111" fmla="*/ 14 h 136"/>
                <a:gd name="T112" fmla="*/ 356 w 872"/>
                <a:gd name="T113" fmla="*/ 40 h 136"/>
                <a:gd name="T114" fmla="*/ 332 w 872"/>
                <a:gd name="T115" fmla="*/ 4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2" h="136">
                  <a:moveTo>
                    <a:pt x="848" y="136"/>
                  </a:moveTo>
                  <a:lnTo>
                    <a:pt x="848" y="136"/>
                  </a:lnTo>
                  <a:lnTo>
                    <a:pt x="840" y="136"/>
                  </a:lnTo>
                  <a:lnTo>
                    <a:pt x="832" y="132"/>
                  </a:lnTo>
                  <a:lnTo>
                    <a:pt x="832" y="132"/>
                  </a:lnTo>
                  <a:lnTo>
                    <a:pt x="824" y="128"/>
                  </a:lnTo>
                  <a:lnTo>
                    <a:pt x="820" y="120"/>
                  </a:lnTo>
                  <a:lnTo>
                    <a:pt x="816" y="112"/>
                  </a:lnTo>
                  <a:lnTo>
                    <a:pt x="818" y="102"/>
                  </a:lnTo>
                  <a:lnTo>
                    <a:pt x="818" y="102"/>
                  </a:lnTo>
                  <a:lnTo>
                    <a:pt x="824" y="94"/>
                  </a:lnTo>
                  <a:lnTo>
                    <a:pt x="830" y="88"/>
                  </a:lnTo>
                  <a:lnTo>
                    <a:pt x="840" y="86"/>
                  </a:lnTo>
                  <a:lnTo>
                    <a:pt x="848" y="88"/>
                  </a:lnTo>
                  <a:lnTo>
                    <a:pt x="856" y="90"/>
                  </a:lnTo>
                  <a:lnTo>
                    <a:pt x="856" y="90"/>
                  </a:lnTo>
                  <a:lnTo>
                    <a:pt x="864" y="96"/>
                  </a:lnTo>
                  <a:lnTo>
                    <a:pt x="870" y="102"/>
                  </a:lnTo>
                  <a:lnTo>
                    <a:pt x="872" y="112"/>
                  </a:lnTo>
                  <a:lnTo>
                    <a:pt x="870" y="120"/>
                  </a:lnTo>
                  <a:lnTo>
                    <a:pt x="870" y="120"/>
                  </a:lnTo>
                  <a:lnTo>
                    <a:pt x="868" y="128"/>
                  </a:lnTo>
                  <a:lnTo>
                    <a:pt x="862" y="132"/>
                  </a:lnTo>
                  <a:lnTo>
                    <a:pt x="856" y="136"/>
                  </a:lnTo>
                  <a:lnTo>
                    <a:pt x="848" y="136"/>
                  </a:lnTo>
                  <a:lnTo>
                    <a:pt x="848" y="136"/>
                  </a:lnTo>
                  <a:close/>
                  <a:moveTo>
                    <a:pt x="750" y="104"/>
                  </a:moveTo>
                  <a:lnTo>
                    <a:pt x="750" y="104"/>
                  </a:lnTo>
                  <a:lnTo>
                    <a:pt x="742" y="104"/>
                  </a:lnTo>
                  <a:lnTo>
                    <a:pt x="736" y="102"/>
                  </a:lnTo>
                  <a:lnTo>
                    <a:pt x="736" y="102"/>
                  </a:lnTo>
                  <a:lnTo>
                    <a:pt x="726" y="98"/>
                  </a:lnTo>
                  <a:lnTo>
                    <a:pt x="720" y="90"/>
                  </a:lnTo>
                  <a:lnTo>
                    <a:pt x="718" y="82"/>
                  </a:lnTo>
                  <a:lnTo>
                    <a:pt x="718" y="72"/>
                  </a:lnTo>
                  <a:lnTo>
                    <a:pt x="718" y="72"/>
                  </a:lnTo>
                  <a:lnTo>
                    <a:pt x="724" y="64"/>
                  </a:lnTo>
                  <a:lnTo>
                    <a:pt x="730" y="58"/>
                  </a:lnTo>
                  <a:lnTo>
                    <a:pt x="738" y="54"/>
                  </a:lnTo>
                  <a:lnTo>
                    <a:pt x="748" y="56"/>
                  </a:lnTo>
                  <a:lnTo>
                    <a:pt x="756" y="58"/>
                  </a:lnTo>
                  <a:lnTo>
                    <a:pt x="756" y="58"/>
                  </a:lnTo>
                  <a:lnTo>
                    <a:pt x="764" y="62"/>
                  </a:lnTo>
                  <a:lnTo>
                    <a:pt x="770" y="68"/>
                  </a:lnTo>
                  <a:lnTo>
                    <a:pt x="774" y="78"/>
                  </a:lnTo>
                  <a:lnTo>
                    <a:pt x="772" y="88"/>
                  </a:lnTo>
                  <a:lnTo>
                    <a:pt x="772" y="88"/>
                  </a:lnTo>
                  <a:lnTo>
                    <a:pt x="770" y="94"/>
                  </a:lnTo>
                  <a:lnTo>
                    <a:pt x="764" y="100"/>
                  </a:lnTo>
                  <a:lnTo>
                    <a:pt x="758" y="104"/>
                  </a:lnTo>
                  <a:lnTo>
                    <a:pt x="750" y="104"/>
                  </a:lnTo>
                  <a:lnTo>
                    <a:pt x="750" y="104"/>
                  </a:lnTo>
                  <a:close/>
                  <a:moveTo>
                    <a:pt x="24" y="96"/>
                  </a:moveTo>
                  <a:lnTo>
                    <a:pt x="24" y="96"/>
                  </a:lnTo>
                  <a:lnTo>
                    <a:pt x="16" y="94"/>
                  </a:lnTo>
                  <a:lnTo>
                    <a:pt x="10" y="92"/>
                  </a:lnTo>
                  <a:lnTo>
                    <a:pt x="4" y="86"/>
                  </a:lnTo>
                  <a:lnTo>
                    <a:pt x="0" y="80"/>
                  </a:lnTo>
                  <a:lnTo>
                    <a:pt x="0" y="80"/>
                  </a:lnTo>
                  <a:lnTo>
                    <a:pt x="0" y="70"/>
                  </a:lnTo>
                  <a:lnTo>
                    <a:pt x="2" y="60"/>
                  </a:lnTo>
                  <a:lnTo>
                    <a:pt x="8" y="54"/>
                  </a:lnTo>
                  <a:lnTo>
                    <a:pt x="16" y="50"/>
                  </a:lnTo>
                  <a:lnTo>
                    <a:pt x="24" y="46"/>
                  </a:lnTo>
                  <a:lnTo>
                    <a:pt x="24" y="46"/>
                  </a:lnTo>
                  <a:lnTo>
                    <a:pt x="34" y="46"/>
                  </a:lnTo>
                  <a:lnTo>
                    <a:pt x="42" y="48"/>
                  </a:lnTo>
                  <a:lnTo>
                    <a:pt x="50" y="54"/>
                  </a:lnTo>
                  <a:lnTo>
                    <a:pt x="54" y="64"/>
                  </a:lnTo>
                  <a:lnTo>
                    <a:pt x="54" y="64"/>
                  </a:lnTo>
                  <a:lnTo>
                    <a:pt x="56" y="72"/>
                  </a:lnTo>
                  <a:lnTo>
                    <a:pt x="52" y="82"/>
                  </a:lnTo>
                  <a:lnTo>
                    <a:pt x="46" y="88"/>
                  </a:lnTo>
                  <a:lnTo>
                    <a:pt x="38" y="92"/>
                  </a:lnTo>
                  <a:lnTo>
                    <a:pt x="30" y="96"/>
                  </a:lnTo>
                  <a:lnTo>
                    <a:pt x="30" y="96"/>
                  </a:lnTo>
                  <a:lnTo>
                    <a:pt x="24" y="96"/>
                  </a:lnTo>
                  <a:lnTo>
                    <a:pt x="24" y="96"/>
                  </a:lnTo>
                  <a:close/>
                  <a:moveTo>
                    <a:pt x="648" y="78"/>
                  </a:moveTo>
                  <a:lnTo>
                    <a:pt x="648" y="78"/>
                  </a:lnTo>
                  <a:lnTo>
                    <a:pt x="644" y="78"/>
                  </a:lnTo>
                  <a:lnTo>
                    <a:pt x="636" y="76"/>
                  </a:lnTo>
                  <a:lnTo>
                    <a:pt x="636" y="76"/>
                  </a:lnTo>
                  <a:lnTo>
                    <a:pt x="628" y="72"/>
                  </a:lnTo>
                  <a:lnTo>
                    <a:pt x="620" y="66"/>
                  </a:lnTo>
                  <a:lnTo>
                    <a:pt x="618" y="58"/>
                  </a:lnTo>
                  <a:lnTo>
                    <a:pt x="618" y="48"/>
                  </a:lnTo>
                  <a:lnTo>
                    <a:pt x="618" y="48"/>
                  </a:lnTo>
                  <a:lnTo>
                    <a:pt x="622" y="40"/>
                  </a:lnTo>
                  <a:lnTo>
                    <a:pt x="628" y="34"/>
                  </a:lnTo>
                  <a:lnTo>
                    <a:pt x="636" y="30"/>
                  </a:lnTo>
                  <a:lnTo>
                    <a:pt x="646" y="30"/>
                  </a:lnTo>
                  <a:lnTo>
                    <a:pt x="654" y="32"/>
                  </a:lnTo>
                  <a:lnTo>
                    <a:pt x="654" y="32"/>
                  </a:lnTo>
                  <a:lnTo>
                    <a:pt x="662" y="36"/>
                  </a:lnTo>
                  <a:lnTo>
                    <a:pt x="668" y="42"/>
                  </a:lnTo>
                  <a:lnTo>
                    <a:pt x="672" y="50"/>
                  </a:lnTo>
                  <a:lnTo>
                    <a:pt x="672" y="60"/>
                  </a:lnTo>
                  <a:lnTo>
                    <a:pt x="672" y="60"/>
                  </a:lnTo>
                  <a:lnTo>
                    <a:pt x="668" y="68"/>
                  </a:lnTo>
                  <a:lnTo>
                    <a:pt x="664" y="74"/>
                  </a:lnTo>
                  <a:lnTo>
                    <a:pt x="656" y="78"/>
                  </a:lnTo>
                  <a:lnTo>
                    <a:pt x="648" y="78"/>
                  </a:lnTo>
                  <a:lnTo>
                    <a:pt x="648" y="78"/>
                  </a:lnTo>
                  <a:close/>
                  <a:moveTo>
                    <a:pt x="124" y="70"/>
                  </a:moveTo>
                  <a:lnTo>
                    <a:pt x="124" y="70"/>
                  </a:lnTo>
                  <a:lnTo>
                    <a:pt x="116" y="70"/>
                  </a:lnTo>
                  <a:lnTo>
                    <a:pt x="110" y="66"/>
                  </a:lnTo>
                  <a:lnTo>
                    <a:pt x="104" y="60"/>
                  </a:lnTo>
                  <a:lnTo>
                    <a:pt x="100" y="52"/>
                  </a:lnTo>
                  <a:lnTo>
                    <a:pt x="100" y="52"/>
                  </a:lnTo>
                  <a:lnTo>
                    <a:pt x="100" y="42"/>
                  </a:lnTo>
                  <a:lnTo>
                    <a:pt x="104" y="34"/>
                  </a:lnTo>
                  <a:lnTo>
                    <a:pt x="110" y="26"/>
                  </a:lnTo>
                  <a:lnTo>
                    <a:pt x="120" y="24"/>
                  </a:lnTo>
                  <a:lnTo>
                    <a:pt x="128" y="22"/>
                  </a:lnTo>
                  <a:lnTo>
                    <a:pt x="128" y="22"/>
                  </a:lnTo>
                  <a:lnTo>
                    <a:pt x="138" y="22"/>
                  </a:lnTo>
                  <a:lnTo>
                    <a:pt x="146" y="26"/>
                  </a:lnTo>
                  <a:lnTo>
                    <a:pt x="152" y="32"/>
                  </a:lnTo>
                  <a:lnTo>
                    <a:pt x="156" y="40"/>
                  </a:lnTo>
                  <a:lnTo>
                    <a:pt x="156" y="40"/>
                  </a:lnTo>
                  <a:lnTo>
                    <a:pt x="156" y="50"/>
                  </a:lnTo>
                  <a:lnTo>
                    <a:pt x="152" y="58"/>
                  </a:lnTo>
                  <a:lnTo>
                    <a:pt x="146" y="66"/>
                  </a:lnTo>
                  <a:lnTo>
                    <a:pt x="136" y="68"/>
                  </a:lnTo>
                  <a:lnTo>
                    <a:pt x="130" y="70"/>
                  </a:lnTo>
                  <a:lnTo>
                    <a:pt x="130" y="70"/>
                  </a:lnTo>
                  <a:lnTo>
                    <a:pt x="124" y="70"/>
                  </a:lnTo>
                  <a:lnTo>
                    <a:pt x="124" y="70"/>
                  </a:lnTo>
                  <a:close/>
                  <a:moveTo>
                    <a:pt x="546" y="60"/>
                  </a:moveTo>
                  <a:lnTo>
                    <a:pt x="546" y="60"/>
                  </a:lnTo>
                  <a:lnTo>
                    <a:pt x="542" y="60"/>
                  </a:lnTo>
                  <a:lnTo>
                    <a:pt x="536" y="60"/>
                  </a:lnTo>
                  <a:lnTo>
                    <a:pt x="536" y="60"/>
                  </a:lnTo>
                  <a:lnTo>
                    <a:pt x="526" y="56"/>
                  </a:lnTo>
                  <a:lnTo>
                    <a:pt x="520" y="50"/>
                  </a:lnTo>
                  <a:lnTo>
                    <a:pt x="516" y="42"/>
                  </a:lnTo>
                  <a:lnTo>
                    <a:pt x="514" y="32"/>
                  </a:lnTo>
                  <a:lnTo>
                    <a:pt x="514" y="32"/>
                  </a:lnTo>
                  <a:lnTo>
                    <a:pt x="518" y="24"/>
                  </a:lnTo>
                  <a:lnTo>
                    <a:pt x="524" y="16"/>
                  </a:lnTo>
                  <a:lnTo>
                    <a:pt x="532" y="12"/>
                  </a:lnTo>
                  <a:lnTo>
                    <a:pt x="542" y="12"/>
                  </a:lnTo>
                  <a:lnTo>
                    <a:pt x="550" y="12"/>
                  </a:lnTo>
                  <a:lnTo>
                    <a:pt x="550" y="12"/>
                  </a:lnTo>
                  <a:lnTo>
                    <a:pt x="558" y="16"/>
                  </a:lnTo>
                  <a:lnTo>
                    <a:pt x="566" y="22"/>
                  </a:lnTo>
                  <a:lnTo>
                    <a:pt x="570" y="30"/>
                  </a:lnTo>
                  <a:lnTo>
                    <a:pt x="570" y="40"/>
                  </a:lnTo>
                  <a:lnTo>
                    <a:pt x="570" y="40"/>
                  </a:lnTo>
                  <a:lnTo>
                    <a:pt x="568" y="48"/>
                  </a:lnTo>
                  <a:lnTo>
                    <a:pt x="562" y="54"/>
                  </a:lnTo>
                  <a:lnTo>
                    <a:pt x="554" y="58"/>
                  </a:lnTo>
                  <a:lnTo>
                    <a:pt x="546" y="60"/>
                  </a:lnTo>
                  <a:lnTo>
                    <a:pt x="546" y="60"/>
                  </a:lnTo>
                  <a:close/>
                  <a:moveTo>
                    <a:pt x="228" y="54"/>
                  </a:moveTo>
                  <a:lnTo>
                    <a:pt x="228" y="54"/>
                  </a:lnTo>
                  <a:lnTo>
                    <a:pt x="218" y="52"/>
                  </a:lnTo>
                  <a:lnTo>
                    <a:pt x="212" y="48"/>
                  </a:lnTo>
                  <a:lnTo>
                    <a:pt x="206" y="42"/>
                  </a:lnTo>
                  <a:lnTo>
                    <a:pt x="204" y="34"/>
                  </a:lnTo>
                  <a:lnTo>
                    <a:pt x="204" y="34"/>
                  </a:lnTo>
                  <a:lnTo>
                    <a:pt x="204" y="24"/>
                  </a:lnTo>
                  <a:lnTo>
                    <a:pt x="208" y="16"/>
                  </a:lnTo>
                  <a:lnTo>
                    <a:pt x="216" y="10"/>
                  </a:lnTo>
                  <a:lnTo>
                    <a:pt x="224" y="6"/>
                  </a:lnTo>
                  <a:lnTo>
                    <a:pt x="232" y="6"/>
                  </a:lnTo>
                  <a:lnTo>
                    <a:pt x="232" y="6"/>
                  </a:lnTo>
                  <a:lnTo>
                    <a:pt x="242" y="6"/>
                  </a:lnTo>
                  <a:lnTo>
                    <a:pt x="250" y="12"/>
                  </a:lnTo>
                  <a:lnTo>
                    <a:pt x="256" y="18"/>
                  </a:lnTo>
                  <a:lnTo>
                    <a:pt x="258" y="28"/>
                  </a:lnTo>
                  <a:lnTo>
                    <a:pt x="258" y="28"/>
                  </a:lnTo>
                  <a:lnTo>
                    <a:pt x="258" y="36"/>
                  </a:lnTo>
                  <a:lnTo>
                    <a:pt x="254" y="44"/>
                  </a:lnTo>
                  <a:lnTo>
                    <a:pt x="246" y="50"/>
                  </a:lnTo>
                  <a:lnTo>
                    <a:pt x="238" y="54"/>
                  </a:lnTo>
                  <a:lnTo>
                    <a:pt x="230" y="54"/>
                  </a:lnTo>
                  <a:lnTo>
                    <a:pt x="230" y="54"/>
                  </a:lnTo>
                  <a:lnTo>
                    <a:pt x="228" y="54"/>
                  </a:lnTo>
                  <a:lnTo>
                    <a:pt x="228" y="54"/>
                  </a:lnTo>
                  <a:close/>
                  <a:moveTo>
                    <a:pt x="442" y="50"/>
                  </a:moveTo>
                  <a:lnTo>
                    <a:pt x="442" y="50"/>
                  </a:lnTo>
                  <a:lnTo>
                    <a:pt x="442" y="50"/>
                  </a:lnTo>
                  <a:lnTo>
                    <a:pt x="434" y="50"/>
                  </a:lnTo>
                  <a:lnTo>
                    <a:pt x="434" y="50"/>
                  </a:lnTo>
                  <a:lnTo>
                    <a:pt x="424" y="46"/>
                  </a:lnTo>
                  <a:lnTo>
                    <a:pt x="416" y="42"/>
                  </a:lnTo>
                  <a:lnTo>
                    <a:pt x="412" y="34"/>
                  </a:lnTo>
                  <a:lnTo>
                    <a:pt x="410" y="24"/>
                  </a:lnTo>
                  <a:lnTo>
                    <a:pt x="410" y="24"/>
                  </a:lnTo>
                  <a:lnTo>
                    <a:pt x="414" y="14"/>
                  </a:lnTo>
                  <a:lnTo>
                    <a:pt x="418" y="8"/>
                  </a:lnTo>
                  <a:lnTo>
                    <a:pt x="426" y="2"/>
                  </a:lnTo>
                  <a:lnTo>
                    <a:pt x="436" y="2"/>
                  </a:lnTo>
                  <a:lnTo>
                    <a:pt x="444" y="2"/>
                  </a:lnTo>
                  <a:lnTo>
                    <a:pt x="444" y="2"/>
                  </a:lnTo>
                  <a:lnTo>
                    <a:pt x="454" y="4"/>
                  </a:lnTo>
                  <a:lnTo>
                    <a:pt x="460" y="10"/>
                  </a:lnTo>
                  <a:lnTo>
                    <a:pt x="466" y="18"/>
                  </a:lnTo>
                  <a:lnTo>
                    <a:pt x="466" y="28"/>
                  </a:lnTo>
                  <a:lnTo>
                    <a:pt x="466" y="28"/>
                  </a:lnTo>
                  <a:lnTo>
                    <a:pt x="464" y="36"/>
                  </a:lnTo>
                  <a:lnTo>
                    <a:pt x="460" y="44"/>
                  </a:lnTo>
                  <a:lnTo>
                    <a:pt x="452" y="48"/>
                  </a:lnTo>
                  <a:lnTo>
                    <a:pt x="442" y="50"/>
                  </a:lnTo>
                  <a:lnTo>
                    <a:pt x="442" y="50"/>
                  </a:lnTo>
                  <a:close/>
                  <a:moveTo>
                    <a:pt x="330" y="48"/>
                  </a:moveTo>
                  <a:lnTo>
                    <a:pt x="330" y="48"/>
                  </a:lnTo>
                  <a:lnTo>
                    <a:pt x="322" y="46"/>
                  </a:lnTo>
                  <a:lnTo>
                    <a:pt x="314" y="40"/>
                  </a:lnTo>
                  <a:lnTo>
                    <a:pt x="308" y="34"/>
                  </a:lnTo>
                  <a:lnTo>
                    <a:pt x="306" y="24"/>
                  </a:lnTo>
                  <a:lnTo>
                    <a:pt x="306" y="24"/>
                  </a:lnTo>
                  <a:lnTo>
                    <a:pt x="308" y="14"/>
                  </a:lnTo>
                  <a:lnTo>
                    <a:pt x="314" y="6"/>
                  </a:lnTo>
                  <a:lnTo>
                    <a:pt x="320" y="2"/>
                  </a:lnTo>
                  <a:lnTo>
                    <a:pt x="330" y="0"/>
                  </a:lnTo>
                  <a:lnTo>
                    <a:pt x="338" y="0"/>
                  </a:lnTo>
                  <a:lnTo>
                    <a:pt x="338" y="0"/>
                  </a:lnTo>
                  <a:lnTo>
                    <a:pt x="348" y="0"/>
                  </a:lnTo>
                  <a:lnTo>
                    <a:pt x="356" y="6"/>
                  </a:lnTo>
                  <a:lnTo>
                    <a:pt x="360" y="14"/>
                  </a:lnTo>
                  <a:lnTo>
                    <a:pt x="362" y="22"/>
                  </a:lnTo>
                  <a:lnTo>
                    <a:pt x="362" y="22"/>
                  </a:lnTo>
                  <a:lnTo>
                    <a:pt x="362" y="32"/>
                  </a:lnTo>
                  <a:lnTo>
                    <a:pt x="356" y="40"/>
                  </a:lnTo>
                  <a:lnTo>
                    <a:pt x="348" y="46"/>
                  </a:lnTo>
                  <a:lnTo>
                    <a:pt x="340" y="48"/>
                  </a:lnTo>
                  <a:lnTo>
                    <a:pt x="332" y="48"/>
                  </a:lnTo>
                  <a:lnTo>
                    <a:pt x="332" y="48"/>
                  </a:lnTo>
                  <a:lnTo>
                    <a:pt x="330" y="48"/>
                  </a:lnTo>
                  <a:lnTo>
                    <a:pt x="330" y="48"/>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66" name="Group 65"/>
          <p:cNvGrpSpPr/>
          <p:nvPr/>
        </p:nvGrpSpPr>
        <p:grpSpPr>
          <a:xfrm rot="387372">
            <a:off x="2263721" y="2067789"/>
            <a:ext cx="1675280" cy="998310"/>
            <a:chOff x="0" y="4900613"/>
            <a:chExt cx="3076575" cy="2755900"/>
          </a:xfrm>
        </p:grpSpPr>
        <p:sp>
          <p:nvSpPr>
            <p:cNvPr id="67" name="Freeform 7"/>
            <p:cNvSpPr>
              <a:spLocks noEditPoints="1"/>
            </p:cNvSpPr>
            <p:nvPr/>
          </p:nvSpPr>
          <p:spPr bwMode="auto">
            <a:xfrm>
              <a:off x="0" y="5018088"/>
              <a:ext cx="1644650" cy="2638425"/>
            </a:xfrm>
            <a:custGeom>
              <a:avLst/>
              <a:gdLst>
                <a:gd name="T0" fmla="*/ 0 w 1036"/>
                <a:gd name="T1" fmla="*/ 1626 h 1662"/>
                <a:gd name="T2" fmla="*/ 48 w 1036"/>
                <a:gd name="T3" fmla="*/ 1624 h 1662"/>
                <a:gd name="T4" fmla="*/ 40 w 1036"/>
                <a:gd name="T5" fmla="*/ 1558 h 1662"/>
                <a:gd name="T6" fmla="*/ 18 w 1036"/>
                <a:gd name="T7" fmla="*/ 1522 h 1662"/>
                <a:gd name="T8" fmla="*/ 64 w 1036"/>
                <a:gd name="T9" fmla="*/ 1530 h 1662"/>
                <a:gd name="T10" fmla="*/ 58 w 1036"/>
                <a:gd name="T11" fmla="*/ 1456 h 1662"/>
                <a:gd name="T12" fmla="*/ 40 w 1036"/>
                <a:gd name="T13" fmla="*/ 1412 h 1662"/>
                <a:gd name="T14" fmla="*/ 82 w 1036"/>
                <a:gd name="T15" fmla="*/ 1436 h 1662"/>
                <a:gd name="T16" fmla="*/ 74 w 1036"/>
                <a:gd name="T17" fmla="*/ 1354 h 1662"/>
                <a:gd name="T18" fmla="*/ 68 w 1036"/>
                <a:gd name="T19" fmla="*/ 1302 h 1662"/>
                <a:gd name="T20" fmla="*/ 104 w 1036"/>
                <a:gd name="T21" fmla="*/ 1336 h 1662"/>
                <a:gd name="T22" fmla="*/ 98 w 1036"/>
                <a:gd name="T23" fmla="*/ 1252 h 1662"/>
                <a:gd name="T24" fmla="*/ 104 w 1036"/>
                <a:gd name="T25" fmla="*/ 1198 h 1662"/>
                <a:gd name="T26" fmla="*/ 124 w 1036"/>
                <a:gd name="T27" fmla="*/ 1244 h 1662"/>
                <a:gd name="T28" fmla="*/ 118 w 1036"/>
                <a:gd name="T29" fmla="*/ 1148 h 1662"/>
                <a:gd name="T30" fmla="*/ 142 w 1036"/>
                <a:gd name="T31" fmla="*/ 1098 h 1662"/>
                <a:gd name="T32" fmla="*/ 146 w 1036"/>
                <a:gd name="T33" fmla="*/ 1148 h 1662"/>
                <a:gd name="T34" fmla="*/ 142 w 1036"/>
                <a:gd name="T35" fmla="*/ 1042 h 1662"/>
                <a:gd name="T36" fmla="*/ 174 w 1036"/>
                <a:gd name="T37" fmla="*/ 1000 h 1662"/>
                <a:gd name="T38" fmla="*/ 172 w 1036"/>
                <a:gd name="T39" fmla="*/ 1054 h 1662"/>
                <a:gd name="T40" fmla="*/ 176 w 1036"/>
                <a:gd name="T41" fmla="*/ 934 h 1662"/>
                <a:gd name="T42" fmla="*/ 220 w 1036"/>
                <a:gd name="T43" fmla="*/ 908 h 1662"/>
                <a:gd name="T44" fmla="*/ 200 w 1036"/>
                <a:gd name="T45" fmla="*/ 956 h 1662"/>
                <a:gd name="T46" fmla="*/ 218 w 1036"/>
                <a:gd name="T47" fmla="*/ 828 h 1662"/>
                <a:gd name="T48" fmla="*/ 266 w 1036"/>
                <a:gd name="T49" fmla="*/ 820 h 1662"/>
                <a:gd name="T50" fmla="*/ 240 w 1036"/>
                <a:gd name="T51" fmla="*/ 860 h 1662"/>
                <a:gd name="T52" fmla="*/ 262 w 1036"/>
                <a:gd name="T53" fmla="*/ 732 h 1662"/>
                <a:gd name="T54" fmla="*/ 310 w 1036"/>
                <a:gd name="T55" fmla="*/ 728 h 1662"/>
                <a:gd name="T56" fmla="*/ 284 w 1036"/>
                <a:gd name="T57" fmla="*/ 766 h 1662"/>
                <a:gd name="T58" fmla="*/ 312 w 1036"/>
                <a:gd name="T59" fmla="*/ 638 h 1662"/>
                <a:gd name="T60" fmla="*/ 360 w 1036"/>
                <a:gd name="T61" fmla="*/ 638 h 1662"/>
                <a:gd name="T62" fmla="*/ 332 w 1036"/>
                <a:gd name="T63" fmla="*/ 674 h 1662"/>
                <a:gd name="T64" fmla="*/ 366 w 1036"/>
                <a:gd name="T65" fmla="*/ 548 h 1662"/>
                <a:gd name="T66" fmla="*/ 414 w 1036"/>
                <a:gd name="T67" fmla="*/ 550 h 1662"/>
                <a:gd name="T68" fmla="*/ 386 w 1036"/>
                <a:gd name="T69" fmla="*/ 586 h 1662"/>
                <a:gd name="T70" fmla="*/ 424 w 1036"/>
                <a:gd name="T71" fmla="*/ 462 h 1662"/>
                <a:gd name="T72" fmla="*/ 472 w 1036"/>
                <a:gd name="T73" fmla="*/ 466 h 1662"/>
                <a:gd name="T74" fmla="*/ 444 w 1036"/>
                <a:gd name="T75" fmla="*/ 500 h 1662"/>
                <a:gd name="T76" fmla="*/ 490 w 1036"/>
                <a:gd name="T77" fmla="*/ 378 h 1662"/>
                <a:gd name="T78" fmla="*/ 538 w 1036"/>
                <a:gd name="T79" fmla="*/ 386 h 1662"/>
                <a:gd name="T80" fmla="*/ 578 w 1036"/>
                <a:gd name="T81" fmla="*/ 340 h 1662"/>
                <a:gd name="T82" fmla="*/ 566 w 1036"/>
                <a:gd name="T83" fmla="*/ 294 h 1662"/>
                <a:gd name="T84" fmla="*/ 606 w 1036"/>
                <a:gd name="T85" fmla="*/ 320 h 1662"/>
                <a:gd name="T86" fmla="*/ 644 w 1036"/>
                <a:gd name="T87" fmla="*/ 266 h 1662"/>
                <a:gd name="T88" fmla="*/ 652 w 1036"/>
                <a:gd name="T89" fmla="*/ 216 h 1662"/>
                <a:gd name="T90" fmla="*/ 668 w 1036"/>
                <a:gd name="T91" fmla="*/ 262 h 1662"/>
                <a:gd name="T92" fmla="*/ 718 w 1036"/>
                <a:gd name="T93" fmla="*/ 198 h 1662"/>
                <a:gd name="T94" fmla="*/ 734 w 1036"/>
                <a:gd name="T95" fmla="*/ 152 h 1662"/>
                <a:gd name="T96" fmla="*/ 748 w 1036"/>
                <a:gd name="T97" fmla="*/ 198 h 1662"/>
                <a:gd name="T98" fmla="*/ 802 w 1036"/>
                <a:gd name="T99" fmla="*/ 138 h 1662"/>
                <a:gd name="T100" fmla="*/ 822 w 1036"/>
                <a:gd name="T101" fmla="*/ 92 h 1662"/>
                <a:gd name="T102" fmla="*/ 832 w 1036"/>
                <a:gd name="T103" fmla="*/ 140 h 1662"/>
                <a:gd name="T104" fmla="*/ 892 w 1036"/>
                <a:gd name="T105" fmla="*/ 86 h 1662"/>
                <a:gd name="T106" fmla="*/ 916 w 1036"/>
                <a:gd name="T107" fmla="*/ 42 h 1662"/>
                <a:gd name="T108" fmla="*/ 920 w 1036"/>
                <a:gd name="T109" fmla="*/ 92 h 1662"/>
                <a:gd name="T110" fmla="*/ 986 w 1036"/>
                <a:gd name="T111" fmla="*/ 42 h 1662"/>
                <a:gd name="T112" fmla="*/ 1014 w 1036"/>
                <a:gd name="T113" fmla="*/ 0 h 1662"/>
                <a:gd name="T114" fmla="*/ 1014 w 1036"/>
                <a:gd name="T115" fmla="*/ 50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6" h="1662">
                  <a:moveTo>
                    <a:pt x="24" y="1662"/>
                  </a:moveTo>
                  <a:lnTo>
                    <a:pt x="24" y="1662"/>
                  </a:lnTo>
                  <a:lnTo>
                    <a:pt x="20" y="1662"/>
                  </a:lnTo>
                  <a:lnTo>
                    <a:pt x="20" y="1662"/>
                  </a:lnTo>
                  <a:lnTo>
                    <a:pt x="12" y="1658"/>
                  </a:lnTo>
                  <a:lnTo>
                    <a:pt x="4" y="1652"/>
                  </a:lnTo>
                  <a:lnTo>
                    <a:pt x="0" y="1644"/>
                  </a:lnTo>
                  <a:lnTo>
                    <a:pt x="0" y="1634"/>
                  </a:lnTo>
                  <a:lnTo>
                    <a:pt x="0" y="1626"/>
                  </a:lnTo>
                  <a:lnTo>
                    <a:pt x="0" y="1626"/>
                  </a:lnTo>
                  <a:lnTo>
                    <a:pt x="4" y="1618"/>
                  </a:lnTo>
                  <a:lnTo>
                    <a:pt x="10" y="1610"/>
                  </a:lnTo>
                  <a:lnTo>
                    <a:pt x="18" y="1606"/>
                  </a:lnTo>
                  <a:lnTo>
                    <a:pt x="28" y="1606"/>
                  </a:lnTo>
                  <a:lnTo>
                    <a:pt x="28" y="1606"/>
                  </a:lnTo>
                  <a:lnTo>
                    <a:pt x="38" y="1608"/>
                  </a:lnTo>
                  <a:lnTo>
                    <a:pt x="44" y="1616"/>
                  </a:lnTo>
                  <a:lnTo>
                    <a:pt x="48" y="1624"/>
                  </a:lnTo>
                  <a:lnTo>
                    <a:pt x="48" y="1632"/>
                  </a:lnTo>
                  <a:lnTo>
                    <a:pt x="48" y="1640"/>
                  </a:lnTo>
                  <a:lnTo>
                    <a:pt x="48" y="1640"/>
                  </a:lnTo>
                  <a:lnTo>
                    <a:pt x="44" y="1650"/>
                  </a:lnTo>
                  <a:lnTo>
                    <a:pt x="40" y="1656"/>
                  </a:lnTo>
                  <a:lnTo>
                    <a:pt x="32" y="1660"/>
                  </a:lnTo>
                  <a:lnTo>
                    <a:pt x="24" y="1662"/>
                  </a:lnTo>
                  <a:lnTo>
                    <a:pt x="24" y="1662"/>
                  </a:lnTo>
                  <a:close/>
                  <a:moveTo>
                    <a:pt x="40" y="1558"/>
                  </a:moveTo>
                  <a:lnTo>
                    <a:pt x="40" y="1558"/>
                  </a:lnTo>
                  <a:lnTo>
                    <a:pt x="36" y="1558"/>
                  </a:lnTo>
                  <a:lnTo>
                    <a:pt x="36" y="1558"/>
                  </a:lnTo>
                  <a:lnTo>
                    <a:pt x="26" y="1554"/>
                  </a:lnTo>
                  <a:lnTo>
                    <a:pt x="20" y="1548"/>
                  </a:lnTo>
                  <a:lnTo>
                    <a:pt x="16" y="1540"/>
                  </a:lnTo>
                  <a:lnTo>
                    <a:pt x="16" y="1530"/>
                  </a:lnTo>
                  <a:lnTo>
                    <a:pt x="18" y="1522"/>
                  </a:lnTo>
                  <a:lnTo>
                    <a:pt x="18" y="1522"/>
                  </a:lnTo>
                  <a:lnTo>
                    <a:pt x="20" y="1514"/>
                  </a:lnTo>
                  <a:lnTo>
                    <a:pt x="26" y="1508"/>
                  </a:lnTo>
                  <a:lnTo>
                    <a:pt x="36" y="1504"/>
                  </a:lnTo>
                  <a:lnTo>
                    <a:pt x="44" y="1504"/>
                  </a:lnTo>
                  <a:lnTo>
                    <a:pt x="44" y="1504"/>
                  </a:lnTo>
                  <a:lnTo>
                    <a:pt x="54" y="1506"/>
                  </a:lnTo>
                  <a:lnTo>
                    <a:pt x="60" y="1512"/>
                  </a:lnTo>
                  <a:lnTo>
                    <a:pt x="64" y="1522"/>
                  </a:lnTo>
                  <a:lnTo>
                    <a:pt x="64" y="1530"/>
                  </a:lnTo>
                  <a:lnTo>
                    <a:pt x="64" y="1538"/>
                  </a:lnTo>
                  <a:lnTo>
                    <a:pt x="64" y="1538"/>
                  </a:lnTo>
                  <a:lnTo>
                    <a:pt x="60" y="1546"/>
                  </a:lnTo>
                  <a:lnTo>
                    <a:pt x="54" y="1554"/>
                  </a:lnTo>
                  <a:lnTo>
                    <a:pt x="48" y="1558"/>
                  </a:lnTo>
                  <a:lnTo>
                    <a:pt x="40" y="1558"/>
                  </a:lnTo>
                  <a:lnTo>
                    <a:pt x="40" y="1558"/>
                  </a:lnTo>
                  <a:close/>
                  <a:moveTo>
                    <a:pt x="58" y="1456"/>
                  </a:moveTo>
                  <a:lnTo>
                    <a:pt x="58" y="1456"/>
                  </a:lnTo>
                  <a:lnTo>
                    <a:pt x="54" y="1456"/>
                  </a:lnTo>
                  <a:lnTo>
                    <a:pt x="54" y="1456"/>
                  </a:lnTo>
                  <a:lnTo>
                    <a:pt x="44" y="1452"/>
                  </a:lnTo>
                  <a:lnTo>
                    <a:pt x="38" y="1446"/>
                  </a:lnTo>
                  <a:lnTo>
                    <a:pt x="34" y="1438"/>
                  </a:lnTo>
                  <a:lnTo>
                    <a:pt x="34" y="1428"/>
                  </a:lnTo>
                  <a:lnTo>
                    <a:pt x="36" y="1420"/>
                  </a:lnTo>
                  <a:lnTo>
                    <a:pt x="36" y="1420"/>
                  </a:lnTo>
                  <a:lnTo>
                    <a:pt x="40" y="1412"/>
                  </a:lnTo>
                  <a:lnTo>
                    <a:pt x="46" y="1404"/>
                  </a:lnTo>
                  <a:lnTo>
                    <a:pt x="54" y="1402"/>
                  </a:lnTo>
                  <a:lnTo>
                    <a:pt x="64" y="1400"/>
                  </a:lnTo>
                  <a:lnTo>
                    <a:pt x="64" y="1400"/>
                  </a:lnTo>
                  <a:lnTo>
                    <a:pt x="74" y="1404"/>
                  </a:lnTo>
                  <a:lnTo>
                    <a:pt x="80" y="1412"/>
                  </a:lnTo>
                  <a:lnTo>
                    <a:pt x="84" y="1420"/>
                  </a:lnTo>
                  <a:lnTo>
                    <a:pt x="84" y="1430"/>
                  </a:lnTo>
                  <a:lnTo>
                    <a:pt x="82" y="1436"/>
                  </a:lnTo>
                  <a:lnTo>
                    <a:pt x="82" y="1436"/>
                  </a:lnTo>
                  <a:lnTo>
                    <a:pt x="78" y="1444"/>
                  </a:lnTo>
                  <a:lnTo>
                    <a:pt x="74" y="1450"/>
                  </a:lnTo>
                  <a:lnTo>
                    <a:pt x="66" y="1454"/>
                  </a:lnTo>
                  <a:lnTo>
                    <a:pt x="58" y="1456"/>
                  </a:lnTo>
                  <a:lnTo>
                    <a:pt x="58" y="1456"/>
                  </a:lnTo>
                  <a:close/>
                  <a:moveTo>
                    <a:pt x="80" y="1354"/>
                  </a:moveTo>
                  <a:lnTo>
                    <a:pt x="80" y="1354"/>
                  </a:lnTo>
                  <a:lnTo>
                    <a:pt x="74" y="1354"/>
                  </a:lnTo>
                  <a:lnTo>
                    <a:pt x="74" y="1354"/>
                  </a:lnTo>
                  <a:lnTo>
                    <a:pt x="66" y="1350"/>
                  </a:lnTo>
                  <a:lnTo>
                    <a:pt x="60" y="1344"/>
                  </a:lnTo>
                  <a:lnTo>
                    <a:pt x="56" y="1334"/>
                  </a:lnTo>
                  <a:lnTo>
                    <a:pt x="56" y="1326"/>
                  </a:lnTo>
                  <a:lnTo>
                    <a:pt x="58" y="1318"/>
                  </a:lnTo>
                  <a:lnTo>
                    <a:pt x="58" y="1318"/>
                  </a:lnTo>
                  <a:lnTo>
                    <a:pt x="62" y="1308"/>
                  </a:lnTo>
                  <a:lnTo>
                    <a:pt x="68" y="1302"/>
                  </a:lnTo>
                  <a:lnTo>
                    <a:pt x="78" y="1300"/>
                  </a:lnTo>
                  <a:lnTo>
                    <a:pt x="86" y="1300"/>
                  </a:lnTo>
                  <a:lnTo>
                    <a:pt x="86" y="1300"/>
                  </a:lnTo>
                  <a:lnTo>
                    <a:pt x="96" y="1304"/>
                  </a:lnTo>
                  <a:lnTo>
                    <a:pt x="102" y="1310"/>
                  </a:lnTo>
                  <a:lnTo>
                    <a:pt x="106" y="1318"/>
                  </a:lnTo>
                  <a:lnTo>
                    <a:pt x="104" y="1328"/>
                  </a:lnTo>
                  <a:lnTo>
                    <a:pt x="104" y="1336"/>
                  </a:lnTo>
                  <a:lnTo>
                    <a:pt x="104" y="1336"/>
                  </a:lnTo>
                  <a:lnTo>
                    <a:pt x="100" y="1344"/>
                  </a:lnTo>
                  <a:lnTo>
                    <a:pt x="94" y="1350"/>
                  </a:lnTo>
                  <a:lnTo>
                    <a:pt x="88" y="1354"/>
                  </a:lnTo>
                  <a:lnTo>
                    <a:pt x="80" y="1354"/>
                  </a:lnTo>
                  <a:lnTo>
                    <a:pt x="80" y="1354"/>
                  </a:lnTo>
                  <a:close/>
                  <a:moveTo>
                    <a:pt x="104" y="1254"/>
                  </a:moveTo>
                  <a:lnTo>
                    <a:pt x="104" y="1254"/>
                  </a:lnTo>
                  <a:lnTo>
                    <a:pt x="98" y="1252"/>
                  </a:lnTo>
                  <a:lnTo>
                    <a:pt x="98" y="1252"/>
                  </a:lnTo>
                  <a:lnTo>
                    <a:pt x="90" y="1248"/>
                  </a:lnTo>
                  <a:lnTo>
                    <a:pt x="84" y="1242"/>
                  </a:lnTo>
                  <a:lnTo>
                    <a:pt x="80" y="1234"/>
                  </a:lnTo>
                  <a:lnTo>
                    <a:pt x="82" y="1224"/>
                  </a:lnTo>
                  <a:lnTo>
                    <a:pt x="84" y="1216"/>
                  </a:lnTo>
                  <a:lnTo>
                    <a:pt x="84" y="1216"/>
                  </a:lnTo>
                  <a:lnTo>
                    <a:pt x="88" y="1208"/>
                  </a:lnTo>
                  <a:lnTo>
                    <a:pt x="94" y="1202"/>
                  </a:lnTo>
                  <a:lnTo>
                    <a:pt x="104" y="1198"/>
                  </a:lnTo>
                  <a:lnTo>
                    <a:pt x="112" y="1198"/>
                  </a:lnTo>
                  <a:lnTo>
                    <a:pt x="112" y="1198"/>
                  </a:lnTo>
                  <a:lnTo>
                    <a:pt x="122" y="1202"/>
                  </a:lnTo>
                  <a:lnTo>
                    <a:pt x="128" y="1210"/>
                  </a:lnTo>
                  <a:lnTo>
                    <a:pt x="130" y="1218"/>
                  </a:lnTo>
                  <a:lnTo>
                    <a:pt x="130" y="1228"/>
                  </a:lnTo>
                  <a:lnTo>
                    <a:pt x="128" y="1236"/>
                  </a:lnTo>
                  <a:lnTo>
                    <a:pt x="128" y="1236"/>
                  </a:lnTo>
                  <a:lnTo>
                    <a:pt x="124" y="1244"/>
                  </a:lnTo>
                  <a:lnTo>
                    <a:pt x="120" y="1248"/>
                  </a:lnTo>
                  <a:lnTo>
                    <a:pt x="112" y="1252"/>
                  </a:lnTo>
                  <a:lnTo>
                    <a:pt x="104" y="1254"/>
                  </a:lnTo>
                  <a:lnTo>
                    <a:pt x="104" y="1254"/>
                  </a:lnTo>
                  <a:close/>
                  <a:moveTo>
                    <a:pt x="132" y="1154"/>
                  </a:moveTo>
                  <a:lnTo>
                    <a:pt x="132" y="1154"/>
                  </a:lnTo>
                  <a:lnTo>
                    <a:pt x="126" y="1152"/>
                  </a:lnTo>
                  <a:lnTo>
                    <a:pt x="126" y="1152"/>
                  </a:lnTo>
                  <a:lnTo>
                    <a:pt x="118" y="1148"/>
                  </a:lnTo>
                  <a:lnTo>
                    <a:pt x="112" y="1140"/>
                  </a:lnTo>
                  <a:lnTo>
                    <a:pt x="108" y="1132"/>
                  </a:lnTo>
                  <a:lnTo>
                    <a:pt x="110" y="1122"/>
                  </a:lnTo>
                  <a:lnTo>
                    <a:pt x="112" y="1114"/>
                  </a:lnTo>
                  <a:lnTo>
                    <a:pt x="112" y="1114"/>
                  </a:lnTo>
                  <a:lnTo>
                    <a:pt x="116" y="1106"/>
                  </a:lnTo>
                  <a:lnTo>
                    <a:pt x="124" y="1100"/>
                  </a:lnTo>
                  <a:lnTo>
                    <a:pt x="132" y="1098"/>
                  </a:lnTo>
                  <a:lnTo>
                    <a:pt x="142" y="1098"/>
                  </a:lnTo>
                  <a:lnTo>
                    <a:pt x="142" y="1098"/>
                  </a:lnTo>
                  <a:lnTo>
                    <a:pt x="150" y="1104"/>
                  </a:lnTo>
                  <a:lnTo>
                    <a:pt x="156" y="1110"/>
                  </a:lnTo>
                  <a:lnTo>
                    <a:pt x="158" y="1120"/>
                  </a:lnTo>
                  <a:lnTo>
                    <a:pt x="158" y="1128"/>
                  </a:lnTo>
                  <a:lnTo>
                    <a:pt x="156" y="1136"/>
                  </a:lnTo>
                  <a:lnTo>
                    <a:pt x="156" y="1136"/>
                  </a:lnTo>
                  <a:lnTo>
                    <a:pt x="152" y="1144"/>
                  </a:lnTo>
                  <a:lnTo>
                    <a:pt x="146" y="1148"/>
                  </a:lnTo>
                  <a:lnTo>
                    <a:pt x="140" y="1152"/>
                  </a:lnTo>
                  <a:lnTo>
                    <a:pt x="132" y="1154"/>
                  </a:lnTo>
                  <a:lnTo>
                    <a:pt x="132" y="1154"/>
                  </a:lnTo>
                  <a:close/>
                  <a:moveTo>
                    <a:pt x="164" y="1054"/>
                  </a:moveTo>
                  <a:lnTo>
                    <a:pt x="164" y="1054"/>
                  </a:lnTo>
                  <a:lnTo>
                    <a:pt x="156" y="1054"/>
                  </a:lnTo>
                  <a:lnTo>
                    <a:pt x="156" y="1054"/>
                  </a:lnTo>
                  <a:lnTo>
                    <a:pt x="148" y="1048"/>
                  </a:lnTo>
                  <a:lnTo>
                    <a:pt x="142" y="1042"/>
                  </a:lnTo>
                  <a:lnTo>
                    <a:pt x="140" y="1032"/>
                  </a:lnTo>
                  <a:lnTo>
                    <a:pt x="142" y="1022"/>
                  </a:lnTo>
                  <a:lnTo>
                    <a:pt x="144" y="1016"/>
                  </a:lnTo>
                  <a:lnTo>
                    <a:pt x="144" y="1016"/>
                  </a:lnTo>
                  <a:lnTo>
                    <a:pt x="150" y="1006"/>
                  </a:lnTo>
                  <a:lnTo>
                    <a:pt x="156" y="1002"/>
                  </a:lnTo>
                  <a:lnTo>
                    <a:pt x="166" y="1000"/>
                  </a:lnTo>
                  <a:lnTo>
                    <a:pt x="174" y="1000"/>
                  </a:lnTo>
                  <a:lnTo>
                    <a:pt x="174" y="1000"/>
                  </a:lnTo>
                  <a:lnTo>
                    <a:pt x="184" y="1006"/>
                  </a:lnTo>
                  <a:lnTo>
                    <a:pt x="188" y="1012"/>
                  </a:lnTo>
                  <a:lnTo>
                    <a:pt x="190" y="1022"/>
                  </a:lnTo>
                  <a:lnTo>
                    <a:pt x="190" y="1030"/>
                  </a:lnTo>
                  <a:lnTo>
                    <a:pt x="188" y="1038"/>
                  </a:lnTo>
                  <a:lnTo>
                    <a:pt x="188" y="1038"/>
                  </a:lnTo>
                  <a:lnTo>
                    <a:pt x="184" y="1046"/>
                  </a:lnTo>
                  <a:lnTo>
                    <a:pt x="178" y="1050"/>
                  </a:lnTo>
                  <a:lnTo>
                    <a:pt x="172" y="1054"/>
                  </a:lnTo>
                  <a:lnTo>
                    <a:pt x="164" y="1054"/>
                  </a:lnTo>
                  <a:lnTo>
                    <a:pt x="164" y="1054"/>
                  </a:lnTo>
                  <a:close/>
                  <a:moveTo>
                    <a:pt x="200" y="956"/>
                  </a:moveTo>
                  <a:lnTo>
                    <a:pt x="200" y="956"/>
                  </a:lnTo>
                  <a:lnTo>
                    <a:pt x="192" y="956"/>
                  </a:lnTo>
                  <a:lnTo>
                    <a:pt x="192" y="956"/>
                  </a:lnTo>
                  <a:lnTo>
                    <a:pt x="184" y="950"/>
                  </a:lnTo>
                  <a:lnTo>
                    <a:pt x="178" y="942"/>
                  </a:lnTo>
                  <a:lnTo>
                    <a:pt x="176" y="934"/>
                  </a:lnTo>
                  <a:lnTo>
                    <a:pt x="178" y="924"/>
                  </a:lnTo>
                  <a:lnTo>
                    <a:pt x="180" y="916"/>
                  </a:lnTo>
                  <a:lnTo>
                    <a:pt x="180" y="916"/>
                  </a:lnTo>
                  <a:lnTo>
                    <a:pt x="186" y="908"/>
                  </a:lnTo>
                  <a:lnTo>
                    <a:pt x="194" y="904"/>
                  </a:lnTo>
                  <a:lnTo>
                    <a:pt x="202" y="902"/>
                  </a:lnTo>
                  <a:lnTo>
                    <a:pt x="212" y="904"/>
                  </a:lnTo>
                  <a:lnTo>
                    <a:pt x="212" y="904"/>
                  </a:lnTo>
                  <a:lnTo>
                    <a:pt x="220" y="908"/>
                  </a:lnTo>
                  <a:lnTo>
                    <a:pt x="224" y="916"/>
                  </a:lnTo>
                  <a:lnTo>
                    <a:pt x="226" y="924"/>
                  </a:lnTo>
                  <a:lnTo>
                    <a:pt x="226" y="934"/>
                  </a:lnTo>
                  <a:lnTo>
                    <a:pt x="222" y="942"/>
                  </a:lnTo>
                  <a:lnTo>
                    <a:pt x="222" y="942"/>
                  </a:lnTo>
                  <a:lnTo>
                    <a:pt x="218" y="948"/>
                  </a:lnTo>
                  <a:lnTo>
                    <a:pt x="214" y="952"/>
                  </a:lnTo>
                  <a:lnTo>
                    <a:pt x="206" y="956"/>
                  </a:lnTo>
                  <a:lnTo>
                    <a:pt x="200" y="956"/>
                  </a:lnTo>
                  <a:lnTo>
                    <a:pt x="200" y="956"/>
                  </a:lnTo>
                  <a:close/>
                  <a:moveTo>
                    <a:pt x="240" y="860"/>
                  </a:moveTo>
                  <a:lnTo>
                    <a:pt x="240" y="860"/>
                  </a:lnTo>
                  <a:lnTo>
                    <a:pt x="230" y="858"/>
                  </a:lnTo>
                  <a:lnTo>
                    <a:pt x="230" y="858"/>
                  </a:lnTo>
                  <a:lnTo>
                    <a:pt x="222" y="854"/>
                  </a:lnTo>
                  <a:lnTo>
                    <a:pt x="218" y="846"/>
                  </a:lnTo>
                  <a:lnTo>
                    <a:pt x="216" y="836"/>
                  </a:lnTo>
                  <a:lnTo>
                    <a:pt x="218" y="828"/>
                  </a:lnTo>
                  <a:lnTo>
                    <a:pt x="220" y="820"/>
                  </a:lnTo>
                  <a:lnTo>
                    <a:pt x="220" y="820"/>
                  </a:lnTo>
                  <a:lnTo>
                    <a:pt x="226" y="812"/>
                  </a:lnTo>
                  <a:lnTo>
                    <a:pt x="234" y="808"/>
                  </a:lnTo>
                  <a:lnTo>
                    <a:pt x="244" y="806"/>
                  </a:lnTo>
                  <a:lnTo>
                    <a:pt x="252" y="808"/>
                  </a:lnTo>
                  <a:lnTo>
                    <a:pt x="252" y="808"/>
                  </a:lnTo>
                  <a:lnTo>
                    <a:pt x="260" y="812"/>
                  </a:lnTo>
                  <a:lnTo>
                    <a:pt x="266" y="820"/>
                  </a:lnTo>
                  <a:lnTo>
                    <a:pt x="266" y="830"/>
                  </a:lnTo>
                  <a:lnTo>
                    <a:pt x="264" y="840"/>
                  </a:lnTo>
                  <a:lnTo>
                    <a:pt x="262" y="846"/>
                  </a:lnTo>
                  <a:lnTo>
                    <a:pt x="262" y="846"/>
                  </a:lnTo>
                  <a:lnTo>
                    <a:pt x="258" y="852"/>
                  </a:lnTo>
                  <a:lnTo>
                    <a:pt x="252" y="856"/>
                  </a:lnTo>
                  <a:lnTo>
                    <a:pt x="246" y="860"/>
                  </a:lnTo>
                  <a:lnTo>
                    <a:pt x="240" y="860"/>
                  </a:lnTo>
                  <a:lnTo>
                    <a:pt x="240" y="860"/>
                  </a:lnTo>
                  <a:close/>
                  <a:moveTo>
                    <a:pt x="284" y="766"/>
                  </a:moveTo>
                  <a:lnTo>
                    <a:pt x="284" y="766"/>
                  </a:lnTo>
                  <a:lnTo>
                    <a:pt x="278" y="766"/>
                  </a:lnTo>
                  <a:lnTo>
                    <a:pt x="272" y="764"/>
                  </a:lnTo>
                  <a:lnTo>
                    <a:pt x="272" y="764"/>
                  </a:lnTo>
                  <a:lnTo>
                    <a:pt x="266" y="758"/>
                  </a:lnTo>
                  <a:lnTo>
                    <a:pt x="260" y="750"/>
                  </a:lnTo>
                  <a:lnTo>
                    <a:pt x="260" y="742"/>
                  </a:lnTo>
                  <a:lnTo>
                    <a:pt x="262" y="732"/>
                  </a:lnTo>
                  <a:lnTo>
                    <a:pt x="266" y="724"/>
                  </a:lnTo>
                  <a:lnTo>
                    <a:pt x="266" y="724"/>
                  </a:lnTo>
                  <a:lnTo>
                    <a:pt x="272" y="718"/>
                  </a:lnTo>
                  <a:lnTo>
                    <a:pt x="280" y="712"/>
                  </a:lnTo>
                  <a:lnTo>
                    <a:pt x="288" y="712"/>
                  </a:lnTo>
                  <a:lnTo>
                    <a:pt x="298" y="714"/>
                  </a:lnTo>
                  <a:lnTo>
                    <a:pt x="298" y="714"/>
                  </a:lnTo>
                  <a:lnTo>
                    <a:pt x="306" y="720"/>
                  </a:lnTo>
                  <a:lnTo>
                    <a:pt x="310" y="728"/>
                  </a:lnTo>
                  <a:lnTo>
                    <a:pt x="312" y="736"/>
                  </a:lnTo>
                  <a:lnTo>
                    <a:pt x="308" y="746"/>
                  </a:lnTo>
                  <a:lnTo>
                    <a:pt x="306" y="754"/>
                  </a:lnTo>
                  <a:lnTo>
                    <a:pt x="306" y="754"/>
                  </a:lnTo>
                  <a:lnTo>
                    <a:pt x="302" y="758"/>
                  </a:lnTo>
                  <a:lnTo>
                    <a:pt x="296" y="764"/>
                  </a:lnTo>
                  <a:lnTo>
                    <a:pt x="290" y="766"/>
                  </a:lnTo>
                  <a:lnTo>
                    <a:pt x="284" y="766"/>
                  </a:lnTo>
                  <a:lnTo>
                    <a:pt x="284" y="766"/>
                  </a:lnTo>
                  <a:close/>
                  <a:moveTo>
                    <a:pt x="332" y="674"/>
                  </a:moveTo>
                  <a:lnTo>
                    <a:pt x="332" y="674"/>
                  </a:lnTo>
                  <a:lnTo>
                    <a:pt x="326" y="674"/>
                  </a:lnTo>
                  <a:lnTo>
                    <a:pt x="320" y="672"/>
                  </a:lnTo>
                  <a:lnTo>
                    <a:pt x="320" y="672"/>
                  </a:lnTo>
                  <a:lnTo>
                    <a:pt x="314" y="666"/>
                  </a:lnTo>
                  <a:lnTo>
                    <a:pt x="308" y="658"/>
                  </a:lnTo>
                  <a:lnTo>
                    <a:pt x="308" y="648"/>
                  </a:lnTo>
                  <a:lnTo>
                    <a:pt x="312" y="638"/>
                  </a:lnTo>
                  <a:lnTo>
                    <a:pt x="316" y="632"/>
                  </a:lnTo>
                  <a:lnTo>
                    <a:pt x="316" y="632"/>
                  </a:lnTo>
                  <a:lnTo>
                    <a:pt x="322" y="624"/>
                  </a:lnTo>
                  <a:lnTo>
                    <a:pt x="330" y="620"/>
                  </a:lnTo>
                  <a:lnTo>
                    <a:pt x="338" y="620"/>
                  </a:lnTo>
                  <a:lnTo>
                    <a:pt x="348" y="622"/>
                  </a:lnTo>
                  <a:lnTo>
                    <a:pt x="348" y="622"/>
                  </a:lnTo>
                  <a:lnTo>
                    <a:pt x="356" y="630"/>
                  </a:lnTo>
                  <a:lnTo>
                    <a:pt x="360" y="638"/>
                  </a:lnTo>
                  <a:lnTo>
                    <a:pt x="360" y="646"/>
                  </a:lnTo>
                  <a:lnTo>
                    <a:pt x="356" y="656"/>
                  </a:lnTo>
                  <a:lnTo>
                    <a:pt x="354" y="662"/>
                  </a:lnTo>
                  <a:lnTo>
                    <a:pt x="354" y="662"/>
                  </a:lnTo>
                  <a:lnTo>
                    <a:pt x="350" y="668"/>
                  </a:lnTo>
                  <a:lnTo>
                    <a:pt x="344" y="672"/>
                  </a:lnTo>
                  <a:lnTo>
                    <a:pt x="338" y="674"/>
                  </a:lnTo>
                  <a:lnTo>
                    <a:pt x="332" y="674"/>
                  </a:lnTo>
                  <a:lnTo>
                    <a:pt x="332" y="674"/>
                  </a:lnTo>
                  <a:close/>
                  <a:moveTo>
                    <a:pt x="386" y="586"/>
                  </a:moveTo>
                  <a:lnTo>
                    <a:pt x="386" y="586"/>
                  </a:lnTo>
                  <a:lnTo>
                    <a:pt x="378" y="584"/>
                  </a:lnTo>
                  <a:lnTo>
                    <a:pt x="372" y="582"/>
                  </a:lnTo>
                  <a:lnTo>
                    <a:pt x="372" y="582"/>
                  </a:lnTo>
                  <a:lnTo>
                    <a:pt x="366" y="576"/>
                  </a:lnTo>
                  <a:lnTo>
                    <a:pt x="362" y="566"/>
                  </a:lnTo>
                  <a:lnTo>
                    <a:pt x="362" y="558"/>
                  </a:lnTo>
                  <a:lnTo>
                    <a:pt x="366" y="548"/>
                  </a:lnTo>
                  <a:lnTo>
                    <a:pt x="370" y="542"/>
                  </a:lnTo>
                  <a:lnTo>
                    <a:pt x="370" y="542"/>
                  </a:lnTo>
                  <a:lnTo>
                    <a:pt x="376" y="534"/>
                  </a:lnTo>
                  <a:lnTo>
                    <a:pt x="384" y="532"/>
                  </a:lnTo>
                  <a:lnTo>
                    <a:pt x="394" y="532"/>
                  </a:lnTo>
                  <a:lnTo>
                    <a:pt x="402" y="534"/>
                  </a:lnTo>
                  <a:lnTo>
                    <a:pt x="402" y="534"/>
                  </a:lnTo>
                  <a:lnTo>
                    <a:pt x="410" y="542"/>
                  </a:lnTo>
                  <a:lnTo>
                    <a:pt x="414" y="550"/>
                  </a:lnTo>
                  <a:lnTo>
                    <a:pt x="414" y="558"/>
                  </a:lnTo>
                  <a:lnTo>
                    <a:pt x="410" y="568"/>
                  </a:lnTo>
                  <a:lnTo>
                    <a:pt x="406" y="574"/>
                  </a:lnTo>
                  <a:lnTo>
                    <a:pt x="406" y="574"/>
                  </a:lnTo>
                  <a:lnTo>
                    <a:pt x="402" y="580"/>
                  </a:lnTo>
                  <a:lnTo>
                    <a:pt x="396" y="582"/>
                  </a:lnTo>
                  <a:lnTo>
                    <a:pt x="392" y="584"/>
                  </a:lnTo>
                  <a:lnTo>
                    <a:pt x="386" y="586"/>
                  </a:lnTo>
                  <a:lnTo>
                    <a:pt x="386" y="586"/>
                  </a:lnTo>
                  <a:close/>
                  <a:moveTo>
                    <a:pt x="444" y="500"/>
                  </a:moveTo>
                  <a:lnTo>
                    <a:pt x="444" y="500"/>
                  </a:lnTo>
                  <a:lnTo>
                    <a:pt x="436" y="498"/>
                  </a:lnTo>
                  <a:lnTo>
                    <a:pt x="430" y="496"/>
                  </a:lnTo>
                  <a:lnTo>
                    <a:pt x="430" y="496"/>
                  </a:lnTo>
                  <a:lnTo>
                    <a:pt x="424" y="488"/>
                  </a:lnTo>
                  <a:lnTo>
                    <a:pt x="420" y="480"/>
                  </a:lnTo>
                  <a:lnTo>
                    <a:pt x="420" y="470"/>
                  </a:lnTo>
                  <a:lnTo>
                    <a:pt x="424" y="462"/>
                  </a:lnTo>
                  <a:lnTo>
                    <a:pt x="430" y="454"/>
                  </a:lnTo>
                  <a:lnTo>
                    <a:pt x="430" y="454"/>
                  </a:lnTo>
                  <a:lnTo>
                    <a:pt x="436" y="448"/>
                  </a:lnTo>
                  <a:lnTo>
                    <a:pt x="446" y="446"/>
                  </a:lnTo>
                  <a:lnTo>
                    <a:pt x="454" y="446"/>
                  </a:lnTo>
                  <a:lnTo>
                    <a:pt x="464" y="450"/>
                  </a:lnTo>
                  <a:lnTo>
                    <a:pt x="464" y="450"/>
                  </a:lnTo>
                  <a:lnTo>
                    <a:pt x="470" y="458"/>
                  </a:lnTo>
                  <a:lnTo>
                    <a:pt x="472" y="466"/>
                  </a:lnTo>
                  <a:lnTo>
                    <a:pt x="472" y="474"/>
                  </a:lnTo>
                  <a:lnTo>
                    <a:pt x="468" y="484"/>
                  </a:lnTo>
                  <a:lnTo>
                    <a:pt x="464" y="490"/>
                  </a:lnTo>
                  <a:lnTo>
                    <a:pt x="464" y="490"/>
                  </a:lnTo>
                  <a:lnTo>
                    <a:pt x="460" y="494"/>
                  </a:lnTo>
                  <a:lnTo>
                    <a:pt x="454" y="498"/>
                  </a:lnTo>
                  <a:lnTo>
                    <a:pt x="450" y="500"/>
                  </a:lnTo>
                  <a:lnTo>
                    <a:pt x="444" y="500"/>
                  </a:lnTo>
                  <a:lnTo>
                    <a:pt x="444" y="500"/>
                  </a:lnTo>
                  <a:close/>
                  <a:moveTo>
                    <a:pt x="508" y="418"/>
                  </a:moveTo>
                  <a:lnTo>
                    <a:pt x="508" y="418"/>
                  </a:lnTo>
                  <a:lnTo>
                    <a:pt x="500" y="416"/>
                  </a:lnTo>
                  <a:lnTo>
                    <a:pt x="492" y="412"/>
                  </a:lnTo>
                  <a:lnTo>
                    <a:pt x="492" y="412"/>
                  </a:lnTo>
                  <a:lnTo>
                    <a:pt x="486" y="404"/>
                  </a:lnTo>
                  <a:lnTo>
                    <a:pt x="484" y="396"/>
                  </a:lnTo>
                  <a:lnTo>
                    <a:pt x="486" y="386"/>
                  </a:lnTo>
                  <a:lnTo>
                    <a:pt x="490" y="378"/>
                  </a:lnTo>
                  <a:lnTo>
                    <a:pt x="496" y="372"/>
                  </a:lnTo>
                  <a:lnTo>
                    <a:pt x="496" y="372"/>
                  </a:lnTo>
                  <a:lnTo>
                    <a:pt x="502" y="366"/>
                  </a:lnTo>
                  <a:lnTo>
                    <a:pt x="512" y="364"/>
                  </a:lnTo>
                  <a:lnTo>
                    <a:pt x="520" y="364"/>
                  </a:lnTo>
                  <a:lnTo>
                    <a:pt x="528" y="370"/>
                  </a:lnTo>
                  <a:lnTo>
                    <a:pt x="528" y="370"/>
                  </a:lnTo>
                  <a:lnTo>
                    <a:pt x="534" y="376"/>
                  </a:lnTo>
                  <a:lnTo>
                    <a:pt x="538" y="386"/>
                  </a:lnTo>
                  <a:lnTo>
                    <a:pt x="536" y="394"/>
                  </a:lnTo>
                  <a:lnTo>
                    <a:pt x="532" y="404"/>
                  </a:lnTo>
                  <a:lnTo>
                    <a:pt x="526" y="410"/>
                  </a:lnTo>
                  <a:lnTo>
                    <a:pt x="526" y="410"/>
                  </a:lnTo>
                  <a:lnTo>
                    <a:pt x="522" y="412"/>
                  </a:lnTo>
                  <a:lnTo>
                    <a:pt x="518" y="416"/>
                  </a:lnTo>
                  <a:lnTo>
                    <a:pt x="508" y="418"/>
                  </a:lnTo>
                  <a:lnTo>
                    <a:pt x="508" y="418"/>
                  </a:lnTo>
                  <a:close/>
                  <a:moveTo>
                    <a:pt x="578" y="340"/>
                  </a:moveTo>
                  <a:lnTo>
                    <a:pt x="578" y="340"/>
                  </a:lnTo>
                  <a:lnTo>
                    <a:pt x="568" y="338"/>
                  </a:lnTo>
                  <a:lnTo>
                    <a:pt x="562" y="334"/>
                  </a:lnTo>
                  <a:lnTo>
                    <a:pt x="562" y="334"/>
                  </a:lnTo>
                  <a:lnTo>
                    <a:pt x="556" y="326"/>
                  </a:lnTo>
                  <a:lnTo>
                    <a:pt x="554" y="316"/>
                  </a:lnTo>
                  <a:lnTo>
                    <a:pt x="556" y="308"/>
                  </a:lnTo>
                  <a:lnTo>
                    <a:pt x="560" y="300"/>
                  </a:lnTo>
                  <a:lnTo>
                    <a:pt x="566" y="294"/>
                  </a:lnTo>
                  <a:lnTo>
                    <a:pt x="566" y="294"/>
                  </a:lnTo>
                  <a:lnTo>
                    <a:pt x="574" y="288"/>
                  </a:lnTo>
                  <a:lnTo>
                    <a:pt x="584" y="286"/>
                  </a:lnTo>
                  <a:lnTo>
                    <a:pt x="592" y="288"/>
                  </a:lnTo>
                  <a:lnTo>
                    <a:pt x="600" y="294"/>
                  </a:lnTo>
                  <a:lnTo>
                    <a:pt x="600" y="294"/>
                  </a:lnTo>
                  <a:lnTo>
                    <a:pt x="606" y="302"/>
                  </a:lnTo>
                  <a:lnTo>
                    <a:pt x="608" y="310"/>
                  </a:lnTo>
                  <a:lnTo>
                    <a:pt x="606" y="320"/>
                  </a:lnTo>
                  <a:lnTo>
                    <a:pt x="600" y="328"/>
                  </a:lnTo>
                  <a:lnTo>
                    <a:pt x="596" y="334"/>
                  </a:lnTo>
                  <a:lnTo>
                    <a:pt x="596" y="334"/>
                  </a:lnTo>
                  <a:lnTo>
                    <a:pt x="588" y="338"/>
                  </a:lnTo>
                  <a:lnTo>
                    <a:pt x="578" y="340"/>
                  </a:lnTo>
                  <a:lnTo>
                    <a:pt x="578" y="340"/>
                  </a:lnTo>
                  <a:close/>
                  <a:moveTo>
                    <a:pt x="652" y="268"/>
                  </a:moveTo>
                  <a:lnTo>
                    <a:pt x="652" y="268"/>
                  </a:lnTo>
                  <a:lnTo>
                    <a:pt x="644" y="266"/>
                  </a:lnTo>
                  <a:lnTo>
                    <a:pt x="634" y="260"/>
                  </a:lnTo>
                  <a:lnTo>
                    <a:pt x="634" y="260"/>
                  </a:lnTo>
                  <a:lnTo>
                    <a:pt x="630" y="252"/>
                  </a:lnTo>
                  <a:lnTo>
                    <a:pt x="628" y="244"/>
                  </a:lnTo>
                  <a:lnTo>
                    <a:pt x="632" y="234"/>
                  </a:lnTo>
                  <a:lnTo>
                    <a:pt x="638" y="226"/>
                  </a:lnTo>
                  <a:lnTo>
                    <a:pt x="644" y="222"/>
                  </a:lnTo>
                  <a:lnTo>
                    <a:pt x="644" y="222"/>
                  </a:lnTo>
                  <a:lnTo>
                    <a:pt x="652" y="216"/>
                  </a:lnTo>
                  <a:lnTo>
                    <a:pt x="660" y="216"/>
                  </a:lnTo>
                  <a:lnTo>
                    <a:pt x="670" y="218"/>
                  </a:lnTo>
                  <a:lnTo>
                    <a:pt x="678" y="224"/>
                  </a:lnTo>
                  <a:lnTo>
                    <a:pt x="678" y="224"/>
                  </a:lnTo>
                  <a:lnTo>
                    <a:pt x="682" y="232"/>
                  </a:lnTo>
                  <a:lnTo>
                    <a:pt x="682" y="242"/>
                  </a:lnTo>
                  <a:lnTo>
                    <a:pt x="680" y="250"/>
                  </a:lnTo>
                  <a:lnTo>
                    <a:pt x="674" y="258"/>
                  </a:lnTo>
                  <a:lnTo>
                    <a:pt x="668" y="262"/>
                  </a:lnTo>
                  <a:lnTo>
                    <a:pt x="668" y="262"/>
                  </a:lnTo>
                  <a:lnTo>
                    <a:pt x="662" y="268"/>
                  </a:lnTo>
                  <a:lnTo>
                    <a:pt x="652" y="268"/>
                  </a:lnTo>
                  <a:lnTo>
                    <a:pt x="652" y="268"/>
                  </a:lnTo>
                  <a:close/>
                  <a:moveTo>
                    <a:pt x="734" y="204"/>
                  </a:moveTo>
                  <a:lnTo>
                    <a:pt x="734" y="204"/>
                  </a:lnTo>
                  <a:lnTo>
                    <a:pt x="728" y="202"/>
                  </a:lnTo>
                  <a:lnTo>
                    <a:pt x="722" y="200"/>
                  </a:lnTo>
                  <a:lnTo>
                    <a:pt x="718" y="198"/>
                  </a:lnTo>
                  <a:lnTo>
                    <a:pt x="714" y="194"/>
                  </a:lnTo>
                  <a:lnTo>
                    <a:pt x="714" y="194"/>
                  </a:lnTo>
                  <a:lnTo>
                    <a:pt x="710" y="184"/>
                  </a:lnTo>
                  <a:lnTo>
                    <a:pt x="710" y="176"/>
                  </a:lnTo>
                  <a:lnTo>
                    <a:pt x="712" y="168"/>
                  </a:lnTo>
                  <a:lnTo>
                    <a:pt x="720" y="160"/>
                  </a:lnTo>
                  <a:lnTo>
                    <a:pt x="726" y="156"/>
                  </a:lnTo>
                  <a:lnTo>
                    <a:pt x="726" y="156"/>
                  </a:lnTo>
                  <a:lnTo>
                    <a:pt x="734" y="152"/>
                  </a:lnTo>
                  <a:lnTo>
                    <a:pt x="744" y="150"/>
                  </a:lnTo>
                  <a:lnTo>
                    <a:pt x="752" y="154"/>
                  </a:lnTo>
                  <a:lnTo>
                    <a:pt x="760" y="160"/>
                  </a:lnTo>
                  <a:lnTo>
                    <a:pt x="760" y="160"/>
                  </a:lnTo>
                  <a:lnTo>
                    <a:pt x="764" y="168"/>
                  </a:lnTo>
                  <a:lnTo>
                    <a:pt x="764" y="178"/>
                  </a:lnTo>
                  <a:lnTo>
                    <a:pt x="760" y="186"/>
                  </a:lnTo>
                  <a:lnTo>
                    <a:pt x="754" y="194"/>
                  </a:lnTo>
                  <a:lnTo>
                    <a:pt x="748" y="198"/>
                  </a:lnTo>
                  <a:lnTo>
                    <a:pt x="748" y="198"/>
                  </a:lnTo>
                  <a:lnTo>
                    <a:pt x="740" y="202"/>
                  </a:lnTo>
                  <a:lnTo>
                    <a:pt x="734" y="204"/>
                  </a:lnTo>
                  <a:lnTo>
                    <a:pt x="734" y="204"/>
                  </a:lnTo>
                  <a:close/>
                  <a:moveTo>
                    <a:pt x="820" y="144"/>
                  </a:moveTo>
                  <a:lnTo>
                    <a:pt x="820" y="144"/>
                  </a:lnTo>
                  <a:lnTo>
                    <a:pt x="814" y="144"/>
                  </a:lnTo>
                  <a:lnTo>
                    <a:pt x="808" y="142"/>
                  </a:lnTo>
                  <a:lnTo>
                    <a:pt x="802" y="138"/>
                  </a:lnTo>
                  <a:lnTo>
                    <a:pt x="798" y="134"/>
                  </a:lnTo>
                  <a:lnTo>
                    <a:pt x="798" y="134"/>
                  </a:lnTo>
                  <a:lnTo>
                    <a:pt x="796" y="124"/>
                  </a:lnTo>
                  <a:lnTo>
                    <a:pt x="796" y="116"/>
                  </a:lnTo>
                  <a:lnTo>
                    <a:pt x="800" y="106"/>
                  </a:lnTo>
                  <a:lnTo>
                    <a:pt x="806" y="100"/>
                  </a:lnTo>
                  <a:lnTo>
                    <a:pt x="814" y="96"/>
                  </a:lnTo>
                  <a:lnTo>
                    <a:pt x="814" y="96"/>
                  </a:lnTo>
                  <a:lnTo>
                    <a:pt x="822" y="92"/>
                  </a:lnTo>
                  <a:lnTo>
                    <a:pt x="832" y="94"/>
                  </a:lnTo>
                  <a:lnTo>
                    <a:pt x="840" y="96"/>
                  </a:lnTo>
                  <a:lnTo>
                    <a:pt x="846" y="104"/>
                  </a:lnTo>
                  <a:lnTo>
                    <a:pt x="846" y="104"/>
                  </a:lnTo>
                  <a:lnTo>
                    <a:pt x="850" y="112"/>
                  </a:lnTo>
                  <a:lnTo>
                    <a:pt x="850" y="122"/>
                  </a:lnTo>
                  <a:lnTo>
                    <a:pt x="846" y="130"/>
                  </a:lnTo>
                  <a:lnTo>
                    <a:pt x="838" y="136"/>
                  </a:lnTo>
                  <a:lnTo>
                    <a:pt x="832" y="140"/>
                  </a:lnTo>
                  <a:lnTo>
                    <a:pt x="832" y="140"/>
                  </a:lnTo>
                  <a:lnTo>
                    <a:pt x="826" y="144"/>
                  </a:lnTo>
                  <a:lnTo>
                    <a:pt x="820" y="144"/>
                  </a:lnTo>
                  <a:lnTo>
                    <a:pt x="820" y="144"/>
                  </a:lnTo>
                  <a:close/>
                  <a:moveTo>
                    <a:pt x="910" y="94"/>
                  </a:moveTo>
                  <a:lnTo>
                    <a:pt x="910" y="94"/>
                  </a:lnTo>
                  <a:lnTo>
                    <a:pt x="904" y="92"/>
                  </a:lnTo>
                  <a:lnTo>
                    <a:pt x="898" y="90"/>
                  </a:lnTo>
                  <a:lnTo>
                    <a:pt x="892" y="86"/>
                  </a:lnTo>
                  <a:lnTo>
                    <a:pt x="888" y="80"/>
                  </a:lnTo>
                  <a:lnTo>
                    <a:pt x="888" y="80"/>
                  </a:lnTo>
                  <a:lnTo>
                    <a:pt x="886" y="72"/>
                  </a:lnTo>
                  <a:lnTo>
                    <a:pt x="888" y="62"/>
                  </a:lnTo>
                  <a:lnTo>
                    <a:pt x="892" y="54"/>
                  </a:lnTo>
                  <a:lnTo>
                    <a:pt x="900" y="48"/>
                  </a:lnTo>
                  <a:lnTo>
                    <a:pt x="906" y="44"/>
                  </a:lnTo>
                  <a:lnTo>
                    <a:pt x="906" y="44"/>
                  </a:lnTo>
                  <a:lnTo>
                    <a:pt x="916" y="42"/>
                  </a:lnTo>
                  <a:lnTo>
                    <a:pt x="924" y="44"/>
                  </a:lnTo>
                  <a:lnTo>
                    <a:pt x="932" y="48"/>
                  </a:lnTo>
                  <a:lnTo>
                    <a:pt x="938" y="56"/>
                  </a:lnTo>
                  <a:lnTo>
                    <a:pt x="938" y="56"/>
                  </a:lnTo>
                  <a:lnTo>
                    <a:pt x="942" y="64"/>
                  </a:lnTo>
                  <a:lnTo>
                    <a:pt x="940" y="74"/>
                  </a:lnTo>
                  <a:lnTo>
                    <a:pt x="936" y="82"/>
                  </a:lnTo>
                  <a:lnTo>
                    <a:pt x="928" y="88"/>
                  </a:lnTo>
                  <a:lnTo>
                    <a:pt x="920" y="92"/>
                  </a:lnTo>
                  <a:lnTo>
                    <a:pt x="920" y="92"/>
                  </a:lnTo>
                  <a:lnTo>
                    <a:pt x="916" y="94"/>
                  </a:lnTo>
                  <a:lnTo>
                    <a:pt x="910" y="94"/>
                  </a:lnTo>
                  <a:lnTo>
                    <a:pt x="910" y="94"/>
                  </a:lnTo>
                  <a:close/>
                  <a:moveTo>
                    <a:pt x="1004" y="52"/>
                  </a:moveTo>
                  <a:lnTo>
                    <a:pt x="1004" y="52"/>
                  </a:lnTo>
                  <a:lnTo>
                    <a:pt x="998" y="50"/>
                  </a:lnTo>
                  <a:lnTo>
                    <a:pt x="992" y="48"/>
                  </a:lnTo>
                  <a:lnTo>
                    <a:pt x="986" y="42"/>
                  </a:lnTo>
                  <a:lnTo>
                    <a:pt x="982" y="36"/>
                  </a:lnTo>
                  <a:lnTo>
                    <a:pt x="982" y="36"/>
                  </a:lnTo>
                  <a:lnTo>
                    <a:pt x="980" y="26"/>
                  </a:lnTo>
                  <a:lnTo>
                    <a:pt x="982" y="18"/>
                  </a:lnTo>
                  <a:lnTo>
                    <a:pt x="988" y="10"/>
                  </a:lnTo>
                  <a:lnTo>
                    <a:pt x="996" y="6"/>
                  </a:lnTo>
                  <a:lnTo>
                    <a:pt x="1004" y="2"/>
                  </a:lnTo>
                  <a:lnTo>
                    <a:pt x="1004" y="2"/>
                  </a:lnTo>
                  <a:lnTo>
                    <a:pt x="1014" y="0"/>
                  </a:lnTo>
                  <a:lnTo>
                    <a:pt x="1022" y="2"/>
                  </a:lnTo>
                  <a:lnTo>
                    <a:pt x="1030" y="8"/>
                  </a:lnTo>
                  <a:lnTo>
                    <a:pt x="1034" y="16"/>
                  </a:lnTo>
                  <a:lnTo>
                    <a:pt x="1034" y="16"/>
                  </a:lnTo>
                  <a:lnTo>
                    <a:pt x="1036" y="26"/>
                  </a:lnTo>
                  <a:lnTo>
                    <a:pt x="1034" y="34"/>
                  </a:lnTo>
                  <a:lnTo>
                    <a:pt x="1030" y="42"/>
                  </a:lnTo>
                  <a:lnTo>
                    <a:pt x="1020" y="46"/>
                  </a:lnTo>
                  <a:lnTo>
                    <a:pt x="1014" y="50"/>
                  </a:lnTo>
                  <a:lnTo>
                    <a:pt x="1014" y="50"/>
                  </a:lnTo>
                  <a:lnTo>
                    <a:pt x="1004" y="52"/>
                  </a:lnTo>
                  <a:lnTo>
                    <a:pt x="1004" y="52"/>
                  </a:lnTo>
                  <a:close/>
                </a:path>
              </a:pathLst>
            </a:custGeom>
            <a:solidFill>
              <a:srgbClr val="94A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0"/>
            <p:cNvSpPr>
              <a:spLocks noEditPoints="1"/>
            </p:cNvSpPr>
            <p:nvPr/>
          </p:nvSpPr>
          <p:spPr bwMode="auto">
            <a:xfrm>
              <a:off x="1692275" y="4900613"/>
              <a:ext cx="1384300" cy="215900"/>
            </a:xfrm>
            <a:custGeom>
              <a:avLst/>
              <a:gdLst>
                <a:gd name="T0" fmla="*/ 832 w 872"/>
                <a:gd name="T1" fmla="*/ 132 h 136"/>
                <a:gd name="T2" fmla="*/ 816 w 872"/>
                <a:gd name="T3" fmla="*/ 112 h 136"/>
                <a:gd name="T4" fmla="*/ 830 w 872"/>
                <a:gd name="T5" fmla="*/ 88 h 136"/>
                <a:gd name="T6" fmla="*/ 856 w 872"/>
                <a:gd name="T7" fmla="*/ 90 h 136"/>
                <a:gd name="T8" fmla="*/ 870 w 872"/>
                <a:gd name="T9" fmla="*/ 120 h 136"/>
                <a:gd name="T10" fmla="*/ 856 w 872"/>
                <a:gd name="T11" fmla="*/ 136 h 136"/>
                <a:gd name="T12" fmla="*/ 750 w 872"/>
                <a:gd name="T13" fmla="*/ 104 h 136"/>
                <a:gd name="T14" fmla="*/ 726 w 872"/>
                <a:gd name="T15" fmla="*/ 98 h 136"/>
                <a:gd name="T16" fmla="*/ 718 w 872"/>
                <a:gd name="T17" fmla="*/ 72 h 136"/>
                <a:gd name="T18" fmla="*/ 748 w 872"/>
                <a:gd name="T19" fmla="*/ 56 h 136"/>
                <a:gd name="T20" fmla="*/ 770 w 872"/>
                <a:gd name="T21" fmla="*/ 68 h 136"/>
                <a:gd name="T22" fmla="*/ 770 w 872"/>
                <a:gd name="T23" fmla="*/ 94 h 136"/>
                <a:gd name="T24" fmla="*/ 750 w 872"/>
                <a:gd name="T25" fmla="*/ 104 h 136"/>
                <a:gd name="T26" fmla="*/ 10 w 872"/>
                <a:gd name="T27" fmla="*/ 92 h 136"/>
                <a:gd name="T28" fmla="*/ 0 w 872"/>
                <a:gd name="T29" fmla="*/ 70 h 136"/>
                <a:gd name="T30" fmla="*/ 24 w 872"/>
                <a:gd name="T31" fmla="*/ 46 h 136"/>
                <a:gd name="T32" fmla="*/ 50 w 872"/>
                <a:gd name="T33" fmla="*/ 54 h 136"/>
                <a:gd name="T34" fmla="*/ 52 w 872"/>
                <a:gd name="T35" fmla="*/ 82 h 136"/>
                <a:gd name="T36" fmla="*/ 30 w 872"/>
                <a:gd name="T37" fmla="*/ 96 h 136"/>
                <a:gd name="T38" fmla="*/ 648 w 872"/>
                <a:gd name="T39" fmla="*/ 78 h 136"/>
                <a:gd name="T40" fmla="*/ 628 w 872"/>
                <a:gd name="T41" fmla="*/ 72 h 136"/>
                <a:gd name="T42" fmla="*/ 618 w 872"/>
                <a:gd name="T43" fmla="*/ 48 h 136"/>
                <a:gd name="T44" fmla="*/ 646 w 872"/>
                <a:gd name="T45" fmla="*/ 30 h 136"/>
                <a:gd name="T46" fmla="*/ 668 w 872"/>
                <a:gd name="T47" fmla="*/ 42 h 136"/>
                <a:gd name="T48" fmla="*/ 668 w 872"/>
                <a:gd name="T49" fmla="*/ 68 h 136"/>
                <a:gd name="T50" fmla="*/ 648 w 872"/>
                <a:gd name="T51" fmla="*/ 78 h 136"/>
                <a:gd name="T52" fmla="*/ 110 w 872"/>
                <a:gd name="T53" fmla="*/ 66 h 136"/>
                <a:gd name="T54" fmla="*/ 100 w 872"/>
                <a:gd name="T55" fmla="*/ 42 h 136"/>
                <a:gd name="T56" fmla="*/ 128 w 872"/>
                <a:gd name="T57" fmla="*/ 22 h 136"/>
                <a:gd name="T58" fmla="*/ 152 w 872"/>
                <a:gd name="T59" fmla="*/ 32 h 136"/>
                <a:gd name="T60" fmla="*/ 152 w 872"/>
                <a:gd name="T61" fmla="*/ 58 h 136"/>
                <a:gd name="T62" fmla="*/ 130 w 872"/>
                <a:gd name="T63" fmla="*/ 70 h 136"/>
                <a:gd name="T64" fmla="*/ 546 w 872"/>
                <a:gd name="T65" fmla="*/ 60 h 136"/>
                <a:gd name="T66" fmla="*/ 526 w 872"/>
                <a:gd name="T67" fmla="*/ 56 h 136"/>
                <a:gd name="T68" fmla="*/ 514 w 872"/>
                <a:gd name="T69" fmla="*/ 32 h 136"/>
                <a:gd name="T70" fmla="*/ 542 w 872"/>
                <a:gd name="T71" fmla="*/ 12 h 136"/>
                <a:gd name="T72" fmla="*/ 566 w 872"/>
                <a:gd name="T73" fmla="*/ 22 h 136"/>
                <a:gd name="T74" fmla="*/ 568 w 872"/>
                <a:gd name="T75" fmla="*/ 48 h 136"/>
                <a:gd name="T76" fmla="*/ 546 w 872"/>
                <a:gd name="T77" fmla="*/ 60 h 136"/>
                <a:gd name="T78" fmla="*/ 212 w 872"/>
                <a:gd name="T79" fmla="*/ 48 h 136"/>
                <a:gd name="T80" fmla="*/ 204 w 872"/>
                <a:gd name="T81" fmla="*/ 24 h 136"/>
                <a:gd name="T82" fmla="*/ 232 w 872"/>
                <a:gd name="T83" fmla="*/ 6 h 136"/>
                <a:gd name="T84" fmla="*/ 256 w 872"/>
                <a:gd name="T85" fmla="*/ 18 h 136"/>
                <a:gd name="T86" fmla="*/ 254 w 872"/>
                <a:gd name="T87" fmla="*/ 44 h 136"/>
                <a:gd name="T88" fmla="*/ 230 w 872"/>
                <a:gd name="T89" fmla="*/ 54 h 136"/>
                <a:gd name="T90" fmla="*/ 442 w 872"/>
                <a:gd name="T91" fmla="*/ 50 h 136"/>
                <a:gd name="T92" fmla="*/ 424 w 872"/>
                <a:gd name="T93" fmla="*/ 46 h 136"/>
                <a:gd name="T94" fmla="*/ 410 w 872"/>
                <a:gd name="T95" fmla="*/ 24 h 136"/>
                <a:gd name="T96" fmla="*/ 436 w 872"/>
                <a:gd name="T97" fmla="*/ 2 h 136"/>
                <a:gd name="T98" fmla="*/ 460 w 872"/>
                <a:gd name="T99" fmla="*/ 10 h 136"/>
                <a:gd name="T100" fmla="*/ 464 w 872"/>
                <a:gd name="T101" fmla="*/ 36 h 136"/>
                <a:gd name="T102" fmla="*/ 442 w 872"/>
                <a:gd name="T103" fmla="*/ 50 h 136"/>
                <a:gd name="T104" fmla="*/ 314 w 872"/>
                <a:gd name="T105" fmla="*/ 40 h 136"/>
                <a:gd name="T106" fmla="*/ 308 w 872"/>
                <a:gd name="T107" fmla="*/ 14 h 136"/>
                <a:gd name="T108" fmla="*/ 338 w 872"/>
                <a:gd name="T109" fmla="*/ 0 h 136"/>
                <a:gd name="T110" fmla="*/ 360 w 872"/>
                <a:gd name="T111" fmla="*/ 14 h 136"/>
                <a:gd name="T112" fmla="*/ 356 w 872"/>
                <a:gd name="T113" fmla="*/ 40 h 136"/>
                <a:gd name="T114" fmla="*/ 332 w 872"/>
                <a:gd name="T115" fmla="*/ 4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2" h="136">
                  <a:moveTo>
                    <a:pt x="848" y="136"/>
                  </a:moveTo>
                  <a:lnTo>
                    <a:pt x="848" y="136"/>
                  </a:lnTo>
                  <a:lnTo>
                    <a:pt x="840" y="136"/>
                  </a:lnTo>
                  <a:lnTo>
                    <a:pt x="832" y="132"/>
                  </a:lnTo>
                  <a:lnTo>
                    <a:pt x="832" y="132"/>
                  </a:lnTo>
                  <a:lnTo>
                    <a:pt x="824" y="128"/>
                  </a:lnTo>
                  <a:lnTo>
                    <a:pt x="820" y="120"/>
                  </a:lnTo>
                  <a:lnTo>
                    <a:pt x="816" y="112"/>
                  </a:lnTo>
                  <a:lnTo>
                    <a:pt x="818" y="102"/>
                  </a:lnTo>
                  <a:lnTo>
                    <a:pt x="818" y="102"/>
                  </a:lnTo>
                  <a:lnTo>
                    <a:pt x="824" y="94"/>
                  </a:lnTo>
                  <a:lnTo>
                    <a:pt x="830" y="88"/>
                  </a:lnTo>
                  <a:lnTo>
                    <a:pt x="840" y="86"/>
                  </a:lnTo>
                  <a:lnTo>
                    <a:pt x="848" y="88"/>
                  </a:lnTo>
                  <a:lnTo>
                    <a:pt x="856" y="90"/>
                  </a:lnTo>
                  <a:lnTo>
                    <a:pt x="856" y="90"/>
                  </a:lnTo>
                  <a:lnTo>
                    <a:pt x="864" y="96"/>
                  </a:lnTo>
                  <a:lnTo>
                    <a:pt x="870" y="102"/>
                  </a:lnTo>
                  <a:lnTo>
                    <a:pt x="872" y="112"/>
                  </a:lnTo>
                  <a:lnTo>
                    <a:pt x="870" y="120"/>
                  </a:lnTo>
                  <a:lnTo>
                    <a:pt x="870" y="120"/>
                  </a:lnTo>
                  <a:lnTo>
                    <a:pt x="868" y="128"/>
                  </a:lnTo>
                  <a:lnTo>
                    <a:pt x="862" y="132"/>
                  </a:lnTo>
                  <a:lnTo>
                    <a:pt x="856" y="136"/>
                  </a:lnTo>
                  <a:lnTo>
                    <a:pt x="848" y="136"/>
                  </a:lnTo>
                  <a:lnTo>
                    <a:pt x="848" y="136"/>
                  </a:lnTo>
                  <a:close/>
                  <a:moveTo>
                    <a:pt x="750" y="104"/>
                  </a:moveTo>
                  <a:lnTo>
                    <a:pt x="750" y="104"/>
                  </a:lnTo>
                  <a:lnTo>
                    <a:pt x="742" y="104"/>
                  </a:lnTo>
                  <a:lnTo>
                    <a:pt x="736" y="102"/>
                  </a:lnTo>
                  <a:lnTo>
                    <a:pt x="736" y="102"/>
                  </a:lnTo>
                  <a:lnTo>
                    <a:pt x="726" y="98"/>
                  </a:lnTo>
                  <a:lnTo>
                    <a:pt x="720" y="90"/>
                  </a:lnTo>
                  <a:lnTo>
                    <a:pt x="718" y="82"/>
                  </a:lnTo>
                  <a:lnTo>
                    <a:pt x="718" y="72"/>
                  </a:lnTo>
                  <a:lnTo>
                    <a:pt x="718" y="72"/>
                  </a:lnTo>
                  <a:lnTo>
                    <a:pt x="724" y="64"/>
                  </a:lnTo>
                  <a:lnTo>
                    <a:pt x="730" y="58"/>
                  </a:lnTo>
                  <a:lnTo>
                    <a:pt x="738" y="54"/>
                  </a:lnTo>
                  <a:lnTo>
                    <a:pt x="748" y="56"/>
                  </a:lnTo>
                  <a:lnTo>
                    <a:pt x="756" y="58"/>
                  </a:lnTo>
                  <a:lnTo>
                    <a:pt x="756" y="58"/>
                  </a:lnTo>
                  <a:lnTo>
                    <a:pt x="764" y="62"/>
                  </a:lnTo>
                  <a:lnTo>
                    <a:pt x="770" y="68"/>
                  </a:lnTo>
                  <a:lnTo>
                    <a:pt x="774" y="78"/>
                  </a:lnTo>
                  <a:lnTo>
                    <a:pt x="772" y="88"/>
                  </a:lnTo>
                  <a:lnTo>
                    <a:pt x="772" y="88"/>
                  </a:lnTo>
                  <a:lnTo>
                    <a:pt x="770" y="94"/>
                  </a:lnTo>
                  <a:lnTo>
                    <a:pt x="764" y="100"/>
                  </a:lnTo>
                  <a:lnTo>
                    <a:pt x="758" y="104"/>
                  </a:lnTo>
                  <a:lnTo>
                    <a:pt x="750" y="104"/>
                  </a:lnTo>
                  <a:lnTo>
                    <a:pt x="750" y="104"/>
                  </a:lnTo>
                  <a:close/>
                  <a:moveTo>
                    <a:pt x="24" y="96"/>
                  </a:moveTo>
                  <a:lnTo>
                    <a:pt x="24" y="96"/>
                  </a:lnTo>
                  <a:lnTo>
                    <a:pt x="16" y="94"/>
                  </a:lnTo>
                  <a:lnTo>
                    <a:pt x="10" y="92"/>
                  </a:lnTo>
                  <a:lnTo>
                    <a:pt x="4" y="86"/>
                  </a:lnTo>
                  <a:lnTo>
                    <a:pt x="0" y="80"/>
                  </a:lnTo>
                  <a:lnTo>
                    <a:pt x="0" y="80"/>
                  </a:lnTo>
                  <a:lnTo>
                    <a:pt x="0" y="70"/>
                  </a:lnTo>
                  <a:lnTo>
                    <a:pt x="2" y="60"/>
                  </a:lnTo>
                  <a:lnTo>
                    <a:pt x="8" y="54"/>
                  </a:lnTo>
                  <a:lnTo>
                    <a:pt x="16" y="50"/>
                  </a:lnTo>
                  <a:lnTo>
                    <a:pt x="24" y="46"/>
                  </a:lnTo>
                  <a:lnTo>
                    <a:pt x="24" y="46"/>
                  </a:lnTo>
                  <a:lnTo>
                    <a:pt x="34" y="46"/>
                  </a:lnTo>
                  <a:lnTo>
                    <a:pt x="42" y="48"/>
                  </a:lnTo>
                  <a:lnTo>
                    <a:pt x="50" y="54"/>
                  </a:lnTo>
                  <a:lnTo>
                    <a:pt x="54" y="64"/>
                  </a:lnTo>
                  <a:lnTo>
                    <a:pt x="54" y="64"/>
                  </a:lnTo>
                  <a:lnTo>
                    <a:pt x="56" y="72"/>
                  </a:lnTo>
                  <a:lnTo>
                    <a:pt x="52" y="82"/>
                  </a:lnTo>
                  <a:lnTo>
                    <a:pt x="46" y="88"/>
                  </a:lnTo>
                  <a:lnTo>
                    <a:pt x="38" y="92"/>
                  </a:lnTo>
                  <a:lnTo>
                    <a:pt x="30" y="96"/>
                  </a:lnTo>
                  <a:lnTo>
                    <a:pt x="30" y="96"/>
                  </a:lnTo>
                  <a:lnTo>
                    <a:pt x="24" y="96"/>
                  </a:lnTo>
                  <a:lnTo>
                    <a:pt x="24" y="96"/>
                  </a:lnTo>
                  <a:close/>
                  <a:moveTo>
                    <a:pt x="648" y="78"/>
                  </a:moveTo>
                  <a:lnTo>
                    <a:pt x="648" y="78"/>
                  </a:lnTo>
                  <a:lnTo>
                    <a:pt x="644" y="78"/>
                  </a:lnTo>
                  <a:lnTo>
                    <a:pt x="636" y="76"/>
                  </a:lnTo>
                  <a:lnTo>
                    <a:pt x="636" y="76"/>
                  </a:lnTo>
                  <a:lnTo>
                    <a:pt x="628" y="72"/>
                  </a:lnTo>
                  <a:lnTo>
                    <a:pt x="620" y="66"/>
                  </a:lnTo>
                  <a:lnTo>
                    <a:pt x="618" y="58"/>
                  </a:lnTo>
                  <a:lnTo>
                    <a:pt x="618" y="48"/>
                  </a:lnTo>
                  <a:lnTo>
                    <a:pt x="618" y="48"/>
                  </a:lnTo>
                  <a:lnTo>
                    <a:pt x="622" y="40"/>
                  </a:lnTo>
                  <a:lnTo>
                    <a:pt x="628" y="34"/>
                  </a:lnTo>
                  <a:lnTo>
                    <a:pt x="636" y="30"/>
                  </a:lnTo>
                  <a:lnTo>
                    <a:pt x="646" y="30"/>
                  </a:lnTo>
                  <a:lnTo>
                    <a:pt x="654" y="32"/>
                  </a:lnTo>
                  <a:lnTo>
                    <a:pt x="654" y="32"/>
                  </a:lnTo>
                  <a:lnTo>
                    <a:pt x="662" y="36"/>
                  </a:lnTo>
                  <a:lnTo>
                    <a:pt x="668" y="42"/>
                  </a:lnTo>
                  <a:lnTo>
                    <a:pt x="672" y="50"/>
                  </a:lnTo>
                  <a:lnTo>
                    <a:pt x="672" y="60"/>
                  </a:lnTo>
                  <a:lnTo>
                    <a:pt x="672" y="60"/>
                  </a:lnTo>
                  <a:lnTo>
                    <a:pt x="668" y="68"/>
                  </a:lnTo>
                  <a:lnTo>
                    <a:pt x="664" y="74"/>
                  </a:lnTo>
                  <a:lnTo>
                    <a:pt x="656" y="78"/>
                  </a:lnTo>
                  <a:lnTo>
                    <a:pt x="648" y="78"/>
                  </a:lnTo>
                  <a:lnTo>
                    <a:pt x="648" y="78"/>
                  </a:lnTo>
                  <a:close/>
                  <a:moveTo>
                    <a:pt x="124" y="70"/>
                  </a:moveTo>
                  <a:lnTo>
                    <a:pt x="124" y="70"/>
                  </a:lnTo>
                  <a:lnTo>
                    <a:pt x="116" y="70"/>
                  </a:lnTo>
                  <a:lnTo>
                    <a:pt x="110" y="66"/>
                  </a:lnTo>
                  <a:lnTo>
                    <a:pt x="104" y="60"/>
                  </a:lnTo>
                  <a:lnTo>
                    <a:pt x="100" y="52"/>
                  </a:lnTo>
                  <a:lnTo>
                    <a:pt x="100" y="52"/>
                  </a:lnTo>
                  <a:lnTo>
                    <a:pt x="100" y="42"/>
                  </a:lnTo>
                  <a:lnTo>
                    <a:pt x="104" y="34"/>
                  </a:lnTo>
                  <a:lnTo>
                    <a:pt x="110" y="26"/>
                  </a:lnTo>
                  <a:lnTo>
                    <a:pt x="120" y="24"/>
                  </a:lnTo>
                  <a:lnTo>
                    <a:pt x="128" y="22"/>
                  </a:lnTo>
                  <a:lnTo>
                    <a:pt x="128" y="22"/>
                  </a:lnTo>
                  <a:lnTo>
                    <a:pt x="138" y="22"/>
                  </a:lnTo>
                  <a:lnTo>
                    <a:pt x="146" y="26"/>
                  </a:lnTo>
                  <a:lnTo>
                    <a:pt x="152" y="32"/>
                  </a:lnTo>
                  <a:lnTo>
                    <a:pt x="156" y="40"/>
                  </a:lnTo>
                  <a:lnTo>
                    <a:pt x="156" y="40"/>
                  </a:lnTo>
                  <a:lnTo>
                    <a:pt x="156" y="50"/>
                  </a:lnTo>
                  <a:lnTo>
                    <a:pt x="152" y="58"/>
                  </a:lnTo>
                  <a:lnTo>
                    <a:pt x="146" y="66"/>
                  </a:lnTo>
                  <a:lnTo>
                    <a:pt x="136" y="68"/>
                  </a:lnTo>
                  <a:lnTo>
                    <a:pt x="130" y="70"/>
                  </a:lnTo>
                  <a:lnTo>
                    <a:pt x="130" y="70"/>
                  </a:lnTo>
                  <a:lnTo>
                    <a:pt x="124" y="70"/>
                  </a:lnTo>
                  <a:lnTo>
                    <a:pt x="124" y="70"/>
                  </a:lnTo>
                  <a:close/>
                  <a:moveTo>
                    <a:pt x="546" y="60"/>
                  </a:moveTo>
                  <a:lnTo>
                    <a:pt x="546" y="60"/>
                  </a:lnTo>
                  <a:lnTo>
                    <a:pt x="542" y="60"/>
                  </a:lnTo>
                  <a:lnTo>
                    <a:pt x="536" y="60"/>
                  </a:lnTo>
                  <a:lnTo>
                    <a:pt x="536" y="60"/>
                  </a:lnTo>
                  <a:lnTo>
                    <a:pt x="526" y="56"/>
                  </a:lnTo>
                  <a:lnTo>
                    <a:pt x="520" y="50"/>
                  </a:lnTo>
                  <a:lnTo>
                    <a:pt x="516" y="42"/>
                  </a:lnTo>
                  <a:lnTo>
                    <a:pt x="514" y="32"/>
                  </a:lnTo>
                  <a:lnTo>
                    <a:pt x="514" y="32"/>
                  </a:lnTo>
                  <a:lnTo>
                    <a:pt x="518" y="24"/>
                  </a:lnTo>
                  <a:lnTo>
                    <a:pt x="524" y="16"/>
                  </a:lnTo>
                  <a:lnTo>
                    <a:pt x="532" y="12"/>
                  </a:lnTo>
                  <a:lnTo>
                    <a:pt x="542" y="12"/>
                  </a:lnTo>
                  <a:lnTo>
                    <a:pt x="550" y="12"/>
                  </a:lnTo>
                  <a:lnTo>
                    <a:pt x="550" y="12"/>
                  </a:lnTo>
                  <a:lnTo>
                    <a:pt x="558" y="16"/>
                  </a:lnTo>
                  <a:lnTo>
                    <a:pt x="566" y="22"/>
                  </a:lnTo>
                  <a:lnTo>
                    <a:pt x="570" y="30"/>
                  </a:lnTo>
                  <a:lnTo>
                    <a:pt x="570" y="40"/>
                  </a:lnTo>
                  <a:lnTo>
                    <a:pt x="570" y="40"/>
                  </a:lnTo>
                  <a:lnTo>
                    <a:pt x="568" y="48"/>
                  </a:lnTo>
                  <a:lnTo>
                    <a:pt x="562" y="54"/>
                  </a:lnTo>
                  <a:lnTo>
                    <a:pt x="554" y="58"/>
                  </a:lnTo>
                  <a:lnTo>
                    <a:pt x="546" y="60"/>
                  </a:lnTo>
                  <a:lnTo>
                    <a:pt x="546" y="60"/>
                  </a:lnTo>
                  <a:close/>
                  <a:moveTo>
                    <a:pt x="228" y="54"/>
                  </a:moveTo>
                  <a:lnTo>
                    <a:pt x="228" y="54"/>
                  </a:lnTo>
                  <a:lnTo>
                    <a:pt x="218" y="52"/>
                  </a:lnTo>
                  <a:lnTo>
                    <a:pt x="212" y="48"/>
                  </a:lnTo>
                  <a:lnTo>
                    <a:pt x="206" y="42"/>
                  </a:lnTo>
                  <a:lnTo>
                    <a:pt x="204" y="34"/>
                  </a:lnTo>
                  <a:lnTo>
                    <a:pt x="204" y="34"/>
                  </a:lnTo>
                  <a:lnTo>
                    <a:pt x="204" y="24"/>
                  </a:lnTo>
                  <a:lnTo>
                    <a:pt x="208" y="16"/>
                  </a:lnTo>
                  <a:lnTo>
                    <a:pt x="216" y="10"/>
                  </a:lnTo>
                  <a:lnTo>
                    <a:pt x="224" y="6"/>
                  </a:lnTo>
                  <a:lnTo>
                    <a:pt x="232" y="6"/>
                  </a:lnTo>
                  <a:lnTo>
                    <a:pt x="232" y="6"/>
                  </a:lnTo>
                  <a:lnTo>
                    <a:pt x="242" y="6"/>
                  </a:lnTo>
                  <a:lnTo>
                    <a:pt x="250" y="12"/>
                  </a:lnTo>
                  <a:lnTo>
                    <a:pt x="256" y="18"/>
                  </a:lnTo>
                  <a:lnTo>
                    <a:pt x="258" y="28"/>
                  </a:lnTo>
                  <a:lnTo>
                    <a:pt x="258" y="28"/>
                  </a:lnTo>
                  <a:lnTo>
                    <a:pt x="258" y="36"/>
                  </a:lnTo>
                  <a:lnTo>
                    <a:pt x="254" y="44"/>
                  </a:lnTo>
                  <a:lnTo>
                    <a:pt x="246" y="50"/>
                  </a:lnTo>
                  <a:lnTo>
                    <a:pt x="238" y="54"/>
                  </a:lnTo>
                  <a:lnTo>
                    <a:pt x="230" y="54"/>
                  </a:lnTo>
                  <a:lnTo>
                    <a:pt x="230" y="54"/>
                  </a:lnTo>
                  <a:lnTo>
                    <a:pt x="228" y="54"/>
                  </a:lnTo>
                  <a:lnTo>
                    <a:pt x="228" y="54"/>
                  </a:lnTo>
                  <a:close/>
                  <a:moveTo>
                    <a:pt x="442" y="50"/>
                  </a:moveTo>
                  <a:lnTo>
                    <a:pt x="442" y="50"/>
                  </a:lnTo>
                  <a:lnTo>
                    <a:pt x="442" y="50"/>
                  </a:lnTo>
                  <a:lnTo>
                    <a:pt x="434" y="50"/>
                  </a:lnTo>
                  <a:lnTo>
                    <a:pt x="434" y="50"/>
                  </a:lnTo>
                  <a:lnTo>
                    <a:pt x="424" y="46"/>
                  </a:lnTo>
                  <a:lnTo>
                    <a:pt x="416" y="42"/>
                  </a:lnTo>
                  <a:lnTo>
                    <a:pt x="412" y="34"/>
                  </a:lnTo>
                  <a:lnTo>
                    <a:pt x="410" y="24"/>
                  </a:lnTo>
                  <a:lnTo>
                    <a:pt x="410" y="24"/>
                  </a:lnTo>
                  <a:lnTo>
                    <a:pt x="414" y="14"/>
                  </a:lnTo>
                  <a:lnTo>
                    <a:pt x="418" y="8"/>
                  </a:lnTo>
                  <a:lnTo>
                    <a:pt x="426" y="2"/>
                  </a:lnTo>
                  <a:lnTo>
                    <a:pt x="436" y="2"/>
                  </a:lnTo>
                  <a:lnTo>
                    <a:pt x="444" y="2"/>
                  </a:lnTo>
                  <a:lnTo>
                    <a:pt x="444" y="2"/>
                  </a:lnTo>
                  <a:lnTo>
                    <a:pt x="454" y="4"/>
                  </a:lnTo>
                  <a:lnTo>
                    <a:pt x="460" y="10"/>
                  </a:lnTo>
                  <a:lnTo>
                    <a:pt x="466" y="18"/>
                  </a:lnTo>
                  <a:lnTo>
                    <a:pt x="466" y="28"/>
                  </a:lnTo>
                  <a:lnTo>
                    <a:pt x="466" y="28"/>
                  </a:lnTo>
                  <a:lnTo>
                    <a:pt x="464" y="36"/>
                  </a:lnTo>
                  <a:lnTo>
                    <a:pt x="460" y="44"/>
                  </a:lnTo>
                  <a:lnTo>
                    <a:pt x="452" y="48"/>
                  </a:lnTo>
                  <a:lnTo>
                    <a:pt x="442" y="50"/>
                  </a:lnTo>
                  <a:lnTo>
                    <a:pt x="442" y="50"/>
                  </a:lnTo>
                  <a:close/>
                  <a:moveTo>
                    <a:pt x="330" y="48"/>
                  </a:moveTo>
                  <a:lnTo>
                    <a:pt x="330" y="48"/>
                  </a:lnTo>
                  <a:lnTo>
                    <a:pt x="322" y="46"/>
                  </a:lnTo>
                  <a:lnTo>
                    <a:pt x="314" y="40"/>
                  </a:lnTo>
                  <a:lnTo>
                    <a:pt x="308" y="34"/>
                  </a:lnTo>
                  <a:lnTo>
                    <a:pt x="306" y="24"/>
                  </a:lnTo>
                  <a:lnTo>
                    <a:pt x="306" y="24"/>
                  </a:lnTo>
                  <a:lnTo>
                    <a:pt x="308" y="14"/>
                  </a:lnTo>
                  <a:lnTo>
                    <a:pt x="314" y="6"/>
                  </a:lnTo>
                  <a:lnTo>
                    <a:pt x="320" y="2"/>
                  </a:lnTo>
                  <a:lnTo>
                    <a:pt x="330" y="0"/>
                  </a:lnTo>
                  <a:lnTo>
                    <a:pt x="338" y="0"/>
                  </a:lnTo>
                  <a:lnTo>
                    <a:pt x="338" y="0"/>
                  </a:lnTo>
                  <a:lnTo>
                    <a:pt x="348" y="0"/>
                  </a:lnTo>
                  <a:lnTo>
                    <a:pt x="356" y="6"/>
                  </a:lnTo>
                  <a:lnTo>
                    <a:pt x="360" y="14"/>
                  </a:lnTo>
                  <a:lnTo>
                    <a:pt x="362" y="22"/>
                  </a:lnTo>
                  <a:lnTo>
                    <a:pt x="362" y="22"/>
                  </a:lnTo>
                  <a:lnTo>
                    <a:pt x="362" y="32"/>
                  </a:lnTo>
                  <a:lnTo>
                    <a:pt x="356" y="40"/>
                  </a:lnTo>
                  <a:lnTo>
                    <a:pt x="348" y="46"/>
                  </a:lnTo>
                  <a:lnTo>
                    <a:pt x="340" y="48"/>
                  </a:lnTo>
                  <a:lnTo>
                    <a:pt x="332" y="48"/>
                  </a:lnTo>
                  <a:lnTo>
                    <a:pt x="332" y="48"/>
                  </a:lnTo>
                  <a:lnTo>
                    <a:pt x="330" y="48"/>
                  </a:lnTo>
                  <a:lnTo>
                    <a:pt x="330" y="48"/>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70" name="Group 69"/>
          <p:cNvGrpSpPr/>
          <p:nvPr/>
        </p:nvGrpSpPr>
        <p:grpSpPr>
          <a:xfrm rot="387372">
            <a:off x="3331655" y="1200598"/>
            <a:ext cx="1675280" cy="998310"/>
            <a:chOff x="0" y="4900613"/>
            <a:chExt cx="3076575" cy="2755900"/>
          </a:xfrm>
        </p:grpSpPr>
        <p:sp>
          <p:nvSpPr>
            <p:cNvPr id="71" name="Freeform 7"/>
            <p:cNvSpPr>
              <a:spLocks noEditPoints="1"/>
            </p:cNvSpPr>
            <p:nvPr/>
          </p:nvSpPr>
          <p:spPr bwMode="auto">
            <a:xfrm>
              <a:off x="0" y="5018088"/>
              <a:ext cx="1644650" cy="2638425"/>
            </a:xfrm>
            <a:custGeom>
              <a:avLst/>
              <a:gdLst>
                <a:gd name="T0" fmla="*/ 0 w 1036"/>
                <a:gd name="T1" fmla="*/ 1626 h 1662"/>
                <a:gd name="T2" fmla="*/ 48 w 1036"/>
                <a:gd name="T3" fmla="*/ 1624 h 1662"/>
                <a:gd name="T4" fmla="*/ 40 w 1036"/>
                <a:gd name="T5" fmla="*/ 1558 h 1662"/>
                <a:gd name="T6" fmla="*/ 18 w 1036"/>
                <a:gd name="T7" fmla="*/ 1522 h 1662"/>
                <a:gd name="T8" fmla="*/ 64 w 1036"/>
                <a:gd name="T9" fmla="*/ 1530 h 1662"/>
                <a:gd name="T10" fmla="*/ 58 w 1036"/>
                <a:gd name="T11" fmla="*/ 1456 h 1662"/>
                <a:gd name="T12" fmla="*/ 40 w 1036"/>
                <a:gd name="T13" fmla="*/ 1412 h 1662"/>
                <a:gd name="T14" fmla="*/ 82 w 1036"/>
                <a:gd name="T15" fmla="*/ 1436 h 1662"/>
                <a:gd name="T16" fmla="*/ 74 w 1036"/>
                <a:gd name="T17" fmla="*/ 1354 h 1662"/>
                <a:gd name="T18" fmla="*/ 68 w 1036"/>
                <a:gd name="T19" fmla="*/ 1302 h 1662"/>
                <a:gd name="T20" fmla="*/ 104 w 1036"/>
                <a:gd name="T21" fmla="*/ 1336 h 1662"/>
                <a:gd name="T22" fmla="*/ 98 w 1036"/>
                <a:gd name="T23" fmla="*/ 1252 h 1662"/>
                <a:gd name="T24" fmla="*/ 104 w 1036"/>
                <a:gd name="T25" fmla="*/ 1198 h 1662"/>
                <a:gd name="T26" fmla="*/ 124 w 1036"/>
                <a:gd name="T27" fmla="*/ 1244 h 1662"/>
                <a:gd name="T28" fmla="*/ 118 w 1036"/>
                <a:gd name="T29" fmla="*/ 1148 h 1662"/>
                <a:gd name="T30" fmla="*/ 142 w 1036"/>
                <a:gd name="T31" fmla="*/ 1098 h 1662"/>
                <a:gd name="T32" fmla="*/ 146 w 1036"/>
                <a:gd name="T33" fmla="*/ 1148 h 1662"/>
                <a:gd name="T34" fmla="*/ 142 w 1036"/>
                <a:gd name="T35" fmla="*/ 1042 h 1662"/>
                <a:gd name="T36" fmla="*/ 174 w 1036"/>
                <a:gd name="T37" fmla="*/ 1000 h 1662"/>
                <a:gd name="T38" fmla="*/ 172 w 1036"/>
                <a:gd name="T39" fmla="*/ 1054 h 1662"/>
                <a:gd name="T40" fmla="*/ 176 w 1036"/>
                <a:gd name="T41" fmla="*/ 934 h 1662"/>
                <a:gd name="T42" fmla="*/ 220 w 1036"/>
                <a:gd name="T43" fmla="*/ 908 h 1662"/>
                <a:gd name="T44" fmla="*/ 200 w 1036"/>
                <a:gd name="T45" fmla="*/ 956 h 1662"/>
                <a:gd name="T46" fmla="*/ 218 w 1036"/>
                <a:gd name="T47" fmla="*/ 828 h 1662"/>
                <a:gd name="T48" fmla="*/ 266 w 1036"/>
                <a:gd name="T49" fmla="*/ 820 h 1662"/>
                <a:gd name="T50" fmla="*/ 240 w 1036"/>
                <a:gd name="T51" fmla="*/ 860 h 1662"/>
                <a:gd name="T52" fmla="*/ 262 w 1036"/>
                <a:gd name="T53" fmla="*/ 732 h 1662"/>
                <a:gd name="T54" fmla="*/ 310 w 1036"/>
                <a:gd name="T55" fmla="*/ 728 h 1662"/>
                <a:gd name="T56" fmla="*/ 284 w 1036"/>
                <a:gd name="T57" fmla="*/ 766 h 1662"/>
                <a:gd name="T58" fmla="*/ 312 w 1036"/>
                <a:gd name="T59" fmla="*/ 638 h 1662"/>
                <a:gd name="T60" fmla="*/ 360 w 1036"/>
                <a:gd name="T61" fmla="*/ 638 h 1662"/>
                <a:gd name="T62" fmla="*/ 332 w 1036"/>
                <a:gd name="T63" fmla="*/ 674 h 1662"/>
                <a:gd name="T64" fmla="*/ 366 w 1036"/>
                <a:gd name="T65" fmla="*/ 548 h 1662"/>
                <a:gd name="T66" fmla="*/ 414 w 1036"/>
                <a:gd name="T67" fmla="*/ 550 h 1662"/>
                <a:gd name="T68" fmla="*/ 386 w 1036"/>
                <a:gd name="T69" fmla="*/ 586 h 1662"/>
                <a:gd name="T70" fmla="*/ 424 w 1036"/>
                <a:gd name="T71" fmla="*/ 462 h 1662"/>
                <a:gd name="T72" fmla="*/ 472 w 1036"/>
                <a:gd name="T73" fmla="*/ 466 h 1662"/>
                <a:gd name="T74" fmla="*/ 444 w 1036"/>
                <a:gd name="T75" fmla="*/ 500 h 1662"/>
                <a:gd name="T76" fmla="*/ 490 w 1036"/>
                <a:gd name="T77" fmla="*/ 378 h 1662"/>
                <a:gd name="T78" fmla="*/ 538 w 1036"/>
                <a:gd name="T79" fmla="*/ 386 h 1662"/>
                <a:gd name="T80" fmla="*/ 578 w 1036"/>
                <a:gd name="T81" fmla="*/ 340 h 1662"/>
                <a:gd name="T82" fmla="*/ 566 w 1036"/>
                <a:gd name="T83" fmla="*/ 294 h 1662"/>
                <a:gd name="T84" fmla="*/ 606 w 1036"/>
                <a:gd name="T85" fmla="*/ 320 h 1662"/>
                <a:gd name="T86" fmla="*/ 644 w 1036"/>
                <a:gd name="T87" fmla="*/ 266 h 1662"/>
                <a:gd name="T88" fmla="*/ 652 w 1036"/>
                <a:gd name="T89" fmla="*/ 216 h 1662"/>
                <a:gd name="T90" fmla="*/ 668 w 1036"/>
                <a:gd name="T91" fmla="*/ 262 h 1662"/>
                <a:gd name="T92" fmla="*/ 718 w 1036"/>
                <a:gd name="T93" fmla="*/ 198 h 1662"/>
                <a:gd name="T94" fmla="*/ 734 w 1036"/>
                <a:gd name="T95" fmla="*/ 152 h 1662"/>
                <a:gd name="T96" fmla="*/ 748 w 1036"/>
                <a:gd name="T97" fmla="*/ 198 h 1662"/>
                <a:gd name="T98" fmla="*/ 802 w 1036"/>
                <a:gd name="T99" fmla="*/ 138 h 1662"/>
                <a:gd name="T100" fmla="*/ 822 w 1036"/>
                <a:gd name="T101" fmla="*/ 92 h 1662"/>
                <a:gd name="T102" fmla="*/ 832 w 1036"/>
                <a:gd name="T103" fmla="*/ 140 h 1662"/>
                <a:gd name="T104" fmla="*/ 892 w 1036"/>
                <a:gd name="T105" fmla="*/ 86 h 1662"/>
                <a:gd name="T106" fmla="*/ 916 w 1036"/>
                <a:gd name="T107" fmla="*/ 42 h 1662"/>
                <a:gd name="T108" fmla="*/ 920 w 1036"/>
                <a:gd name="T109" fmla="*/ 92 h 1662"/>
                <a:gd name="T110" fmla="*/ 986 w 1036"/>
                <a:gd name="T111" fmla="*/ 42 h 1662"/>
                <a:gd name="T112" fmla="*/ 1014 w 1036"/>
                <a:gd name="T113" fmla="*/ 0 h 1662"/>
                <a:gd name="T114" fmla="*/ 1014 w 1036"/>
                <a:gd name="T115" fmla="*/ 50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6" h="1662">
                  <a:moveTo>
                    <a:pt x="24" y="1662"/>
                  </a:moveTo>
                  <a:lnTo>
                    <a:pt x="24" y="1662"/>
                  </a:lnTo>
                  <a:lnTo>
                    <a:pt x="20" y="1662"/>
                  </a:lnTo>
                  <a:lnTo>
                    <a:pt x="20" y="1662"/>
                  </a:lnTo>
                  <a:lnTo>
                    <a:pt x="12" y="1658"/>
                  </a:lnTo>
                  <a:lnTo>
                    <a:pt x="4" y="1652"/>
                  </a:lnTo>
                  <a:lnTo>
                    <a:pt x="0" y="1644"/>
                  </a:lnTo>
                  <a:lnTo>
                    <a:pt x="0" y="1634"/>
                  </a:lnTo>
                  <a:lnTo>
                    <a:pt x="0" y="1626"/>
                  </a:lnTo>
                  <a:lnTo>
                    <a:pt x="0" y="1626"/>
                  </a:lnTo>
                  <a:lnTo>
                    <a:pt x="4" y="1618"/>
                  </a:lnTo>
                  <a:lnTo>
                    <a:pt x="10" y="1610"/>
                  </a:lnTo>
                  <a:lnTo>
                    <a:pt x="18" y="1606"/>
                  </a:lnTo>
                  <a:lnTo>
                    <a:pt x="28" y="1606"/>
                  </a:lnTo>
                  <a:lnTo>
                    <a:pt x="28" y="1606"/>
                  </a:lnTo>
                  <a:lnTo>
                    <a:pt x="38" y="1608"/>
                  </a:lnTo>
                  <a:lnTo>
                    <a:pt x="44" y="1616"/>
                  </a:lnTo>
                  <a:lnTo>
                    <a:pt x="48" y="1624"/>
                  </a:lnTo>
                  <a:lnTo>
                    <a:pt x="48" y="1632"/>
                  </a:lnTo>
                  <a:lnTo>
                    <a:pt x="48" y="1640"/>
                  </a:lnTo>
                  <a:lnTo>
                    <a:pt x="48" y="1640"/>
                  </a:lnTo>
                  <a:lnTo>
                    <a:pt x="44" y="1650"/>
                  </a:lnTo>
                  <a:lnTo>
                    <a:pt x="40" y="1656"/>
                  </a:lnTo>
                  <a:lnTo>
                    <a:pt x="32" y="1660"/>
                  </a:lnTo>
                  <a:lnTo>
                    <a:pt x="24" y="1662"/>
                  </a:lnTo>
                  <a:lnTo>
                    <a:pt x="24" y="1662"/>
                  </a:lnTo>
                  <a:close/>
                  <a:moveTo>
                    <a:pt x="40" y="1558"/>
                  </a:moveTo>
                  <a:lnTo>
                    <a:pt x="40" y="1558"/>
                  </a:lnTo>
                  <a:lnTo>
                    <a:pt x="36" y="1558"/>
                  </a:lnTo>
                  <a:lnTo>
                    <a:pt x="36" y="1558"/>
                  </a:lnTo>
                  <a:lnTo>
                    <a:pt x="26" y="1554"/>
                  </a:lnTo>
                  <a:lnTo>
                    <a:pt x="20" y="1548"/>
                  </a:lnTo>
                  <a:lnTo>
                    <a:pt x="16" y="1540"/>
                  </a:lnTo>
                  <a:lnTo>
                    <a:pt x="16" y="1530"/>
                  </a:lnTo>
                  <a:lnTo>
                    <a:pt x="18" y="1522"/>
                  </a:lnTo>
                  <a:lnTo>
                    <a:pt x="18" y="1522"/>
                  </a:lnTo>
                  <a:lnTo>
                    <a:pt x="20" y="1514"/>
                  </a:lnTo>
                  <a:lnTo>
                    <a:pt x="26" y="1508"/>
                  </a:lnTo>
                  <a:lnTo>
                    <a:pt x="36" y="1504"/>
                  </a:lnTo>
                  <a:lnTo>
                    <a:pt x="44" y="1504"/>
                  </a:lnTo>
                  <a:lnTo>
                    <a:pt x="44" y="1504"/>
                  </a:lnTo>
                  <a:lnTo>
                    <a:pt x="54" y="1506"/>
                  </a:lnTo>
                  <a:lnTo>
                    <a:pt x="60" y="1512"/>
                  </a:lnTo>
                  <a:lnTo>
                    <a:pt x="64" y="1522"/>
                  </a:lnTo>
                  <a:lnTo>
                    <a:pt x="64" y="1530"/>
                  </a:lnTo>
                  <a:lnTo>
                    <a:pt x="64" y="1538"/>
                  </a:lnTo>
                  <a:lnTo>
                    <a:pt x="64" y="1538"/>
                  </a:lnTo>
                  <a:lnTo>
                    <a:pt x="60" y="1546"/>
                  </a:lnTo>
                  <a:lnTo>
                    <a:pt x="54" y="1554"/>
                  </a:lnTo>
                  <a:lnTo>
                    <a:pt x="48" y="1558"/>
                  </a:lnTo>
                  <a:lnTo>
                    <a:pt x="40" y="1558"/>
                  </a:lnTo>
                  <a:lnTo>
                    <a:pt x="40" y="1558"/>
                  </a:lnTo>
                  <a:close/>
                  <a:moveTo>
                    <a:pt x="58" y="1456"/>
                  </a:moveTo>
                  <a:lnTo>
                    <a:pt x="58" y="1456"/>
                  </a:lnTo>
                  <a:lnTo>
                    <a:pt x="54" y="1456"/>
                  </a:lnTo>
                  <a:lnTo>
                    <a:pt x="54" y="1456"/>
                  </a:lnTo>
                  <a:lnTo>
                    <a:pt x="44" y="1452"/>
                  </a:lnTo>
                  <a:lnTo>
                    <a:pt x="38" y="1446"/>
                  </a:lnTo>
                  <a:lnTo>
                    <a:pt x="34" y="1438"/>
                  </a:lnTo>
                  <a:lnTo>
                    <a:pt x="34" y="1428"/>
                  </a:lnTo>
                  <a:lnTo>
                    <a:pt x="36" y="1420"/>
                  </a:lnTo>
                  <a:lnTo>
                    <a:pt x="36" y="1420"/>
                  </a:lnTo>
                  <a:lnTo>
                    <a:pt x="40" y="1412"/>
                  </a:lnTo>
                  <a:lnTo>
                    <a:pt x="46" y="1404"/>
                  </a:lnTo>
                  <a:lnTo>
                    <a:pt x="54" y="1402"/>
                  </a:lnTo>
                  <a:lnTo>
                    <a:pt x="64" y="1400"/>
                  </a:lnTo>
                  <a:lnTo>
                    <a:pt x="64" y="1400"/>
                  </a:lnTo>
                  <a:lnTo>
                    <a:pt x="74" y="1404"/>
                  </a:lnTo>
                  <a:lnTo>
                    <a:pt x="80" y="1412"/>
                  </a:lnTo>
                  <a:lnTo>
                    <a:pt x="84" y="1420"/>
                  </a:lnTo>
                  <a:lnTo>
                    <a:pt x="84" y="1430"/>
                  </a:lnTo>
                  <a:lnTo>
                    <a:pt x="82" y="1436"/>
                  </a:lnTo>
                  <a:lnTo>
                    <a:pt x="82" y="1436"/>
                  </a:lnTo>
                  <a:lnTo>
                    <a:pt x="78" y="1444"/>
                  </a:lnTo>
                  <a:lnTo>
                    <a:pt x="74" y="1450"/>
                  </a:lnTo>
                  <a:lnTo>
                    <a:pt x="66" y="1454"/>
                  </a:lnTo>
                  <a:lnTo>
                    <a:pt x="58" y="1456"/>
                  </a:lnTo>
                  <a:lnTo>
                    <a:pt x="58" y="1456"/>
                  </a:lnTo>
                  <a:close/>
                  <a:moveTo>
                    <a:pt x="80" y="1354"/>
                  </a:moveTo>
                  <a:lnTo>
                    <a:pt x="80" y="1354"/>
                  </a:lnTo>
                  <a:lnTo>
                    <a:pt x="74" y="1354"/>
                  </a:lnTo>
                  <a:lnTo>
                    <a:pt x="74" y="1354"/>
                  </a:lnTo>
                  <a:lnTo>
                    <a:pt x="66" y="1350"/>
                  </a:lnTo>
                  <a:lnTo>
                    <a:pt x="60" y="1344"/>
                  </a:lnTo>
                  <a:lnTo>
                    <a:pt x="56" y="1334"/>
                  </a:lnTo>
                  <a:lnTo>
                    <a:pt x="56" y="1326"/>
                  </a:lnTo>
                  <a:lnTo>
                    <a:pt x="58" y="1318"/>
                  </a:lnTo>
                  <a:lnTo>
                    <a:pt x="58" y="1318"/>
                  </a:lnTo>
                  <a:lnTo>
                    <a:pt x="62" y="1308"/>
                  </a:lnTo>
                  <a:lnTo>
                    <a:pt x="68" y="1302"/>
                  </a:lnTo>
                  <a:lnTo>
                    <a:pt x="78" y="1300"/>
                  </a:lnTo>
                  <a:lnTo>
                    <a:pt x="86" y="1300"/>
                  </a:lnTo>
                  <a:lnTo>
                    <a:pt x="86" y="1300"/>
                  </a:lnTo>
                  <a:lnTo>
                    <a:pt x="96" y="1304"/>
                  </a:lnTo>
                  <a:lnTo>
                    <a:pt x="102" y="1310"/>
                  </a:lnTo>
                  <a:lnTo>
                    <a:pt x="106" y="1318"/>
                  </a:lnTo>
                  <a:lnTo>
                    <a:pt x="104" y="1328"/>
                  </a:lnTo>
                  <a:lnTo>
                    <a:pt x="104" y="1336"/>
                  </a:lnTo>
                  <a:lnTo>
                    <a:pt x="104" y="1336"/>
                  </a:lnTo>
                  <a:lnTo>
                    <a:pt x="100" y="1344"/>
                  </a:lnTo>
                  <a:lnTo>
                    <a:pt x="94" y="1350"/>
                  </a:lnTo>
                  <a:lnTo>
                    <a:pt x="88" y="1354"/>
                  </a:lnTo>
                  <a:lnTo>
                    <a:pt x="80" y="1354"/>
                  </a:lnTo>
                  <a:lnTo>
                    <a:pt x="80" y="1354"/>
                  </a:lnTo>
                  <a:close/>
                  <a:moveTo>
                    <a:pt x="104" y="1254"/>
                  </a:moveTo>
                  <a:lnTo>
                    <a:pt x="104" y="1254"/>
                  </a:lnTo>
                  <a:lnTo>
                    <a:pt x="98" y="1252"/>
                  </a:lnTo>
                  <a:lnTo>
                    <a:pt x="98" y="1252"/>
                  </a:lnTo>
                  <a:lnTo>
                    <a:pt x="90" y="1248"/>
                  </a:lnTo>
                  <a:lnTo>
                    <a:pt x="84" y="1242"/>
                  </a:lnTo>
                  <a:lnTo>
                    <a:pt x="80" y="1234"/>
                  </a:lnTo>
                  <a:lnTo>
                    <a:pt x="82" y="1224"/>
                  </a:lnTo>
                  <a:lnTo>
                    <a:pt x="84" y="1216"/>
                  </a:lnTo>
                  <a:lnTo>
                    <a:pt x="84" y="1216"/>
                  </a:lnTo>
                  <a:lnTo>
                    <a:pt x="88" y="1208"/>
                  </a:lnTo>
                  <a:lnTo>
                    <a:pt x="94" y="1202"/>
                  </a:lnTo>
                  <a:lnTo>
                    <a:pt x="104" y="1198"/>
                  </a:lnTo>
                  <a:lnTo>
                    <a:pt x="112" y="1198"/>
                  </a:lnTo>
                  <a:lnTo>
                    <a:pt x="112" y="1198"/>
                  </a:lnTo>
                  <a:lnTo>
                    <a:pt x="122" y="1202"/>
                  </a:lnTo>
                  <a:lnTo>
                    <a:pt x="128" y="1210"/>
                  </a:lnTo>
                  <a:lnTo>
                    <a:pt x="130" y="1218"/>
                  </a:lnTo>
                  <a:lnTo>
                    <a:pt x="130" y="1228"/>
                  </a:lnTo>
                  <a:lnTo>
                    <a:pt x="128" y="1236"/>
                  </a:lnTo>
                  <a:lnTo>
                    <a:pt x="128" y="1236"/>
                  </a:lnTo>
                  <a:lnTo>
                    <a:pt x="124" y="1244"/>
                  </a:lnTo>
                  <a:lnTo>
                    <a:pt x="120" y="1248"/>
                  </a:lnTo>
                  <a:lnTo>
                    <a:pt x="112" y="1252"/>
                  </a:lnTo>
                  <a:lnTo>
                    <a:pt x="104" y="1254"/>
                  </a:lnTo>
                  <a:lnTo>
                    <a:pt x="104" y="1254"/>
                  </a:lnTo>
                  <a:close/>
                  <a:moveTo>
                    <a:pt x="132" y="1154"/>
                  </a:moveTo>
                  <a:lnTo>
                    <a:pt x="132" y="1154"/>
                  </a:lnTo>
                  <a:lnTo>
                    <a:pt x="126" y="1152"/>
                  </a:lnTo>
                  <a:lnTo>
                    <a:pt x="126" y="1152"/>
                  </a:lnTo>
                  <a:lnTo>
                    <a:pt x="118" y="1148"/>
                  </a:lnTo>
                  <a:lnTo>
                    <a:pt x="112" y="1140"/>
                  </a:lnTo>
                  <a:lnTo>
                    <a:pt x="108" y="1132"/>
                  </a:lnTo>
                  <a:lnTo>
                    <a:pt x="110" y="1122"/>
                  </a:lnTo>
                  <a:lnTo>
                    <a:pt x="112" y="1114"/>
                  </a:lnTo>
                  <a:lnTo>
                    <a:pt x="112" y="1114"/>
                  </a:lnTo>
                  <a:lnTo>
                    <a:pt x="116" y="1106"/>
                  </a:lnTo>
                  <a:lnTo>
                    <a:pt x="124" y="1100"/>
                  </a:lnTo>
                  <a:lnTo>
                    <a:pt x="132" y="1098"/>
                  </a:lnTo>
                  <a:lnTo>
                    <a:pt x="142" y="1098"/>
                  </a:lnTo>
                  <a:lnTo>
                    <a:pt x="142" y="1098"/>
                  </a:lnTo>
                  <a:lnTo>
                    <a:pt x="150" y="1104"/>
                  </a:lnTo>
                  <a:lnTo>
                    <a:pt x="156" y="1110"/>
                  </a:lnTo>
                  <a:lnTo>
                    <a:pt x="158" y="1120"/>
                  </a:lnTo>
                  <a:lnTo>
                    <a:pt x="158" y="1128"/>
                  </a:lnTo>
                  <a:lnTo>
                    <a:pt x="156" y="1136"/>
                  </a:lnTo>
                  <a:lnTo>
                    <a:pt x="156" y="1136"/>
                  </a:lnTo>
                  <a:lnTo>
                    <a:pt x="152" y="1144"/>
                  </a:lnTo>
                  <a:lnTo>
                    <a:pt x="146" y="1148"/>
                  </a:lnTo>
                  <a:lnTo>
                    <a:pt x="140" y="1152"/>
                  </a:lnTo>
                  <a:lnTo>
                    <a:pt x="132" y="1154"/>
                  </a:lnTo>
                  <a:lnTo>
                    <a:pt x="132" y="1154"/>
                  </a:lnTo>
                  <a:close/>
                  <a:moveTo>
                    <a:pt x="164" y="1054"/>
                  </a:moveTo>
                  <a:lnTo>
                    <a:pt x="164" y="1054"/>
                  </a:lnTo>
                  <a:lnTo>
                    <a:pt x="156" y="1054"/>
                  </a:lnTo>
                  <a:lnTo>
                    <a:pt x="156" y="1054"/>
                  </a:lnTo>
                  <a:lnTo>
                    <a:pt x="148" y="1048"/>
                  </a:lnTo>
                  <a:lnTo>
                    <a:pt x="142" y="1042"/>
                  </a:lnTo>
                  <a:lnTo>
                    <a:pt x="140" y="1032"/>
                  </a:lnTo>
                  <a:lnTo>
                    <a:pt x="142" y="1022"/>
                  </a:lnTo>
                  <a:lnTo>
                    <a:pt x="144" y="1016"/>
                  </a:lnTo>
                  <a:lnTo>
                    <a:pt x="144" y="1016"/>
                  </a:lnTo>
                  <a:lnTo>
                    <a:pt x="150" y="1006"/>
                  </a:lnTo>
                  <a:lnTo>
                    <a:pt x="156" y="1002"/>
                  </a:lnTo>
                  <a:lnTo>
                    <a:pt x="166" y="1000"/>
                  </a:lnTo>
                  <a:lnTo>
                    <a:pt x="174" y="1000"/>
                  </a:lnTo>
                  <a:lnTo>
                    <a:pt x="174" y="1000"/>
                  </a:lnTo>
                  <a:lnTo>
                    <a:pt x="184" y="1006"/>
                  </a:lnTo>
                  <a:lnTo>
                    <a:pt x="188" y="1012"/>
                  </a:lnTo>
                  <a:lnTo>
                    <a:pt x="190" y="1022"/>
                  </a:lnTo>
                  <a:lnTo>
                    <a:pt x="190" y="1030"/>
                  </a:lnTo>
                  <a:lnTo>
                    <a:pt x="188" y="1038"/>
                  </a:lnTo>
                  <a:lnTo>
                    <a:pt x="188" y="1038"/>
                  </a:lnTo>
                  <a:lnTo>
                    <a:pt x="184" y="1046"/>
                  </a:lnTo>
                  <a:lnTo>
                    <a:pt x="178" y="1050"/>
                  </a:lnTo>
                  <a:lnTo>
                    <a:pt x="172" y="1054"/>
                  </a:lnTo>
                  <a:lnTo>
                    <a:pt x="164" y="1054"/>
                  </a:lnTo>
                  <a:lnTo>
                    <a:pt x="164" y="1054"/>
                  </a:lnTo>
                  <a:close/>
                  <a:moveTo>
                    <a:pt x="200" y="956"/>
                  </a:moveTo>
                  <a:lnTo>
                    <a:pt x="200" y="956"/>
                  </a:lnTo>
                  <a:lnTo>
                    <a:pt x="192" y="956"/>
                  </a:lnTo>
                  <a:lnTo>
                    <a:pt x="192" y="956"/>
                  </a:lnTo>
                  <a:lnTo>
                    <a:pt x="184" y="950"/>
                  </a:lnTo>
                  <a:lnTo>
                    <a:pt x="178" y="942"/>
                  </a:lnTo>
                  <a:lnTo>
                    <a:pt x="176" y="934"/>
                  </a:lnTo>
                  <a:lnTo>
                    <a:pt x="178" y="924"/>
                  </a:lnTo>
                  <a:lnTo>
                    <a:pt x="180" y="916"/>
                  </a:lnTo>
                  <a:lnTo>
                    <a:pt x="180" y="916"/>
                  </a:lnTo>
                  <a:lnTo>
                    <a:pt x="186" y="908"/>
                  </a:lnTo>
                  <a:lnTo>
                    <a:pt x="194" y="904"/>
                  </a:lnTo>
                  <a:lnTo>
                    <a:pt x="202" y="902"/>
                  </a:lnTo>
                  <a:lnTo>
                    <a:pt x="212" y="904"/>
                  </a:lnTo>
                  <a:lnTo>
                    <a:pt x="212" y="904"/>
                  </a:lnTo>
                  <a:lnTo>
                    <a:pt x="220" y="908"/>
                  </a:lnTo>
                  <a:lnTo>
                    <a:pt x="224" y="916"/>
                  </a:lnTo>
                  <a:lnTo>
                    <a:pt x="226" y="924"/>
                  </a:lnTo>
                  <a:lnTo>
                    <a:pt x="226" y="934"/>
                  </a:lnTo>
                  <a:lnTo>
                    <a:pt x="222" y="942"/>
                  </a:lnTo>
                  <a:lnTo>
                    <a:pt x="222" y="942"/>
                  </a:lnTo>
                  <a:lnTo>
                    <a:pt x="218" y="948"/>
                  </a:lnTo>
                  <a:lnTo>
                    <a:pt x="214" y="952"/>
                  </a:lnTo>
                  <a:lnTo>
                    <a:pt x="206" y="956"/>
                  </a:lnTo>
                  <a:lnTo>
                    <a:pt x="200" y="956"/>
                  </a:lnTo>
                  <a:lnTo>
                    <a:pt x="200" y="956"/>
                  </a:lnTo>
                  <a:close/>
                  <a:moveTo>
                    <a:pt x="240" y="860"/>
                  </a:moveTo>
                  <a:lnTo>
                    <a:pt x="240" y="860"/>
                  </a:lnTo>
                  <a:lnTo>
                    <a:pt x="230" y="858"/>
                  </a:lnTo>
                  <a:lnTo>
                    <a:pt x="230" y="858"/>
                  </a:lnTo>
                  <a:lnTo>
                    <a:pt x="222" y="854"/>
                  </a:lnTo>
                  <a:lnTo>
                    <a:pt x="218" y="846"/>
                  </a:lnTo>
                  <a:lnTo>
                    <a:pt x="216" y="836"/>
                  </a:lnTo>
                  <a:lnTo>
                    <a:pt x="218" y="828"/>
                  </a:lnTo>
                  <a:lnTo>
                    <a:pt x="220" y="820"/>
                  </a:lnTo>
                  <a:lnTo>
                    <a:pt x="220" y="820"/>
                  </a:lnTo>
                  <a:lnTo>
                    <a:pt x="226" y="812"/>
                  </a:lnTo>
                  <a:lnTo>
                    <a:pt x="234" y="808"/>
                  </a:lnTo>
                  <a:lnTo>
                    <a:pt x="244" y="806"/>
                  </a:lnTo>
                  <a:lnTo>
                    <a:pt x="252" y="808"/>
                  </a:lnTo>
                  <a:lnTo>
                    <a:pt x="252" y="808"/>
                  </a:lnTo>
                  <a:lnTo>
                    <a:pt x="260" y="812"/>
                  </a:lnTo>
                  <a:lnTo>
                    <a:pt x="266" y="820"/>
                  </a:lnTo>
                  <a:lnTo>
                    <a:pt x="266" y="830"/>
                  </a:lnTo>
                  <a:lnTo>
                    <a:pt x="264" y="840"/>
                  </a:lnTo>
                  <a:lnTo>
                    <a:pt x="262" y="846"/>
                  </a:lnTo>
                  <a:lnTo>
                    <a:pt x="262" y="846"/>
                  </a:lnTo>
                  <a:lnTo>
                    <a:pt x="258" y="852"/>
                  </a:lnTo>
                  <a:lnTo>
                    <a:pt x="252" y="856"/>
                  </a:lnTo>
                  <a:lnTo>
                    <a:pt x="246" y="860"/>
                  </a:lnTo>
                  <a:lnTo>
                    <a:pt x="240" y="860"/>
                  </a:lnTo>
                  <a:lnTo>
                    <a:pt x="240" y="860"/>
                  </a:lnTo>
                  <a:close/>
                  <a:moveTo>
                    <a:pt x="284" y="766"/>
                  </a:moveTo>
                  <a:lnTo>
                    <a:pt x="284" y="766"/>
                  </a:lnTo>
                  <a:lnTo>
                    <a:pt x="278" y="766"/>
                  </a:lnTo>
                  <a:lnTo>
                    <a:pt x="272" y="764"/>
                  </a:lnTo>
                  <a:lnTo>
                    <a:pt x="272" y="764"/>
                  </a:lnTo>
                  <a:lnTo>
                    <a:pt x="266" y="758"/>
                  </a:lnTo>
                  <a:lnTo>
                    <a:pt x="260" y="750"/>
                  </a:lnTo>
                  <a:lnTo>
                    <a:pt x="260" y="742"/>
                  </a:lnTo>
                  <a:lnTo>
                    <a:pt x="262" y="732"/>
                  </a:lnTo>
                  <a:lnTo>
                    <a:pt x="266" y="724"/>
                  </a:lnTo>
                  <a:lnTo>
                    <a:pt x="266" y="724"/>
                  </a:lnTo>
                  <a:lnTo>
                    <a:pt x="272" y="718"/>
                  </a:lnTo>
                  <a:lnTo>
                    <a:pt x="280" y="712"/>
                  </a:lnTo>
                  <a:lnTo>
                    <a:pt x="288" y="712"/>
                  </a:lnTo>
                  <a:lnTo>
                    <a:pt x="298" y="714"/>
                  </a:lnTo>
                  <a:lnTo>
                    <a:pt x="298" y="714"/>
                  </a:lnTo>
                  <a:lnTo>
                    <a:pt x="306" y="720"/>
                  </a:lnTo>
                  <a:lnTo>
                    <a:pt x="310" y="728"/>
                  </a:lnTo>
                  <a:lnTo>
                    <a:pt x="312" y="736"/>
                  </a:lnTo>
                  <a:lnTo>
                    <a:pt x="308" y="746"/>
                  </a:lnTo>
                  <a:lnTo>
                    <a:pt x="306" y="754"/>
                  </a:lnTo>
                  <a:lnTo>
                    <a:pt x="306" y="754"/>
                  </a:lnTo>
                  <a:lnTo>
                    <a:pt x="302" y="758"/>
                  </a:lnTo>
                  <a:lnTo>
                    <a:pt x="296" y="764"/>
                  </a:lnTo>
                  <a:lnTo>
                    <a:pt x="290" y="766"/>
                  </a:lnTo>
                  <a:lnTo>
                    <a:pt x="284" y="766"/>
                  </a:lnTo>
                  <a:lnTo>
                    <a:pt x="284" y="766"/>
                  </a:lnTo>
                  <a:close/>
                  <a:moveTo>
                    <a:pt x="332" y="674"/>
                  </a:moveTo>
                  <a:lnTo>
                    <a:pt x="332" y="674"/>
                  </a:lnTo>
                  <a:lnTo>
                    <a:pt x="326" y="674"/>
                  </a:lnTo>
                  <a:lnTo>
                    <a:pt x="320" y="672"/>
                  </a:lnTo>
                  <a:lnTo>
                    <a:pt x="320" y="672"/>
                  </a:lnTo>
                  <a:lnTo>
                    <a:pt x="314" y="666"/>
                  </a:lnTo>
                  <a:lnTo>
                    <a:pt x="308" y="658"/>
                  </a:lnTo>
                  <a:lnTo>
                    <a:pt x="308" y="648"/>
                  </a:lnTo>
                  <a:lnTo>
                    <a:pt x="312" y="638"/>
                  </a:lnTo>
                  <a:lnTo>
                    <a:pt x="316" y="632"/>
                  </a:lnTo>
                  <a:lnTo>
                    <a:pt x="316" y="632"/>
                  </a:lnTo>
                  <a:lnTo>
                    <a:pt x="322" y="624"/>
                  </a:lnTo>
                  <a:lnTo>
                    <a:pt x="330" y="620"/>
                  </a:lnTo>
                  <a:lnTo>
                    <a:pt x="338" y="620"/>
                  </a:lnTo>
                  <a:lnTo>
                    <a:pt x="348" y="622"/>
                  </a:lnTo>
                  <a:lnTo>
                    <a:pt x="348" y="622"/>
                  </a:lnTo>
                  <a:lnTo>
                    <a:pt x="356" y="630"/>
                  </a:lnTo>
                  <a:lnTo>
                    <a:pt x="360" y="638"/>
                  </a:lnTo>
                  <a:lnTo>
                    <a:pt x="360" y="646"/>
                  </a:lnTo>
                  <a:lnTo>
                    <a:pt x="356" y="656"/>
                  </a:lnTo>
                  <a:lnTo>
                    <a:pt x="354" y="662"/>
                  </a:lnTo>
                  <a:lnTo>
                    <a:pt x="354" y="662"/>
                  </a:lnTo>
                  <a:lnTo>
                    <a:pt x="350" y="668"/>
                  </a:lnTo>
                  <a:lnTo>
                    <a:pt x="344" y="672"/>
                  </a:lnTo>
                  <a:lnTo>
                    <a:pt x="338" y="674"/>
                  </a:lnTo>
                  <a:lnTo>
                    <a:pt x="332" y="674"/>
                  </a:lnTo>
                  <a:lnTo>
                    <a:pt x="332" y="674"/>
                  </a:lnTo>
                  <a:close/>
                  <a:moveTo>
                    <a:pt x="386" y="586"/>
                  </a:moveTo>
                  <a:lnTo>
                    <a:pt x="386" y="586"/>
                  </a:lnTo>
                  <a:lnTo>
                    <a:pt x="378" y="584"/>
                  </a:lnTo>
                  <a:lnTo>
                    <a:pt x="372" y="582"/>
                  </a:lnTo>
                  <a:lnTo>
                    <a:pt x="372" y="582"/>
                  </a:lnTo>
                  <a:lnTo>
                    <a:pt x="366" y="576"/>
                  </a:lnTo>
                  <a:lnTo>
                    <a:pt x="362" y="566"/>
                  </a:lnTo>
                  <a:lnTo>
                    <a:pt x="362" y="558"/>
                  </a:lnTo>
                  <a:lnTo>
                    <a:pt x="366" y="548"/>
                  </a:lnTo>
                  <a:lnTo>
                    <a:pt x="370" y="542"/>
                  </a:lnTo>
                  <a:lnTo>
                    <a:pt x="370" y="542"/>
                  </a:lnTo>
                  <a:lnTo>
                    <a:pt x="376" y="534"/>
                  </a:lnTo>
                  <a:lnTo>
                    <a:pt x="384" y="532"/>
                  </a:lnTo>
                  <a:lnTo>
                    <a:pt x="394" y="532"/>
                  </a:lnTo>
                  <a:lnTo>
                    <a:pt x="402" y="534"/>
                  </a:lnTo>
                  <a:lnTo>
                    <a:pt x="402" y="534"/>
                  </a:lnTo>
                  <a:lnTo>
                    <a:pt x="410" y="542"/>
                  </a:lnTo>
                  <a:lnTo>
                    <a:pt x="414" y="550"/>
                  </a:lnTo>
                  <a:lnTo>
                    <a:pt x="414" y="558"/>
                  </a:lnTo>
                  <a:lnTo>
                    <a:pt x="410" y="568"/>
                  </a:lnTo>
                  <a:lnTo>
                    <a:pt x="406" y="574"/>
                  </a:lnTo>
                  <a:lnTo>
                    <a:pt x="406" y="574"/>
                  </a:lnTo>
                  <a:lnTo>
                    <a:pt x="402" y="580"/>
                  </a:lnTo>
                  <a:lnTo>
                    <a:pt x="396" y="582"/>
                  </a:lnTo>
                  <a:lnTo>
                    <a:pt x="392" y="584"/>
                  </a:lnTo>
                  <a:lnTo>
                    <a:pt x="386" y="586"/>
                  </a:lnTo>
                  <a:lnTo>
                    <a:pt x="386" y="586"/>
                  </a:lnTo>
                  <a:close/>
                  <a:moveTo>
                    <a:pt x="444" y="500"/>
                  </a:moveTo>
                  <a:lnTo>
                    <a:pt x="444" y="500"/>
                  </a:lnTo>
                  <a:lnTo>
                    <a:pt x="436" y="498"/>
                  </a:lnTo>
                  <a:lnTo>
                    <a:pt x="430" y="496"/>
                  </a:lnTo>
                  <a:lnTo>
                    <a:pt x="430" y="496"/>
                  </a:lnTo>
                  <a:lnTo>
                    <a:pt x="424" y="488"/>
                  </a:lnTo>
                  <a:lnTo>
                    <a:pt x="420" y="480"/>
                  </a:lnTo>
                  <a:lnTo>
                    <a:pt x="420" y="470"/>
                  </a:lnTo>
                  <a:lnTo>
                    <a:pt x="424" y="462"/>
                  </a:lnTo>
                  <a:lnTo>
                    <a:pt x="430" y="454"/>
                  </a:lnTo>
                  <a:lnTo>
                    <a:pt x="430" y="454"/>
                  </a:lnTo>
                  <a:lnTo>
                    <a:pt x="436" y="448"/>
                  </a:lnTo>
                  <a:lnTo>
                    <a:pt x="446" y="446"/>
                  </a:lnTo>
                  <a:lnTo>
                    <a:pt x="454" y="446"/>
                  </a:lnTo>
                  <a:lnTo>
                    <a:pt x="464" y="450"/>
                  </a:lnTo>
                  <a:lnTo>
                    <a:pt x="464" y="450"/>
                  </a:lnTo>
                  <a:lnTo>
                    <a:pt x="470" y="458"/>
                  </a:lnTo>
                  <a:lnTo>
                    <a:pt x="472" y="466"/>
                  </a:lnTo>
                  <a:lnTo>
                    <a:pt x="472" y="474"/>
                  </a:lnTo>
                  <a:lnTo>
                    <a:pt x="468" y="484"/>
                  </a:lnTo>
                  <a:lnTo>
                    <a:pt x="464" y="490"/>
                  </a:lnTo>
                  <a:lnTo>
                    <a:pt x="464" y="490"/>
                  </a:lnTo>
                  <a:lnTo>
                    <a:pt x="460" y="494"/>
                  </a:lnTo>
                  <a:lnTo>
                    <a:pt x="454" y="498"/>
                  </a:lnTo>
                  <a:lnTo>
                    <a:pt x="450" y="500"/>
                  </a:lnTo>
                  <a:lnTo>
                    <a:pt x="444" y="500"/>
                  </a:lnTo>
                  <a:lnTo>
                    <a:pt x="444" y="500"/>
                  </a:lnTo>
                  <a:close/>
                  <a:moveTo>
                    <a:pt x="508" y="418"/>
                  </a:moveTo>
                  <a:lnTo>
                    <a:pt x="508" y="418"/>
                  </a:lnTo>
                  <a:lnTo>
                    <a:pt x="500" y="416"/>
                  </a:lnTo>
                  <a:lnTo>
                    <a:pt x="492" y="412"/>
                  </a:lnTo>
                  <a:lnTo>
                    <a:pt x="492" y="412"/>
                  </a:lnTo>
                  <a:lnTo>
                    <a:pt x="486" y="404"/>
                  </a:lnTo>
                  <a:lnTo>
                    <a:pt x="484" y="396"/>
                  </a:lnTo>
                  <a:lnTo>
                    <a:pt x="486" y="386"/>
                  </a:lnTo>
                  <a:lnTo>
                    <a:pt x="490" y="378"/>
                  </a:lnTo>
                  <a:lnTo>
                    <a:pt x="496" y="372"/>
                  </a:lnTo>
                  <a:lnTo>
                    <a:pt x="496" y="372"/>
                  </a:lnTo>
                  <a:lnTo>
                    <a:pt x="502" y="366"/>
                  </a:lnTo>
                  <a:lnTo>
                    <a:pt x="512" y="364"/>
                  </a:lnTo>
                  <a:lnTo>
                    <a:pt x="520" y="364"/>
                  </a:lnTo>
                  <a:lnTo>
                    <a:pt x="528" y="370"/>
                  </a:lnTo>
                  <a:lnTo>
                    <a:pt x="528" y="370"/>
                  </a:lnTo>
                  <a:lnTo>
                    <a:pt x="534" y="376"/>
                  </a:lnTo>
                  <a:lnTo>
                    <a:pt x="538" y="386"/>
                  </a:lnTo>
                  <a:lnTo>
                    <a:pt x="536" y="394"/>
                  </a:lnTo>
                  <a:lnTo>
                    <a:pt x="532" y="404"/>
                  </a:lnTo>
                  <a:lnTo>
                    <a:pt x="526" y="410"/>
                  </a:lnTo>
                  <a:lnTo>
                    <a:pt x="526" y="410"/>
                  </a:lnTo>
                  <a:lnTo>
                    <a:pt x="522" y="412"/>
                  </a:lnTo>
                  <a:lnTo>
                    <a:pt x="518" y="416"/>
                  </a:lnTo>
                  <a:lnTo>
                    <a:pt x="508" y="418"/>
                  </a:lnTo>
                  <a:lnTo>
                    <a:pt x="508" y="418"/>
                  </a:lnTo>
                  <a:close/>
                  <a:moveTo>
                    <a:pt x="578" y="340"/>
                  </a:moveTo>
                  <a:lnTo>
                    <a:pt x="578" y="340"/>
                  </a:lnTo>
                  <a:lnTo>
                    <a:pt x="568" y="338"/>
                  </a:lnTo>
                  <a:lnTo>
                    <a:pt x="562" y="334"/>
                  </a:lnTo>
                  <a:lnTo>
                    <a:pt x="562" y="334"/>
                  </a:lnTo>
                  <a:lnTo>
                    <a:pt x="556" y="326"/>
                  </a:lnTo>
                  <a:lnTo>
                    <a:pt x="554" y="316"/>
                  </a:lnTo>
                  <a:lnTo>
                    <a:pt x="556" y="308"/>
                  </a:lnTo>
                  <a:lnTo>
                    <a:pt x="560" y="300"/>
                  </a:lnTo>
                  <a:lnTo>
                    <a:pt x="566" y="294"/>
                  </a:lnTo>
                  <a:lnTo>
                    <a:pt x="566" y="294"/>
                  </a:lnTo>
                  <a:lnTo>
                    <a:pt x="574" y="288"/>
                  </a:lnTo>
                  <a:lnTo>
                    <a:pt x="584" y="286"/>
                  </a:lnTo>
                  <a:lnTo>
                    <a:pt x="592" y="288"/>
                  </a:lnTo>
                  <a:lnTo>
                    <a:pt x="600" y="294"/>
                  </a:lnTo>
                  <a:lnTo>
                    <a:pt x="600" y="294"/>
                  </a:lnTo>
                  <a:lnTo>
                    <a:pt x="606" y="302"/>
                  </a:lnTo>
                  <a:lnTo>
                    <a:pt x="608" y="310"/>
                  </a:lnTo>
                  <a:lnTo>
                    <a:pt x="606" y="320"/>
                  </a:lnTo>
                  <a:lnTo>
                    <a:pt x="600" y="328"/>
                  </a:lnTo>
                  <a:lnTo>
                    <a:pt x="596" y="334"/>
                  </a:lnTo>
                  <a:lnTo>
                    <a:pt x="596" y="334"/>
                  </a:lnTo>
                  <a:lnTo>
                    <a:pt x="588" y="338"/>
                  </a:lnTo>
                  <a:lnTo>
                    <a:pt x="578" y="340"/>
                  </a:lnTo>
                  <a:lnTo>
                    <a:pt x="578" y="340"/>
                  </a:lnTo>
                  <a:close/>
                  <a:moveTo>
                    <a:pt x="652" y="268"/>
                  </a:moveTo>
                  <a:lnTo>
                    <a:pt x="652" y="268"/>
                  </a:lnTo>
                  <a:lnTo>
                    <a:pt x="644" y="266"/>
                  </a:lnTo>
                  <a:lnTo>
                    <a:pt x="634" y="260"/>
                  </a:lnTo>
                  <a:lnTo>
                    <a:pt x="634" y="260"/>
                  </a:lnTo>
                  <a:lnTo>
                    <a:pt x="630" y="252"/>
                  </a:lnTo>
                  <a:lnTo>
                    <a:pt x="628" y="244"/>
                  </a:lnTo>
                  <a:lnTo>
                    <a:pt x="632" y="234"/>
                  </a:lnTo>
                  <a:lnTo>
                    <a:pt x="638" y="226"/>
                  </a:lnTo>
                  <a:lnTo>
                    <a:pt x="644" y="222"/>
                  </a:lnTo>
                  <a:lnTo>
                    <a:pt x="644" y="222"/>
                  </a:lnTo>
                  <a:lnTo>
                    <a:pt x="652" y="216"/>
                  </a:lnTo>
                  <a:lnTo>
                    <a:pt x="660" y="216"/>
                  </a:lnTo>
                  <a:lnTo>
                    <a:pt x="670" y="218"/>
                  </a:lnTo>
                  <a:lnTo>
                    <a:pt x="678" y="224"/>
                  </a:lnTo>
                  <a:lnTo>
                    <a:pt x="678" y="224"/>
                  </a:lnTo>
                  <a:lnTo>
                    <a:pt x="682" y="232"/>
                  </a:lnTo>
                  <a:lnTo>
                    <a:pt x="682" y="242"/>
                  </a:lnTo>
                  <a:lnTo>
                    <a:pt x="680" y="250"/>
                  </a:lnTo>
                  <a:lnTo>
                    <a:pt x="674" y="258"/>
                  </a:lnTo>
                  <a:lnTo>
                    <a:pt x="668" y="262"/>
                  </a:lnTo>
                  <a:lnTo>
                    <a:pt x="668" y="262"/>
                  </a:lnTo>
                  <a:lnTo>
                    <a:pt x="662" y="268"/>
                  </a:lnTo>
                  <a:lnTo>
                    <a:pt x="652" y="268"/>
                  </a:lnTo>
                  <a:lnTo>
                    <a:pt x="652" y="268"/>
                  </a:lnTo>
                  <a:close/>
                  <a:moveTo>
                    <a:pt x="734" y="204"/>
                  </a:moveTo>
                  <a:lnTo>
                    <a:pt x="734" y="204"/>
                  </a:lnTo>
                  <a:lnTo>
                    <a:pt x="728" y="202"/>
                  </a:lnTo>
                  <a:lnTo>
                    <a:pt x="722" y="200"/>
                  </a:lnTo>
                  <a:lnTo>
                    <a:pt x="718" y="198"/>
                  </a:lnTo>
                  <a:lnTo>
                    <a:pt x="714" y="194"/>
                  </a:lnTo>
                  <a:lnTo>
                    <a:pt x="714" y="194"/>
                  </a:lnTo>
                  <a:lnTo>
                    <a:pt x="710" y="184"/>
                  </a:lnTo>
                  <a:lnTo>
                    <a:pt x="710" y="176"/>
                  </a:lnTo>
                  <a:lnTo>
                    <a:pt x="712" y="168"/>
                  </a:lnTo>
                  <a:lnTo>
                    <a:pt x="720" y="160"/>
                  </a:lnTo>
                  <a:lnTo>
                    <a:pt x="726" y="156"/>
                  </a:lnTo>
                  <a:lnTo>
                    <a:pt x="726" y="156"/>
                  </a:lnTo>
                  <a:lnTo>
                    <a:pt x="734" y="152"/>
                  </a:lnTo>
                  <a:lnTo>
                    <a:pt x="744" y="150"/>
                  </a:lnTo>
                  <a:lnTo>
                    <a:pt x="752" y="154"/>
                  </a:lnTo>
                  <a:lnTo>
                    <a:pt x="760" y="160"/>
                  </a:lnTo>
                  <a:lnTo>
                    <a:pt x="760" y="160"/>
                  </a:lnTo>
                  <a:lnTo>
                    <a:pt x="764" y="168"/>
                  </a:lnTo>
                  <a:lnTo>
                    <a:pt x="764" y="178"/>
                  </a:lnTo>
                  <a:lnTo>
                    <a:pt x="760" y="186"/>
                  </a:lnTo>
                  <a:lnTo>
                    <a:pt x="754" y="194"/>
                  </a:lnTo>
                  <a:lnTo>
                    <a:pt x="748" y="198"/>
                  </a:lnTo>
                  <a:lnTo>
                    <a:pt x="748" y="198"/>
                  </a:lnTo>
                  <a:lnTo>
                    <a:pt x="740" y="202"/>
                  </a:lnTo>
                  <a:lnTo>
                    <a:pt x="734" y="204"/>
                  </a:lnTo>
                  <a:lnTo>
                    <a:pt x="734" y="204"/>
                  </a:lnTo>
                  <a:close/>
                  <a:moveTo>
                    <a:pt x="820" y="144"/>
                  </a:moveTo>
                  <a:lnTo>
                    <a:pt x="820" y="144"/>
                  </a:lnTo>
                  <a:lnTo>
                    <a:pt x="814" y="144"/>
                  </a:lnTo>
                  <a:lnTo>
                    <a:pt x="808" y="142"/>
                  </a:lnTo>
                  <a:lnTo>
                    <a:pt x="802" y="138"/>
                  </a:lnTo>
                  <a:lnTo>
                    <a:pt x="798" y="134"/>
                  </a:lnTo>
                  <a:lnTo>
                    <a:pt x="798" y="134"/>
                  </a:lnTo>
                  <a:lnTo>
                    <a:pt x="796" y="124"/>
                  </a:lnTo>
                  <a:lnTo>
                    <a:pt x="796" y="116"/>
                  </a:lnTo>
                  <a:lnTo>
                    <a:pt x="800" y="106"/>
                  </a:lnTo>
                  <a:lnTo>
                    <a:pt x="806" y="100"/>
                  </a:lnTo>
                  <a:lnTo>
                    <a:pt x="814" y="96"/>
                  </a:lnTo>
                  <a:lnTo>
                    <a:pt x="814" y="96"/>
                  </a:lnTo>
                  <a:lnTo>
                    <a:pt x="822" y="92"/>
                  </a:lnTo>
                  <a:lnTo>
                    <a:pt x="832" y="94"/>
                  </a:lnTo>
                  <a:lnTo>
                    <a:pt x="840" y="96"/>
                  </a:lnTo>
                  <a:lnTo>
                    <a:pt x="846" y="104"/>
                  </a:lnTo>
                  <a:lnTo>
                    <a:pt x="846" y="104"/>
                  </a:lnTo>
                  <a:lnTo>
                    <a:pt x="850" y="112"/>
                  </a:lnTo>
                  <a:lnTo>
                    <a:pt x="850" y="122"/>
                  </a:lnTo>
                  <a:lnTo>
                    <a:pt x="846" y="130"/>
                  </a:lnTo>
                  <a:lnTo>
                    <a:pt x="838" y="136"/>
                  </a:lnTo>
                  <a:lnTo>
                    <a:pt x="832" y="140"/>
                  </a:lnTo>
                  <a:lnTo>
                    <a:pt x="832" y="140"/>
                  </a:lnTo>
                  <a:lnTo>
                    <a:pt x="826" y="144"/>
                  </a:lnTo>
                  <a:lnTo>
                    <a:pt x="820" y="144"/>
                  </a:lnTo>
                  <a:lnTo>
                    <a:pt x="820" y="144"/>
                  </a:lnTo>
                  <a:close/>
                  <a:moveTo>
                    <a:pt x="910" y="94"/>
                  </a:moveTo>
                  <a:lnTo>
                    <a:pt x="910" y="94"/>
                  </a:lnTo>
                  <a:lnTo>
                    <a:pt x="904" y="92"/>
                  </a:lnTo>
                  <a:lnTo>
                    <a:pt x="898" y="90"/>
                  </a:lnTo>
                  <a:lnTo>
                    <a:pt x="892" y="86"/>
                  </a:lnTo>
                  <a:lnTo>
                    <a:pt x="888" y="80"/>
                  </a:lnTo>
                  <a:lnTo>
                    <a:pt x="888" y="80"/>
                  </a:lnTo>
                  <a:lnTo>
                    <a:pt x="886" y="72"/>
                  </a:lnTo>
                  <a:lnTo>
                    <a:pt x="888" y="62"/>
                  </a:lnTo>
                  <a:lnTo>
                    <a:pt x="892" y="54"/>
                  </a:lnTo>
                  <a:lnTo>
                    <a:pt x="900" y="48"/>
                  </a:lnTo>
                  <a:lnTo>
                    <a:pt x="906" y="44"/>
                  </a:lnTo>
                  <a:lnTo>
                    <a:pt x="906" y="44"/>
                  </a:lnTo>
                  <a:lnTo>
                    <a:pt x="916" y="42"/>
                  </a:lnTo>
                  <a:lnTo>
                    <a:pt x="924" y="44"/>
                  </a:lnTo>
                  <a:lnTo>
                    <a:pt x="932" y="48"/>
                  </a:lnTo>
                  <a:lnTo>
                    <a:pt x="938" y="56"/>
                  </a:lnTo>
                  <a:lnTo>
                    <a:pt x="938" y="56"/>
                  </a:lnTo>
                  <a:lnTo>
                    <a:pt x="942" y="64"/>
                  </a:lnTo>
                  <a:lnTo>
                    <a:pt x="940" y="74"/>
                  </a:lnTo>
                  <a:lnTo>
                    <a:pt x="936" y="82"/>
                  </a:lnTo>
                  <a:lnTo>
                    <a:pt x="928" y="88"/>
                  </a:lnTo>
                  <a:lnTo>
                    <a:pt x="920" y="92"/>
                  </a:lnTo>
                  <a:lnTo>
                    <a:pt x="920" y="92"/>
                  </a:lnTo>
                  <a:lnTo>
                    <a:pt x="916" y="94"/>
                  </a:lnTo>
                  <a:lnTo>
                    <a:pt x="910" y="94"/>
                  </a:lnTo>
                  <a:lnTo>
                    <a:pt x="910" y="94"/>
                  </a:lnTo>
                  <a:close/>
                  <a:moveTo>
                    <a:pt x="1004" y="52"/>
                  </a:moveTo>
                  <a:lnTo>
                    <a:pt x="1004" y="52"/>
                  </a:lnTo>
                  <a:lnTo>
                    <a:pt x="998" y="50"/>
                  </a:lnTo>
                  <a:lnTo>
                    <a:pt x="992" y="48"/>
                  </a:lnTo>
                  <a:lnTo>
                    <a:pt x="986" y="42"/>
                  </a:lnTo>
                  <a:lnTo>
                    <a:pt x="982" y="36"/>
                  </a:lnTo>
                  <a:lnTo>
                    <a:pt x="982" y="36"/>
                  </a:lnTo>
                  <a:lnTo>
                    <a:pt x="980" y="26"/>
                  </a:lnTo>
                  <a:lnTo>
                    <a:pt x="982" y="18"/>
                  </a:lnTo>
                  <a:lnTo>
                    <a:pt x="988" y="10"/>
                  </a:lnTo>
                  <a:lnTo>
                    <a:pt x="996" y="6"/>
                  </a:lnTo>
                  <a:lnTo>
                    <a:pt x="1004" y="2"/>
                  </a:lnTo>
                  <a:lnTo>
                    <a:pt x="1004" y="2"/>
                  </a:lnTo>
                  <a:lnTo>
                    <a:pt x="1014" y="0"/>
                  </a:lnTo>
                  <a:lnTo>
                    <a:pt x="1022" y="2"/>
                  </a:lnTo>
                  <a:lnTo>
                    <a:pt x="1030" y="8"/>
                  </a:lnTo>
                  <a:lnTo>
                    <a:pt x="1034" y="16"/>
                  </a:lnTo>
                  <a:lnTo>
                    <a:pt x="1034" y="16"/>
                  </a:lnTo>
                  <a:lnTo>
                    <a:pt x="1036" y="26"/>
                  </a:lnTo>
                  <a:lnTo>
                    <a:pt x="1034" y="34"/>
                  </a:lnTo>
                  <a:lnTo>
                    <a:pt x="1030" y="42"/>
                  </a:lnTo>
                  <a:lnTo>
                    <a:pt x="1020" y="46"/>
                  </a:lnTo>
                  <a:lnTo>
                    <a:pt x="1014" y="50"/>
                  </a:lnTo>
                  <a:lnTo>
                    <a:pt x="1014" y="50"/>
                  </a:lnTo>
                  <a:lnTo>
                    <a:pt x="1004" y="52"/>
                  </a:lnTo>
                  <a:lnTo>
                    <a:pt x="1004" y="52"/>
                  </a:lnTo>
                  <a:close/>
                </a:path>
              </a:pathLst>
            </a:custGeom>
            <a:solidFill>
              <a:srgbClr val="94A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0"/>
            <p:cNvSpPr>
              <a:spLocks noEditPoints="1"/>
            </p:cNvSpPr>
            <p:nvPr/>
          </p:nvSpPr>
          <p:spPr bwMode="auto">
            <a:xfrm>
              <a:off x="1692275" y="4900613"/>
              <a:ext cx="1384300" cy="215900"/>
            </a:xfrm>
            <a:custGeom>
              <a:avLst/>
              <a:gdLst>
                <a:gd name="T0" fmla="*/ 832 w 872"/>
                <a:gd name="T1" fmla="*/ 132 h 136"/>
                <a:gd name="T2" fmla="*/ 816 w 872"/>
                <a:gd name="T3" fmla="*/ 112 h 136"/>
                <a:gd name="T4" fmla="*/ 830 w 872"/>
                <a:gd name="T5" fmla="*/ 88 h 136"/>
                <a:gd name="T6" fmla="*/ 856 w 872"/>
                <a:gd name="T7" fmla="*/ 90 h 136"/>
                <a:gd name="T8" fmla="*/ 870 w 872"/>
                <a:gd name="T9" fmla="*/ 120 h 136"/>
                <a:gd name="T10" fmla="*/ 856 w 872"/>
                <a:gd name="T11" fmla="*/ 136 h 136"/>
                <a:gd name="T12" fmla="*/ 750 w 872"/>
                <a:gd name="T13" fmla="*/ 104 h 136"/>
                <a:gd name="T14" fmla="*/ 726 w 872"/>
                <a:gd name="T15" fmla="*/ 98 h 136"/>
                <a:gd name="T16" fmla="*/ 718 w 872"/>
                <a:gd name="T17" fmla="*/ 72 h 136"/>
                <a:gd name="T18" fmla="*/ 748 w 872"/>
                <a:gd name="T19" fmla="*/ 56 h 136"/>
                <a:gd name="T20" fmla="*/ 770 w 872"/>
                <a:gd name="T21" fmla="*/ 68 h 136"/>
                <a:gd name="T22" fmla="*/ 770 w 872"/>
                <a:gd name="T23" fmla="*/ 94 h 136"/>
                <a:gd name="T24" fmla="*/ 750 w 872"/>
                <a:gd name="T25" fmla="*/ 104 h 136"/>
                <a:gd name="T26" fmla="*/ 10 w 872"/>
                <a:gd name="T27" fmla="*/ 92 h 136"/>
                <a:gd name="T28" fmla="*/ 0 w 872"/>
                <a:gd name="T29" fmla="*/ 70 h 136"/>
                <a:gd name="T30" fmla="*/ 24 w 872"/>
                <a:gd name="T31" fmla="*/ 46 h 136"/>
                <a:gd name="T32" fmla="*/ 50 w 872"/>
                <a:gd name="T33" fmla="*/ 54 h 136"/>
                <a:gd name="T34" fmla="*/ 52 w 872"/>
                <a:gd name="T35" fmla="*/ 82 h 136"/>
                <a:gd name="T36" fmla="*/ 30 w 872"/>
                <a:gd name="T37" fmla="*/ 96 h 136"/>
                <a:gd name="T38" fmla="*/ 648 w 872"/>
                <a:gd name="T39" fmla="*/ 78 h 136"/>
                <a:gd name="T40" fmla="*/ 628 w 872"/>
                <a:gd name="T41" fmla="*/ 72 h 136"/>
                <a:gd name="T42" fmla="*/ 618 w 872"/>
                <a:gd name="T43" fmla="*/ 48 h 136"/>
                <a:gd name="T44" fmla="*/ 646 w 872"/>
                <a:gd name="T45" fmla="*/ 30 h 136"/>
                <a:gd name="T46" fmla="*/ 668 w 872"/>
                <a:gd name="T47" fmla="*/ 42 h 136"/>
                <a:gd name="T48" fmla="*/ 668 w 872"/>
                <a:gd name="T49" fmla="*/ 68 h 136"/>
                <a:gd name="T50" fmla="*/ 648 w 872"/>
                <a:gd name="T51" fmla="*/ 78 h 136"/>
                <a:gd name="T52" fmla="*/ 110 w 872"/>
                <a:gd name="T53" fmla="*/ 66 h 136"/>
                <a:gd name="T54" fmla="*/ 100 w 872"/>
                <a:gd name="T55" fmla="*/ 42 h 136"/>
                <a:gd name="T56" fmla="*/ 128 w 872"/>
                <a:gd name="T57" fmla="*/ 22 h 136"/>
                <a:gd name="T58" fmla="*/ 152 w 872"/>
                <a:gd name="T59" fmla="*/ 32 h 136"/>
                <a:gd name="T60" fmla="*/ 152 w 872"/>
                <a:gd name="T61" fmla="*/ 58 h 136"/>
                <a:gd name="T62" fmla="*/ 130 w 872"/>
                <a:gd name="T63" fmla="*/ 70 h 136"/>
                <a:gd name="T64" fmla="*/ 546 w 872"/>
                <a:gd name="T65" fmla="*/ 60 h 136"/>
                <a:gd name="T66" fmla="*/ 526 w 872"/>
                <a:gd name="T67" fmla="*/ 56 h 136"/>
                <a:gd name="T68" fmla="*/ 514 w 872"/>
                <a:gd name="T69" fmla="*/ 32 h 136"/>
                <a:gd name="T70" fmla="*/ 542 w 872"/>
                <a:gd name="T71" fmla="*/ 12 h 136"/>
                <a:gd name="T72" fmla="*/ 566 w 872"/>
                <a:gd name="T73" fmla="*/ 22 h 136"/>
                <a:gd name="T74" fmla="*/ 568 w 872"/>
                <a:gd name="T75" fmla="*/ 48 h 136"/>
                <a:gd name="T76" fmla="*/ 546 w 872"/>
                <a:gd name="T77" fmla="*/ 60 h 136"/>
                <a:gd name="T78" fmla="*/ 212 w 872"/>
                <a:gd name="T79" fmla="*/ 48 h 136"/>
                <a:gd name="T80" fmla="*/ 204 w 872"/>
                <a:gd name="T81" fmla="*/ 24 h 136"/>
                <a:gd name="T82" fmla="*/ 232 w 872"/>
                <a:gd name="T83" fmla="*/ 6 h 136"/>
                <a:gd name="T84" fmla="*/ 256 w 872"/>
                <a:gd name="T85" fmla="*/ 18 h 136"/>
                <a:gd name="T86" fmla="*/ 254 w 872"/>
                <a:gd name="T87" fmla="*/ 44 h 136"/>
                <a:gd name="T88" fmla="*/ 230 w 872"/>
                <a:gd name="T89" fmla="*/ 54 h 136"/>
                <a:gd name="T90" fmla="*/ 442 w 872"/>
                <a:gd name="T91" fmla="*/ 50 h 136"/>
                <a:gd name="T92" fmla="*/ 424 w 872"/>
                <a:gd name="T93" fmla="*/ 46 h 136"/>
                <a:gd name="T94" fmla="*/ 410 w 872"/>
                <a:gd name="T95" fmla="*/ 24 h 136"/>
                <a:gd name="T96" fmla="*/ 436 w 872"/>
                <a:gd name="T97" fmla="*/ 2 h 136"/>
                <a:gd name="T98" fmla="*/ 460 w 872"/>
                <a:gd name="T99" fmla="*/ 10 h 136"/>
                <a:gd name="T100" fmla="*/ 464 w 872"/>
                <a:gd name="T101" fmla="*/ 36 h 136"/>
                <a:gd name="T102" fmla="*/ 442 w 872"/>
                <a:gd name="T103" fmla="*/ 50 h 136"/>
                <a:gd name="T104" fmla="*/ 314 w 872"/>
                <a:gd name="T105" fmla="*/ 40 h 136"/>
                <a:gd name="T106" fmla="*/ 308 w 872"/>
                <a:gd name="T107" fmla="*/ 14 h 136"/>
                <a:gd name="T108" fmla="*/ 338 w 872"/>
                <a:gd name="T109" fmla="*/ 0 h 136"/>
                <a:gd name="T110" fmla="*/ 360 w 872"/>
                <a:gd name="T111" fmla="*/ 14 h 136"/>
                <a:gd name="T112" fmla="*/ 356 w 872"/>
                <a:gd name="T113" fmla="*/ 40 h 136"/>
                <a:gd name="T114" fmla="*/ 332 w 872"/>
                <a:gd name="T115" fmla="*/ 4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2" h="136">
                  <a:moveTo>
                    <a:pt x="848" y="136"/>
                  </a:moveTo>
                  <a:lnTo>
                    <a:pt x="848" y="136"/>
                  </a:lnTo>
                  <a:lnTo>
                    <a:pt x="840" y="136"/>
                  </a:lnTo>
                  <a:lnTo>
                    <a:pt x="832" y="132"/>
                  </a:lnTo>
                  <a:lnTo>
                    <a:pt x="832" y="132"/>
                  </a:lnTo>
                  <a:lnTo>
                    <a:pt x="824" y="128"/>
                  </a:lnTo>
                  <a:lnTo>
                    <a:pt x="820" y="120"/>
                  </a:lnTo>
                  <a:lnTo>
                    <a:pt x="816" y="112"/>
                  </a:lnTo>
                  <a:lnTo>
                    <a:pt x="818" y="102"/>
                  </a:lnTo>
                  <a:lnTo>
                    <a:pt x="818" y="102"/>
                  </a:lnTo>
                  <a:lnTo>
                    <a:pt x="824" y="94"/>
                  </a:lnTo>
                  <a:lnTo>
                    <a:pt x="830" y="88"/>
                  </a:lnTo>
                  <a:lnTo>
                    <a:pt x="840" y="86"/>
                  </a:lnTo>
                  <a:lnTo>
                    <a:pt x="848" y="88"/>
                  </a:lnTo>
                  <a:lnTo>
                    <a:pt x="856" y="90"/>
                  </a:lnTo>
                  <a:lnTo>
                    <a:pt x="856" y="90"/>
                  </a:lnTo>
                  <a:lnTo>
                    <a:pt x="864" y="96"/>
                  </a:lnTo>
                  <a:lnTo>
                    <a:pt x="870" y="102"/>
                  </a:lnTo>
                  <a:lnTo>
                    <a:pt x="872" y="112"/>
                  </a:lnTo>
                  <a:lnTo>
                    <a:pt x="870" y="120"/>
                  </a:lnTo>
                  <a:lnTo>
                    <a:pt x="870" y="120"/>
                  </a:lnTo>
                  <a:lnTo>
                    <a:pt x="868" y="128"/>
                  </a:lnTo>
                  <a:lnTo>
                    <a:pt x="862" y="132"/>
                  </a:lnTo>
                  <a:lnTo>
                    <a:pt x="856" y="136"/>
                  </a:lnTo>
                  <a:lnTo>
                    <a:pt x="848" y="136"/>
                  </a:lnTo>
                  <a:lnTo>
                    <a:pt x="848" y="136"/>
                  </a:lnTo>
                  <a:close/>
                  <a:moveTo>
                    <a:pt x="750" y="104"/>
                  </a:moveTo>
                  <a:lnTo>
                    <a:pt x="750" y="104"/>
                  </a:lnTo>
                  <a:lnTo>
                    <a:pt x="742" y="104"/>
                  </a:lnTo>
                  <a:lnTo>
                    <a:pt x="736" y="102"/>
                  </a:lnTo>
                  <a:lnTo>
                    <a:pt x="736" y="102"/>
                  </a:lnTo>
                  <a:lnTo>
                    <a:pt x="726" y="98"/>
                  </a:lnTo>
                  <a:lnTo>
                    <a:pt x="720" y="90"/>
                  </a:lnTo>
                  <a:lnTo>
                    <a:pt x="718" y="82"/>
                  </a:lnTo>
                  <a:lnTo>
                    <a:pt x="718" y="72"/>
                  </a:lnTo>
                  <a:lnTo>
                    <a:pt x="718" y="72"/>
                  </a:lnTo>
                  <a:lnTo>
                    <a:pt x="724" y="64"/>
                  </a:lnTo>
                  <a:lnTo>
                    <a:pt x="730" y="58"/>
                  </a:lnTo>
                  <a:lnTo>
                    <a:pt x="738" y="54"/>
                  </a:lnTo>
                  <a:lnTo>
                    <a:pt x="748" y="56"/>
                  </a:lnTo>
                  <a:lnTo>
                    <a:pt x="756" y="58"/>
                  </a:lnTo>
                  <a:lnTo>
                    <a:pt x="756" y="58"/>
                  </a:lnTo>
                  <a:lnTo>
                    <a:pt x="764" y="62"/>
                  </a:lnTo>
                  <a:lnTo>
                    <a:pt x="770" y="68"/>
                  </a:lnTo>
                  <a:lnTo>
                    <a:pt x="774" y="78"/>
                  </a:lnTo>
                  <a:lnTo>
                    <a:pt x="772" y="88"/>
                  </a:lnTo>
                  <a:lnTo>
                    <a:pt x="772" y="88"/>
                  </a:lnTo>
                  <a:lnTo>
                    <a:pt x="770" y="94"/>
                  </a:lnTo>
                  <a:lnTo>
                    <a:pt x="764" y="100"/>
                  </a:lnTo>
                  <a:lnTo>
                    <a:pt x="758" y="104"/>
                  </a:lnTo>
                  <a:lnTo>
                    <a:pt x="750" y="104"/>
                  </a:lnTo>
                  <a:lnTo>
                    <a:pt x="750" y="104"/>
                  </a:lnTo>
                  <a:close/>
                  <a:moveTo>
                    <a:pt x="24" y="96"/>
                  </a:moveTo>
                  <a:lnTo>
                    <a:pt x="24" y="96"/>
                  </a:lnTo>
                  <a:lnTo>
                    <a:pt x="16" y="94"/>
                  </a:lnTo>
                  <a:lnTo>
                    <a:pt x="10" y="92"/>
                  </a:lnTo>
                  <a:lnTo>
                    <a:pt x="4" y="86"/>
                  </a:lnTo>
                  <a:lnTo>
                    <a:pt x="0" y="80"/>
                  </a:lnTo>
                  <a:lnTo>
                    <a:pt x="0" y="80"/>
                  </a:lnTo>
                  <a:lnTo>
                    <a:pt x="0" y="70"/>
                  </a:lnTo>
                  <a:lnTo>
                    <a:pt x="2" y="60"/>
                  </a:lnTo>
                  <a:lnTo>
                    <a:pt x="8" y="54"/>
                  </a:lnTo>
                  <a:lnTo>
                    <a:pt x="16" y="50"/>
                  </a:lnTo>
                  <a:lnTo>
                    <a:pt x="24" y="46"/>
                  </a:lnTo>
                  <a:lnTo>
                    <a:pt x="24" y="46"/>
                  </a:lnTo>
                  <a:lnTo>
                    <a:pt x="34" y="46"/>
                  </a:lnTo>
                  <a:lnTo>
                    <a:pt x="42" y="48"/>
                  </a:lnTo>
                  <a:lnTo>
                    <a:pt x="50" y="54"/>
                  </a:lnTo>
                  <a:lnTo>
                    <a:pt x="54" y="64"/>
                  </a:lnTo>
                  <a:lnTo>
                    <a:pt x="54" y="64"/>
                  </a:lnTo>
                  <a:lnTo>
                    <a:pt x="56" y="72"/>
                  </a:lnTo>
                  <a:lnTo>
                    <a:pt x="52" y="82"/>
                  </a:lnTo>
                  <a:lnTo>
                    <a:pt x="46" y="88"/>
                  </a:lnTo>
                  <a:lnTo>
                    <a:pt x="38" y="92"/>
                  </a:lnTo>
                  <a:lnTo>
                    <a:pt x="30" y="96"/>
                  </a:lnTo>
                  <a:lnTo>
                    <a:pt x="30" y="96"/>
                  </a:lnTo>
                  <a:lnTo>
                    <a:pt x="24" y="96"/>
                  </a:lnTo>
                  <a:lnTo>
                    <a:pt x="24" y="96"/>
                  </a:lnTo>
                  <a:close/>
                  <a:moveTo>
                    <a:pt x="648" y="78"/>
                  </a:moveTo>
                  <a:lnTo>
                    <a:pt x="648" y="78"/>
                  </a:lnTo>
                  <a:lnTo>
                    <a:pt x="644" y="78"/>
                  </a:lnTo>
                  <a:lnTo>
                    <a:pt x="636" y="76"/>
                  </a:lnTo>
                  <a:lnTo>
                    <a:pt x="636" y="76"/>
                  </a:lnTo>
                  <a:lnTo>
                    <a:pt x="628" y="72"/>
                  </a:lnTo>
                  <a:lnTo>
                    <a:pt x="620" y="66"/>
                  </a:lnTo>
                  <a:lnTo>
                    <a:pt x="618" y="58"/>
                  </a:lnTo>
                  <a:lnTo>
                    <a:pt x="618" y="48"/>
                  </a:lnTo>
                  <a:lnTo>
                    <a:pt x="618" y="48"/>
                  </a:lnTo>
                  <a:lnTo>
                    <a:pt x="622" y="40"/>
                  </a:lnTo>
                  <a:lnTo>
                    <a:pt x="628" y="34"/>
                  </a:lnTo>
                  <a:lnTo>
                    <a:pt x="636" y="30"/>
                  </a:lnTo>
                  <a:lnTo>
                    <a:pt x="646" y="30"/>
                  </a:lnTo>
                  <a:lnTo>
                    <a:pt x="654" y="32"/>
                  </a:lnTo>
                  <a:lnTo>
                    <a:pt x="654" y="32"/>
                  </a:lnTo>
                  <a:lnTo>
                    <a:pt x="662" y="36"/>
                  </a:lnTo>
                  <a:lnTo>
                    <a:pt x="668" y="42"/>
                  </a:lnTo>
                  <a:lnTo>
                    <a:pt x="672" y="50"/>
                  </a:lnTo>
                  <a:lnTo>
                    <a:pt x="672" y="60"/>
                  </a:lnTo>
                  <a:lnTo>
                    <a:pt x="672" y="60"/>
                  </a:lnTo>
                  <a:lnTo>
                    <a:pt x="668" y="68"/>
                  </a:lnTo>
                  <a:lnTo>
                    <a:pt x="664" y="74"/>
                  </a:lnTo>
                  <a:lnTo>
                    <a:pt x="656" y="78"/>
                  </a:lnTo>
                  <a:lnTo>
                    <a:pt x="648" y="78"/>
                  </a:lnTo>
                  <a:lnTo>
                    <a:pt x="648" y="78"/>
                  </a:lnTo>
                  <a:close/>
                  <a:moveTo>
                    <a:pt x="124" y="70"/>
                  </a:moveTo>
                  <a:lnTo>
                    <a:pt x="124" y="70"/>
                  </a:lnTo>
                  <a:lnTo>
                    <a:pt x="116" y="70"/>
                  </a:lnTo>
                  <a:lnTo>
                    <a:pt x="110" y="66"/>
                  </a:lnTo>
                  <a:lnTo>
                    <a:pt x="104" y="60"/>
                  </a:lnTo>
                  <a:lnTo>
                    <a:pt x="100" y="52"/>
                  </a:lnTo>
                  <a:lnTo>
                    <a:pt x="100" y="52"/>
                  </a:lnTo>
                  <a:lnTo>
                    <a:pt x="100" y="42"/>
                  </a:lnTo>
                  <a:lnTo>
                    <a:pt x="104" y="34"/>
                  </a:lnTo>
                  <a:lnTo>
                    <a:pt x="110" y="26"/>
                  </a:lnTo>
                  <a:lnTo>
                    <a:pt x="120" y="24"/>
                  </a:lnTo>
                  <a:lnTo>
                    <a:pt x="128" y="22"/>
                  </a:lnTo>
                  <a:lnTo>
                    <a:pt x="128" y="22"/>
                  </a:lnTo>
                  <a:lnTo>
                    <a:pt x="138" y="22"/>
                  </a:lnTo>
                  <a:lnTo>
                    <a:pt x="146" y="26"/>
                  </a:lnTo>
                  <a:lnTo>
                    <a:pt x="152" y="32"/>
                  </a:lnTo>
                  <a:lnTo>
                    <a:pt x="156" y="40"/>
                  </a:lnTo>
                  <a:lnTo>
                    <a:pt x="156" y="40"/>
                  </a:lnTo>
                  <a:lnTo>
                    <a:pt x="156" y="50"/>
                  </a:lnTo>
                  <a:lnTo>
                    <a:pt x="152" y="58"/>
                  </a:lnTo>
                  <a:lnTo>
                    <a:pt x="146" y="66"/>
                  </a:lnTo>
                  <a:lnTo>
                    <a:pt x="136" y="68"/>
                  </a:lnTo>
                  <a:lnTo>
                    <a:pt x="130" y="70"/>
                  </a:lnTo>
                  <a:lnTo>
                    <a:pt x="130" y="70"/>
                  </a:lnTo>
                  <a:lnTo>
                    <a:pt x="124" y="70"/>
                  </a:lnTo>
                  <a:lnTo>
                    <a:pt x="124" y="70"/>
                  </a:lnTo>
                  <a:close/>
                  <a:moveTo>
                    <a:pt x="546" y="60"/>
                  </a:moveTo>
                  <a:lnTo>
                    <a:pt x="546" y="60"/>
                  </a:lnTo>
                  <a:lnTo>
                    <a:pt x="542" y="60"/>
                  </a:lnTo>
                  <a:lnTo>
                    <a:pt x="536" y="60"/>
                  </a:lnTo>
                  <a:lnTo>
                    <a:pt x="536" y="60"/>
                  </a:lnTo>
                  <a:lnTo>
                    <a:pt x="526" y="56"/>
                  </a:lnTo>
                  <a:lnTo>
                    <a:pt x="520" y="50"/>
                  </a:lnTo>
                  <a:lnTo>
                    <a:pt x="516" y="42"/>
                  </a:lnTo>
                  <a:lnTo>
                    <a:pt x="514" y="32"/>
                  </a:lnTo>
                  <a:lnTo>
                    <a:pt x="514" y="32"/>
                  </a:lnTo>
                  <a:lnTo>
                    <a:pt x="518" y="24"/>
                  </a:lnTo>
                  <a:lnTo>
                    <a:pt x="524" y="16"/>
                  </a:lnTo>
                  <a:lnTo>
                    <a:pt x="532" y="12"/>
                  </a:lnTo>
                  <a:lnTo>
                    <a:pt x="542" y="12"/>
                  </a:lnTo>
                  <a:lnTo>
                    <a:pt x="550" y="12"/>
                  </a:lnTo>
                  <a:lnTo>
                    <a:pt x="550" y="12"/>
                  </a:lnTo>
                  <a:lnTo>
                    <a:pt x="558" y="16"/>
                  </a:lnTo>
                  <a:lnTo>
                    <a:pt x="566" y="22"/>
                  </a:lnTo>
                  <a:lnTo>
                    <a:pt x="570" y="30"/>
                  </a:lnTo>
                  <a:lnTo>
                    <a:pt x="570" y="40"/>
                  </a:lnTo>
                  <a:lnTo>
                    <a:pt x="570" y="40"/>
                  </a:lnTo>
                  <a:lnTo>
                    <a:pt x="568" y="48"/>
                  </a:lnTo>
                  <a:lnTo>
                    <a:pt x="562" y="54"/>
                  </a:lnTo>
                  <a:lnTo>
                    <a:pt x="554" y="58"/>
                  </a:lnTo>
                  <a:lnTo>
                    <a:pt x="546" y="60"/>
                  </a:lnTo>
                  <a:lnTo>
                    <a:pt x="546" y="60"/>
                  </a:lnTo>
                  <a:close/>
                  <a:moveTo>
                    <a:pt x="228" y="54"/>
                  </a:moveTo>
                  <a:lnTo>
                    <a:pt x="228" y="54"/>
                  </a:lnTo>
                  <a:lnTo>
                    <a:pt x="218" y="52"/>
                  </a:lnTo>
                  <a:lnTo>
                    <a:pt x="212" y="48"/>
                  </a:lnTo>
                  <a:lnTo>
                    <a:pt x="206" y="42"/>
                  </a:lnTo>
                  <a:lnTo>
                    <a:pt x="204" y="34"/>
                  </a:lnTo>
                  <a:lnTo>
                    <a:pt x="204" y="34"/>
                  </a:lnTo>
                  <a:lnTo>
                    <a:pt x="204" y="24"/>
                  </a:lnTo>
                  <a:lnTo>
                    <a:pt x="208" y="16"/>
                  </a:lnTo>
                  <a:lnTo>
                    <a:pt x="216" y="10"/>
                  </a:lnTo>
                  <a:lnTo>
                    <a:pt x="224" y="6"/>
                  </a:lnTo>
                  <a:lnTo>
                    <a:pt x="232" y="6"/>
                  </a:lnTo>
                  <a:lnTo>
                    <a:pt x="232" y="6"/>
                  </a:lnTo>
                  <a:lnTo>
                    <a:pt x="242" y="6"/>
                  </a:lnTo>
                  <a:lnTo>
                    <a:pt x="250" y="12"/>
                  </a:lnTo>
                  <a:lnTo>
                    <a:pt x="256" y="18"/>
                  </a:lnTo>
                  <a:lnTo>
                    <a:pt x="258" y="28"/>
                  </a:lnTo>
                  <a:lnTo>
                    <a:pt x="258" y="28"/>
                  </a:lnTo>
                  <a:lnTo>
                    <a:pt x="258" y="36"/>
                  </a:lnTo>
                  <a:lnTo>
                    <a:pt x="254" y="44"/>
                  </a:lnTo>
                  <a:lnTo>
                    <a:pt x="246" y="50"/>
                  </a:lnTo>
                  <a:lnTo>
                    <a:pt x="238" y="54"/>
                  </a:lnTo>
                  <a:lnTo>
                    <a:pt x="230" y="54"/>
                  </a:lnTo>
                  <a:lnTo>
                    <a:pt x="230" y="54"/>
                  </a:lnTo>
                  <a:lnTo>
                    <a:pt x="228" y="54"/>
                  </a:lnTo>
                  <a:lnTo>
                    <a:pt x="228" y="54"/>
                  </a:lnTo>
                  <a:close/>
                  <a:moveTo>
                    <a:pt x="442" y="50"/>
                  </a:moveTo>
                  <a:lnTo>
                    <a:pt x="442" y="50"/>
                  </a:lnTo>
                  <a:lnTo>
                    <a:pt x="442" y="50"/>
                  </a:lnTo>
                  <a:lnTo>
                    <a:pt x="434" y="50"/>
                  </a:lnTo>
                  <a:lnTo>
                    <a:pt x="434" y="50"/>
                  </a:lnTo>
                  <a:lnTo>
                    <a:pt x="424" y="46"/>
                  </a:lnTo>
                  <a:lnTo>
                    <a:pt x="416" y="42"/>
                  </a:lnTo>
                  <a:lnTo>
                    <a:pt x="412" y="34"/>
                  </a:lnTo>
                  <a:lnTo>
                    <a:pt x="410" y="24"/>
                  </a:lnTo>
                  <a:lnTo>
                    <a:pt x="410" y="24"/>
                  </a:lnTo>
                  <a:lnTo>
                    <a:pt x="414" y="14"/>
                  </a:lnTo>
                  <a:lnTo>
                    <a:pt x="418" y="8"/>
                  </a:lnTo>
                  <a:lnTo>
                    <a:pt x="426" y="2"/>
                  </a:lnTo>
                  <a:lnTo>
                    <a:pt x="436" y="2"/>
                  </a:lnTo>
                  <a:lnTo>
                    <a:pt x="444" y="2"/>
                  </a:lnTo>
                  <a:lnTo>
                    <a:pt x="444" y="2"/>
                  </a:lnTo>
                  <a:lnTo>
                    <a:pt x="454" y="4"/>
                  </a:lnTo>
                  <a:lnTo>
                    <a:pt x="460" y="10"/>
                  </a:lnTo>
                  <a:lnTo>
                    <a:pt x="466" y="18"/>
                  </a:lnTo>
                  <a:lnTo>
                    <a:pt x="466" y="28"/>
                  </a:lnTo>
                  <a:lnTo>
                    <a:pt x="466" y="28"/>
                  </a:lnTo>
                  <a:lnTo>
                    <a:pt x="464" y="36"/>
                  </a:lnTo>
                  <a:lnTo>
                    <a:pt x="460" y="44"/>
                  </a:lnTo>
                  <a:lnTo>
                    <a:pt x="452" y="48"/>
                  </a:lnTo>
                  <a:lnTo>
                    <a:pt x="442" y="50"/>
                  </a:lnTo>
                  <a:lnTo>
                    <a:pt x="442" y="50"/>
                  </a:lnTo>
                  <a:close/>
                  <a:moveTo>
                    <a:pt x="330" y="48"/>
                  </a:moveTo>
                  <a:lnTo>
                    <a:pt x="330" y="48"/>
                  </a:lnTo>
                  <a:lnTo>
                    <a:pt x="322" y="46"/>
                  </a:lnTo>
                  <a:lnTo>
                    <a:pt x="314" y="40"/>
                  </a:lnTo>
                  <a:lnTo>
                    <a:pt x="308" y="34"/>
                  </a:lnTo>
                  <a:lnTo>
                    <a:pt x="306" y="24"/>
                  </a:lnTo>
                  <a:lnTo>
                    <a:pt x="306" y="24"/>
                  </a:lnTo>
                  <a:lnTo>
                    <a:pt x="308" y="14"/>
                  </a:lnTo>
                  <a:lnTo>
                    <a:pt x="314" y="6"/>
                  </a:lnTo>
                  <a:lnTo>
                    <a:pt x="320" y="2"/>
                  </a:lnTo>
                  <a:lnTo>
                    <a:pt x="330" y="0"/>
                  </a:lnTo>
                  <a:lnTo>
                    <a:pt x="338" y="0"/>
                  </a:lnTo>
                  <a:lnTo>
                    <a:pt x="338" y="0"/>
                  </a:lnTo>
                  <a:lnTo>
                    <a:pt x="348" y="0"/>
                  </a:lnTo>
                  <a:lnTo>
                    <a:pt x="356" y="6"/>
                  </a:lnTo>
                  <a:lnTo>
                    <a:pt x="360" y="14"/>
                  </a:lnTo>
                  <a:lnTo>
                    <a:pt x="362" y="22"/>
                  </a:lnTo>
                  <a:lnTo>
                    <a:pt x="362" y="22"/>
                  </a:lnTo>
                  <a:lnTo>
                    <a:pt x="362" y="32"/>
                  </a:lnTo>
                  <a:lnTo>
                    <a:pt x="356" y="40"/>
                  </a:lnTo>
                  <a:lnTo>
                    <a:pt x="348" y="46"/>
                  </a:lnTo>
                  <a:lnTo>
                    <a:pt x="340" y="48"/>
                  </a:lnTo>
                  <a:lnTo>
                    <a:pt x="332" y="48"/>
                  </a:lnTo>
                  <a:lnTo>
                    <a:pt x="332" y="48"/>
                  </a:lnTo>
                  <a:lnTo>
                    <a:pt x="330" y="48"/>
                  </a:lnTo>
                  <a:lnTo>
                    <a:pt x="330" y="48"/>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93" name="Group 92"/>
          <p:cNvGrpSpPr/>
          <p:nvPr/>
        </p:nvGrpSpPr>
        <p:grpSpPr>
          <a:xfrm>
            <a:off x="4393182" y="330577"/>
            <a:ext cx="1004592" cy="975739"/>
            <a:chOff x="6248080" y="1113159"/>
            <a:chExt cx="1428753" cy="1850290"/>
          </a:xfrm>
        </p:grpSpPr>
        <p:sp>
          <p:nvSpPr>
            <p:cNvPr id="84" name="Freeform 7"/>
            <p:cNvSpPr>
              <a:spLocks noEditPoints="1"/>
            </p:cNvSpPr>
            <p:nvPr/>
          </p:nvSpPr>
          <p:spPr bwMode="auto">
            <a:xfrm rot="387372">
              <a:off x="6248080" y="1151053"/>
              <a:ext cx="1273682" cy="1812396"/>
            </a:xfrm>
            <a:custGeom>
              <a:avLst/>
              <a:gdLst>
                <a:gd name="T0" fmla="*/ 0 w 1036"/>
                <a:gd name="T1" fmla="*/ 1626 h 1662"/>
                <a:gd name="T2" fmla="*/ 48 w 1036"/>
                <a:gd name="T3" fmla="*/ 1624 h 1662"/>
                <a:gd name="T4" fmla="*/ 40 w 1036"/>
                <a:gd name="T5" fmla="*/ 1558 h 1662"/>
                <a:gd name="T6" fmla="*/ 18 w 1036"/>
                <a:gd name="T7" fmla="*/ 1522 h 1662"/>
                <a:gd name="T8" fmla="*/ 64 w 1036"/>
                <a:gd name="T9" fmla="*/ 1530 h 1662"/>
                <a:gd name="T10" fmla="*/ 58 w 1036"/>
                <a:gd name="T11" fmla="*/ 1456 h 1662"/>
                <a:gd name="T12" fmla="*/ 40 w 1036"/>
                <a:gd name="T13" fmla="*/ 1412 h 1662"/>
                <a:gd name="T14" fmla="*/ 82 w 1036"/>
                <a:gd name="T15" fmla="*/ 1436 h 1662"/>
                <a:gd name="T16" fmla="*/ 74 w 1036"/>
                <a:gd name="T17" fmla="*/ 1354 h 1662"/>
                <a:gd name="T18" fmla="*/ 68 w 1036"/>
                <a:gd name="T19" fmla="*/ 1302 h 1662"/>
                <a:gd name="T20" fmla="*/ 104 w 1036"/>
                <a:gd name="T21" fmla="*/ 1336 h 1662"/>
                <a:gd name="T22" fmla="*/ 98 w 1036"/>
                <a:gd name="T23" fmla="*/ 1252 h 1662"/>
                <a:gd name="T24" fmla="*/ 104 w 1036"/>
                <a:gd name="T25" fmla="*/ 1198 h 1662"/>
                <a:gd name="T26" fmla="*/ 124 w 1036"/>
                <a:gd name="T27" fmla="*/ 1244 h 1662"/>
                <a:gd name="T28" fmla="*/ 118 w 1036"/>
                <a:gd name="T29" fmla="*/ 1148 h 1662"/>
                <a:gd name="T30" fmla="*/ 142 w 1036"/>
                <a:gd name="T31" fmla="*/ 1098 h 1662"/>
                <a:gd name="T32" fmla="*/ 146 w 1036"/>
                <a:gd name="T33" fmla="*/ 1148 h 1662"/>
                <a:gd name="T34" fmla="*/ 142 w 1036"/>
                <a:gd name="T35" fmla="*/ 1042 h 1662"/>
                <a:gd name="T36" fmla="*/ 174 w 1036"/>
                <a:gd name="T37" fmla="*/ 1000 h 1662"/>
                <a:gd name="T38" fmla="*/ 172 w 1036"/>
                <a:gd name="T39" fmla="*/ 1054 h 1662"/>
                <a:gd name="T40" fmla="*/ 176 w 1036"/>
                <a:gd name="T41" fmla="*/ 934 h 1662"/>
                <a:gd name="T42" fmla="*/ 220 w 1036"/>
                <a:gd name="T43" fmla="*/ 908 h 1662"/>
                <a:gd name="T44" fmla="*/ 200 w 1036"/>
                <a:gd name="T45" fmla="*/ 956 h 1662"/>
                <a:gd name="T46" fmla="*/ 218 w 1036"/>
                <a:gd name="T47" fmla="*/ 828 h 1662"/>
                <a:gd name="T48" fmla="*/ 266 w 1036"/>
                <a:gd name="T49" fmla="*/ 820 h 1662"/>
                <a:gd name="T50" fmla="*/ 240 w 1036"/>
                <a:gd name="T51" fmla="*/ 860 h 1662"/>
                <a:gd name="T52" fmla="*/ 262 w 1036"/>
                <a:gd name="T53" fmla="*/ 732 h 1662"/>
                <a:gd name="T54" fmla="*/ 310 w 1036"/>
                <a:gd name="T55" fmla="*/ 728 h 1662"/>
                <a:gd name="T56" fmla="*/ 284 w 1036"/>
                <a:gd name="T57" fmla="*/ 766 h 1662"/>
                <a:gd name="T58" fmla="*/ 312 w 1036"/>
                <a:gd name="T59" fmla="*/ 638 h 1662"/>
                <a:gd name="T60" fmla="*/ 360 w 1036"/>
                <a:gd name="T61" fmla="*/ 638 h 1662"/>
                <a:gd name="T62" fmla="*/ 332 w 1036"/>
                <a:gd name="T63" fmla="*/ 674 h 1662"/>
                <a:gd name="T64" fmla="*/ 366 w 1036"/>
                <a:gd name="T65" fmla="*/ 548 h 1662"/>
                <a:gd name="T66" fmla="*/ 414 w 1036"/>
                <a:gd name="T67" fmla="*/ 550 h 1662"/>
                <a:gd name="T68" fmla="*/ 386 w 1036"/>
                <a:gd name="T69" fmla="*/ 586 h 1662"/>
                <a:gd name="T70" fmla="*/ 424 w 1036"/>
                <a:gd name="T71" fmla="*/ 462 h 1662"/>
                <a:gd name="T72" fmla="*/ 472 w 1036"/>
                <a:gd name="T73" fmla="*/ 466 h 1662"/>
                <a:gd name="T74" fmla="*/ 444 w 1036"/>
                <a:gd name="T75" fmla="*/ 500 h 1662"/>
                <a:gd name="T76" fmla="*/ 490 w 1036"/>
                <a:gd name="T77" fmla="*/ 378 h 1662"/>
                <a:gd name="T78" fmla="*/ 538 w 1036"/>
                <a:gd name="T79" fmla="*/ 386 h 1662"/>
                <a:gd name="T80" fmla="*/ 578 w 1036"/>
                <a:gd name="T81" fmla="*/ 340 h 1662"/>
                <a:gd name="T82" fmla="*/ 566 w 1036"/>
                <a:gd name="T83" fmla="*/ 294 h 1662"/>
                <a:gd name="T84" fmla="*/ 606 w 1036"/>
                <a:gd name="T85" fmla="*/ 320 h 1662"/>
                <a:gd name="T86" fmla="*/ 644 w 1036"/>
                <a:gd name="T87" fmla="*/ 266 h 1662"/>
                <a:gd name="T88" fmla="*/ 652 w 1036"/>
                <a:gd name="T89" fmla="*/ 216 h 1662"/>
                <a:gd name="T90" fmla="*/ 668 w 1036"/>
                <a:gd name="T91" fmla="*/ 262 h 1662"/>
                <a:gd name="T92" fmla="*/ 718 w 1036"/>
                <a:gd name="T93" fmla="*/ 198 h 1662"/>
                <a:gd name="T94" fmla="*/ 734 w 1036"/>
                <a:gd name="T95" fmla="*/ 152 h 1662"/>
                <a:gd name="T96" fmla="*/ 748 w 1036"/>
                <a:gd name="T97" fmla="*/ 198 h 1662"/>
                <a:gd name="T98" fmla="*/ 802 w 1036"/>
                <a:gd name="T99" fmla="*/ 138 h 1662"/>
                <a:gd name="T100" fmla="*/ 822 w 1036"/>
                <a:gd name="T101" fmla="*/ 92 h 1662"/>
                <a:gd name="T102" fmla="*/ 832 w 1036"/>
                <a:gd name="T103" fmla="*/ 140 h 1662"/>
                <a:gd name="T104" fmla="*/ 892 w 1036"/>
                <a:gd name="T105" fmla="*/ 86 h 1662"/>
                <a:gd name="T106" fmla="*/ 916 w 1036"/>
                <a:gd name="T107" fmla="*/ 42 h 1662"/>
                <a:gd name="T108" fmla="*/ 920 w 1036"/>
                <a:gd name="T109" fmla="*/ 92 h 1662"/>
                <a:gd name="T110" fmla="*/ 986 w 1036"/>
                <a:gd name="T111" fmla="*/ 42 h 1662"/>
                <a:gd name="T112" fmla="*/ 1014 w 1036"/>
                <a:gd name="T113" fmla="*/ 0 h 1662"/>
                <a:gd name="T114" fmla="*/ 1014 w 1036"/>
                <a:gd name="T115" fmla="*/ 50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6" h="1662">
                  <a:moveTo>
                    <a:pt x="24" y="1662"/>
                  </a:moveTo>
                  <a:lnTo>
                    <a:pt x="24" y="1662"/>
                  </a:lnTo>
                  <a:lnTo>
                    <a:pt x="20" y="1662"/>
                  </a:lnTo>
                  <a:lnTo>
                    <a:pt x="20" y="1662"/>
                  </a:lnTo>
                  <a:lnTo>
                    <a:pt x="12" y="1658"/>
                  </a:lnTo>
                  <a:lnTo>
                    <a:pt x="4" y="1652"/>
                  </a:lnTo>
                  <a:lnTo>
                    <a:pt x="0" y="1644"/>
                  </a:lnTo>
                  <a:lnTo>
                    <a:pt x="0" y="1634"/>
                  </a:lnTo>
                  <a:lnTo>
                    <a:pt x="0" y="1626"/>
                  </a:lnTo>
                  <a:lnTo>
                    <a:pt x="0" y="1626"/>
                  </a:lnTo>
                  <a:lnTo>
                    <a:pt x="4" y="1618"/>
                  </a:lnTo>
                  <a:lnTo>
                    <a:pt x="10" y="1610"/>
                  </a:lnTo>
                  <a:lnTo>
                    <a:pt x="18" y="1606"/>
                  </a:lnTo>
                  <a:lnTo>
                    <a:pt x="28" y="1606"/>
                  </a:lnTo>
                  <a:lnTo>
                    <a:pt x="28" y="1606"/>
                  </a:lnTo>
                  <a:lnTo>
                    <a:pt x="38" y="1608"/>
                  </a:lnTo>
                  <a:lnTo>
                    <a:pt x="44" y="1616"/>
                  </a:lnTo>
                  <a:lnTo>
                    <a:pt x="48" y="1624"/>
                  </a:lnTo>
                  <a:lnTo>
                    <a:pt x="48" y="1632"/>
                  </a:lnTo>
                  <a:lnTo>
                    <a:pt x="48" y="1640"/>
                  </a:lnTo>
                  <a:lnTo>
                    <a:pt x="48" y="1640"/>
                  </a:lnTo>
                  <a:lnTo>
                    <a:pt x="44" y="1650"/>
                  </a:lnTo>
                  <a:lnTo>
                    <a:pt x="40" y="1656"/>
                  </a:lnTo>
                  <a:lnTo>
                    <a:pt x="32" y="1660"/>
                  </a:lnTo>
                  <a:lnTo>
                    <a:pt x="24" y="1662"/>
                  </a:lnTo>
                  <a:lnTo>
                    <a:pt x="24" y="1662"/>
                  </a:lnTo>
                  <a:close/>
                  <a:moveTo>
                    <a:pt x="40" y="1558"/>
                  </a:moveTo>
                  <a:lnTo>
                    <a:pt x="40" y="1558"/>
                  </a:lnTo>
                  <a:lnTo>
                    <a:pt x="36" y="1558"/>
                  </a:lnTo>
                  <a:lnTo>
                    <a:pt x="36" y="1558"/>
                  </a:lnTo>
                  <a:lnTo>
                    <a:pt x="26" y="1554"/>
                  </a:lnTo>
                  <a:lnTo>
                    <a:pt x="20" y="1548"/>
                  </a:lnTo>
                  <a:lnTo>
                    <a:pt x="16" y="1540"/>
                  </a:lnTo>
                  <a:lnTo>
                    <a:pt x="16" y="1530"/>
                  </a:lnTo>
                  <a:lnTo>
                    <a:pt x="18" y="1522"/>
                  </a:lnTo>
                  <a:lnTo>
                    <a:pt x="18" y="1522"/>
                  </a:lnTo>
                  <a:lnTo>
                    <a:pt x="20" y="1514"/>
                  </a:lnTo>
                  <a:lnTo>
                    <a:pt x="26" y="1508"/>
                  </a:lnTo>
                  <a:lnTo>
                    <a:pt x="36" y="1504"/>
                  </a:lnTo>
                  <a:lnTo>
                    <a:pt x="44" y="1504"/>
                  </a:lnTo>
                  <a:lnTo>
                    <a:pt x="44" y="1504"/>
                  </a:lnTo>
                  <a:lnTo>
                    <a:pt x="54" y="1506"/>
                  </a:lnTo>
                  <a:lnTo>
                    <a:pt x="60" y="1512"/>
                  </a:lnTo>
                  <a:lnTo>
                    <a:pt x="64" y="1522"/>
                  </a:lnTo>
                  <a:lnTo>
                    <a:pt x="64" y="1530"/>
                  </a:lnTo>
                  <a:lnTo>
                    <a:pt x="64" y="1538"/>
                  </a:lnTo>
                  <a:lnTo>
                    <a:pt x="64" y="1538"/>
                  </a:lnTo>
                  <a:lnTo>
                    <a:pt x="60" y="1546"/>
                  </a:lnTo>
                  <a:lnTo>
                    <a:pt x="54" y="1554"/>
                  </a:lnTo>
                  <a:lnTo>
                    <a:pt x="48" y="1558"/>
                  </a:lnTo>
                  <a:lnTo>
                    <a:pt x="40" y="1558"/>
                  </a:lnTo>
                  <a:lnTo>
                    <a:pt x="40" y="1558"/>
                  </a:lnTo>
                  <a:close/>
                  <a:moveTo>
                    <a:pt x="58" y="1456"/>
                  </a:moveTo>
                  <a:lnTo>
                    <a:pt x="58" y="1456"/>
                  </a:lnTo>
                  <a:lnTo>
                    <a:pt x="54" y="1456"/>
                  </a:lnTo>
                  <a:lnTo>
                    <a:pt x="54" y="1456"/>
                  </a:lnTo>
                  <a:lnTo>
                    <a:pt x="44" y="1452"/>
                  </a:lnTo>
                  <a:lnTo>
                    <a:pt x="38" y="1446"/>
                  </a:lnTo>
                  <a:lnTo>
                    <a:pt x="34" y="1438"/>
                  </a:lnTo>
                  <a:lnTo>
                    <a:pt x="34" y="1428"/>
                  </a:lnTo>
                  <a:lnTo>
                    <a:pt x="36" y="1420"/>
                  </a:lnTo>
                  <a:lnTo>
                    <a:pt x="36" y="1420"/>
                  </a:lnTo>
                  <a:lnTo>
                    <a:pt x="40" y="1412"/>
                  </a:lnTo>
                  <a:lnTo>
                    <a:pt x="46" y="1404"/>
                  </a:lnTo>
                  <a:lnTo>
                    <a:pt x="54" y="1402"/>
                  </a:lnTo>
                  <a:lnTo>
                    <a:pt x="64" y="1400"/>
                  </a:lnTo>
                  <a:lnTo>
                    <a:pt x="64" y="1400"/>
                  </a:lnTo>
                  <a:lnTo>
                    <a:pt x="74" y="1404"/>
                  </a:lnTo>
                  <a:lnTo>
                    <a:pt x="80" y="1412"/>
                  </a:lnTo>
                  <a:lnTo>
                    <a:pt x="84" y="1420"/>
                  </a:lnTo>
                  <a:lnTo>
                    <a:pt x="84" y="1430"/>
                  </a:lnTo>
                  <a:lnTo>
                    <a:pt x="82" y="1436"/>
                  </a:lnTo>
                  <a:lnTo>
                    <a:pt x="82" y="1436"/>
                  </a:lnTo>
                  <a:lnTo>
                    <a:pt x="78" y="1444"/>
                  </a:lnTo>
                  <a:lnTo>
                    <a:pt x="74" y="1450"/>
                  </a:lnTo>
                  <a:lnTo>
                    <a:pt x="66" y="1454"/>
                  </a:lnTo>
                  <a:lnTo>
                    <a:pt x="58" y="1456"/>
                  </a:lnTo>
                  <a:lnTo>
                    <a:pt x="58" y="1456"/>
                  </a:lnTo>
                  <a:close/>
                  <a:moveTo>
                    <a:pt x="80" y="1354"/>
                  </a:moveTo>
                  <a:lnTo>
                    <a:pt x="80" y="1354"/>
                  </a:lnTo>
                  <a:lnTo>
                    <a:pt x="74" y="1354"/>
                  </a:lnTo>
                  <a:lnTo>
                    <a:pt x="74" y="1354"/>
                  </a:lnTo>
                  <a:lnTo>
                    <a:pt x="66" y="1350"/>
                  </a:lnTo>
                  <a:lnTo>
                    <a:pt x="60" y="1344"/>
                  </a:lnTo>
                  <a:lnTo>
                    <a:pt x="56" y="1334"/>
                  </a:lnTo>
                  <a:lnTo>
                    <a:pt x="56" y="1326"/>
                  </a:lnTo>
                  <a:lnTo>
                    <a:pt x="58" y="1318"/>
                  </a:lnTo>
                  <a:lnTo>
                    <a:pt x="58" y="1318"/>
                  </a:lnTo>
                  <a:lnTo>
                    <a:pt x="62" y="1308"/>
                  </a:lnTo>
                  <a:lnTo>
                    <a:pt x="68" y="1302"/>
                  </a:lnTo>
                  <a:lnTo>
                    <a:pt x="78" y="1300"/>
                  </a:lnTo>
                  <a:lnTo>
                    <a:pt x="86" y="1300"/>
                  </a:lnTo>
                  <a:lnTo>
                    <a:pt x="86" y="1300"/>
                  </a:lnTo>
                  <a:lnTo>
                    <a:pt x="96" y="1304"/>
                  </a:lnTo>
                  <a:lnTo>
                    <a:pt x="102" y="1310"/>
                  </a:lnTo>
                  <a:lnTo>
                    <a:pt x="106" y="1318"/>
                  </a:lnTo>
                  <a:lnTo>
                    <a:pt x="104" y="1328"/>
                  </a:lnTo>
                  <a:lnTo>
                    <a:pt x="104" y="1336"/>
                  </a:lnTo>
                  <a:lnTo>
                    <a:pt x="104" y="1336"/>
                  </a:lnTo>
                  <a:lnTo>
                    <a:pt x="100" y="1344"/>
                  </a:lnTo>
                  <a:lnTo>
                    <a:pt x="94" y="1350"/>
                  </a:lnTo>
                  <a:lnTo>
                    <a:pt x="88" y="1354"/>
                  </a:lnTo>
                  <a:lnTo>
                    <a:pt x="80" y="1354"/>
                  </a:lnTo>
                  <a:lnTo>
                    <a:pt x="80" y="1354"/>
                  </a:lnTo>
                  <a:close/>
                  <a:moveTo>
                    <a:pt x="104" y="1254"/>
                  </a:moveTo>
                  <a:lnTo>
                    <a:pt x="104" y="1254"/>
                  </a:lnTo>
                  <a:lnTo>
                    <a:pt x="98" y="1252"/>
                  </a:lnTo>
                  <a:lnTo>
                    <a:pt x="98" y="1252"/>
                  </a:lnTo>
                  <a:lnTo>
                    <a:pt x="90" y="1248"/>
                  </a:lnTo>
                  <a:lnTo>
                    <a:pt x="84" y="1242"/>
                  </a:lnTo>
                  <a:lnTo>
                    <a:pt x="80" y="1234"/>
                  </a:lnTo>
                  <a:lnTo>
                    <a:pt x="82" y="1224"/>
                  </a:lnTo>
                  <a:lnTo>
                    <a:pt x="84" y="1216"/>
                  </a:lnTo>
                  <a:lnTo>
                    <a:pt x="84" y="1216"/>
                  </a:lnTo>
                  <a:lnTo>
                    <a:pt x="88" y="1208"/>
                  </a:lnTo>
                  <a:lnTo>
                    <a:pt x="94" y="1202"/>
                  </a:lnTo>
                  <a:lnTo>
                    <a:pt x="104" y="1198"/>
                  </a:lnTo>
                  <a:lnTo>
                    <a:pt x="112" y="1198"/>
                  </a:lnTo>
                  <a:lnTo>
                    <a:pt x="112" y="1198"/>
                  </a:lnTo>
                  <a:lnTo>
                    <a:pt x="122" y="1202"/>
                  </a:lnTo>
                  <a:lnTo>
                    <a:pt x="128" y="1210"/>
                  </a:lnTo>
                  <a:lnTo>
                    <a:pt x="130" y="1218"/>
                  </a:lnTo>
                  <a:lnTo>
                    <a:pt x="130" y="1228"/>
                  </a:lnTo>
                  <a:lnTo>
                    <a:pt x="128" y="1236"/>
                  </a:lnTo>
                  <a:lnTo>
                    <a:pt x="128" y="1236"/>
                  </a:lnTo>
                  <a:lnTo>
                    <a:pt x="124" y="1244"/>
                  </a:lnTo>
                  <a:lnTo>
                    <a:pt x="120" y="1248"/>
                  </a:lnTo>
                  <a:lnTo>
                    <a:pt x="112" y="1252"/>
                  </a:lnTo>
                  <a:lnTo>
                    <a:pt x="104" y="1254"/>
                  </a:lnTo>
                  <a:lnTo>
                    <a:pt x="104" y="1254"/>
                  </a:lnTo>
                  <a:close/>
                  <a:moveTo>
                    <a:pt x="132" y="1154"/>
                  </a:moveTo>
                  <a:lnTo>
                    <a:pt x="132" y="1154"/>
                  </a:lnTo>
                  <a:lnTo>
                    <a:pt x="126" y="1152"/>
                  </a:lnTo>
                  <a:lnTo>
                    <a:pt x="126" y="1152"/>
                  </a:lnTo>
                  <a:lnTo>
                    <a:pt x="118" y="1148"/>
                  </a:lnTo>
                  <a:lnTo>
                    <a:pt x="112" y="1140"/>
                  </a:lnTo>
                  <a:lnTo>
                    <a:pt x="108" y="1132"/>
                  </a:lnTo>
                  <a:lnTo>
                    <a:pt x="110" y="1122"/>
                  </a:lnTo>
                  <a:lnTo>
                    <a:pt x="112" y="1114"/>
                  </a:lnTo>
                  <a:lnTo>
                    <a:pt x="112" y="1114"/>
                  </a:lnTo>
                  <a:lnTo>
                    <a:pt x="116" y="1106"/>
                  </a:lnTo>
                  <a:lnTo>
                    <a:pt x="124" y="1100"/>
                  </a:lnTo>
                  <a:lnTo>
                    <a:pt x="132" y="1098"/>
                  </a:lnTo>
                  <a:lnTo>
                    <a:pt x="142" y="1098"/>
                  </a:lnTo>
                  <a:lnTo>
                    <a:pt x="142" y="1098"/>
                  </a:lnTo>
                  <a:lnTo>
                    <a:pt x="150" y="1104"/>
                  </a:lnTo>
                  <a:lnTo>
                    <a:pt x="156" y="1110"/>
                  </a:lnTo>
                  <a:lnTo>
                    <a:pt x="158" y="1120"/>
                  </a:lnTo>
                  <a:lnTo>
                    <a:pt x="158" y="1128"/>
                  </a:lnTo>
                  <a:lnTo>
                    <a:pt x="156" y="1136"/>
                  </a:lnTo>
                  <a:lnTo>
                    <a:pt x="156" y="1136"/>
                  </a:lnTo>
                  <a:lnTo>
                    <a:pt x="152" y="1144"/>
                  </a:lnTo>
                  <a:lnTo>
                    <a:pt x="146" y="1148"/>
                  </a:lnTo>
                  <a:lnTo>
                    <a:pt x="140" y="1152"/>
                  </a:lnTo>
                  <a:lnTo>
                    <a:pt x="132" y="1154"/>
                  </a:lnTo>
                  <a:lnTo>
                    <a:pt x="132" y="1154"/>
                  </a:lnTo>
                  <a:close/>
                  <a:moveTo>
                    <a:pt x="164" y="1054"/>
                  </a:moveTo>
                  <a:lnTo>
                    <a:pt x="164" y="1054"/>
                  </a:lnTo>
                  <a:lnTo>
                    <a:pt x="156" y="1054"/>
                  </a:lnTo>
                  <a:lnTo>
                    <a:pt x="156" y="1054"/>
                  </a:lnTo>
                  <a:lnTo>
                    <a:pt x="148" y="1048"/>
                  </a:lnTo>
                  <a:lnTo>
                    <a:pt x="142" y="1042"/>
                  </a:lnTo>
                  <a:lnTo>
                    <a:pt x="140" y="1032"/>
                  </a:lnTo>
                  <a:lnTo>
                    <a:pt x="142" y="1022"/>
                  </a:lnTo>
                  <a:lnTo>
                    <a:pt x="144" y="1016"/>
                  </a:lnTo>
                  <a:lnTo>
                    <a:pt x="144" y="1016"/>
                  </a:lnTo>
                  <a:lnTo>
                    <a:pt x="150" y="1006"/>
                  </a:lnTo>
                  <a:lnTo>
                    <a:pt x="156" y="1002"/>
                  </a:lnTo>
                  <a:lnTo>
                    <a:pt x="166" y="1000"/>
                  </a:lnTo>
                  <a:lnTo>
                    <a:pt x="174" y="1000"/>
                  </a:lnTo>
                  <a:lnTo>
                    <a:pt x="174" y="1000"/>
                  </a:lnTo>
                  <a:lnTo>
                    <a:pt x="184" y="1006"/>
                  </a:lnTo>
                  <a:lnTo>
                    <a:pt x="188" y="1012"/>
                  </a:lnTo>
                  <a:lnTo>
                    <a:pt x="190" y="1022"/>
                  </a:lnTo>
                  <a:lnTo>
                    <a:pt x="190" y="1030"/>
                  </a:lnTo>
                  <a:lnTo>
                    <a:pt x="188" y="1038"/>
                  </a:lnTo>
                  <a:lnTo>
                    <a:pt x="188" y="1038"/>
                  </a:lnTo>
                  <a:lnTo>
                    <a:pt x="184" y="1046"/>
                  </a:lnTo>
                  <a:lnTo>
                    <a:pt x="178" y="1050"/>
                  </a:lnTo>
                  <a:lnTo>
                    <a:pt x="172" y="1054"/>
                  </a:lnTo>
                  <a:lnTo>
                    <a:pt x="164" y="1054"/>
                  </a:lnTo>
                  <a:lnTo>
                    <a:pt x="164" y="1054"/>
                  </a:lnTo>
                  <a:close/>
                  <a:moveTo>
                    <a:pt x="200" y="956"/>
                  </a:moveTo>
                  <a:lnTo>
                    <a:pt x="200" y="956"/>
                  </a:lnTo>
                  <a:lnTo>
                    <a:pt x="192" y="956"/>
                  </a:lnTo>
                  <a:lnTo>
                    <a:pt x="192" y="956"/>
                  </a:lnTo>
                  <a:lnTo>
                    <a:pt x="184" y="950"/>
                  </a:lnTo>
                  <a:lnTo>
                    <a:pt x="178" y="942"/>
                  </a:lnTo>
                  <a:lnTo>
                    <a:pt x="176" y="934"/>
                  </a:lnTo>
                  <a:lnTo>
                    <a:pt x="178" y="924"/>
                  </a:lnTo>
                  <a:lnTo>
                    <a:pt x="180" y="916"/>
                  </a:lnTo>
                  <a:lnTo>
                    <a:pt x="180" y="916"/>
                  </a:lnTo>
                  <a:lnTo>
                    <a:pt x="186" y="908"/>
                  </a:lnTo>
                  <a:lnTo>
                    <a:pt x="194" y="904"/>
                  </a:lnTo>
                  <a:lnTo>
                    <a:pt x="202" y="902"/>
                  </a:lnTo>
                  <a:lnTo>
                    <a:pt x="212" y="904"/>
                  </a:lnTo>
                  <a:lnTo>
                    <a:pt x="212" y="904"/>
                  </a:lnTo>
                  <a:lnTo>
                    <a:pt x="220" y="908"/>
                  </a:lnTo>
                  <a:lnTo>
                    <a:pt x="224" y="916"/>
                  </a:lnTo>
                  <a:lnTo>
                    <a:pt x="226" y="924"/>
                  </a:lnTo>
                  <a:lnTo>
                    <a:pt x="226" y="934"/>
                  </a:lnTo>
                  <a:lnTo>
                    <a:pt x="222" y="942"/>
                  </a:lnTo>
                  <a:lnTo>
                    <a:pt x="222" y="942"/>
                  </a:lnTo>
                  <a:lnTo>
                    <a:pt x="218" y="948"/>
                  </a:lnTo>
                  <a:lnTo>
                    <a:pt x="214" y="952"/>
                  </a:lnTo>
                  <a:lnTo>
                    <a:pt x="206" y="956"/>
                  </a:lnTo>
                  <a:lnTo>
                    <a:pt x="200" y="956"/>
                  </a:lnTo>
                  <a:lnTo>
                    <a:pt x="200" y="956"/>
                  </a:lnTo>
                  <a:close/>
                  <a:moveTo>
                    <a:pt x="240" y="860"/>
                  </a:moveTo>
                  <a:lnTo>
                    <a:pt x="240" y="860"/>
                  </a:lnTo>
                  <a:lnTo>
                    <a:pt x="230" y="858"/>
                  </a:lnTo>
                  <a:lnTo>
                    <a:pt x="230" y="858"/>
                  </a:lnTo>
                  <a:lnTo>
                    <a:pt x="222" y="854"/>
                  </a:lnTo>
                  <a:lnTo>
                    <a:pt x="218" y="846"/>
                  </a:lnTo>
                  <a:lnTo>
                    <a:pt x="216" y="836"/>
                  </a:lnTo>
                  <a:lnTo>
                    <a:pt x="218" y="828"/>
                  </a:lnTo>
                  <a:lnTo>
                    <a:pt x="220" y="820"/>
                  </a:lnTo>
                  <a:lnTo>
                    <a:pt x="220" y="820"/>
                  </a:lnTo>
                  <a:lnTo>
                    <a:pt x="226" y="812"/>
                  </a:lnTo>
                  <a:lnTo>
                    <a:pt x="234" y="808"/>
                  </a:lnTo>
                  <a:lnTo>
                    <a:pt x="244" y="806"/>
                  </a:lnTo>
                  <a:lnTo>
                    <a:pt x="252" y="808"/>
                  </a:lnTo>
                  <a:lnTo>
                    <a:pt x="252" y="808"/>
                  </a:lnTo>
                  <a:lnTo>
                    <a:pt x="260" y="812"/>
                  </a:lnTo>
                  <a:lnTo>
                    <a:pt x="266" y="820"/>
                  </a:lnTo>
                  <a:lnTo>
                    <a:pt x="266" y="830"/>
                  </a:lnTo>
                  <a:lnTo>
                    <a:pt x="264" y="840"/>
                  </a:lnTo>
                  <a:lnTo>
                    <a:pt x="262" y="846"/>
                  </a:lnTo>
                  <a:lnTo>
                    <a:pt x="262" y="846"/>
                  </a:lnTo>
                  <a:lnTo>
                    <a:pt x="258" y="852"/>
                  </a:lnTo>
                  <a:lnTo>
                    <a:pt x="252" y="856"/>
                  </a:lnTo>
                  <a:lnTo>
                    <a:pt x="246" y="860"/>
                  </a:lnTo>
                  <a:lnTo>
                    <a:pt x="240" y="860"/>
                  </a:lnTo>
                  <a:lnTo>
                    <a:pt x="240" y="860"/>
                  </a:lnTo>
                  <a:close/>
                  <a:moveTo>
                    <a:pt x="284" y="766"/>
                  </a:moveTo>
                  <a:lnTo>
                    <a:pt x="284" y="766"/>
                  </a:lnTo>
                  <a:lnTo>
                    <a:pt x="278" y="766"/>
                  </a:lnTo>
                  <a:lnTo>
                    <a:pt x="272" y="764"/>
                  </a:lnTo>
                  <a:lnTo>
                    <a:pt x="272" y="764"/>
                  </a:lnTo>
                  <a:lnTo>
                    <a:pt x="266" y="758"/>
                  </a:lnTo>
                  <a:lnTo>
                    <a:pt x="260" y="750"/>
                  </a:lnTo>
                  <a:lnTo>
                    <a:pt x="260" y="742"/>
                  </a:lnTo>
                  <a:lnTo>
                    <a:pt x="262" y="732"/>
                  </a:lnTo>
                  <a:lnTo>
                    <a:pt x="266" y="724"/>
                  </a:lnTo>
                  <a:lnTo>
                    <a:pt x="266" y="724"/>
                  </a:lnTo>
                  <a:lnTo>
                    <a:pt x="272" y="718"/>
                  </a:lnTo>
                  <a:lnTo>
                    <a:pt x="280" y="712"/>
                  </a:lnTo>
                  <a:lnTo>
                    <a:pt x="288" y="712"/>
                  </a:lnTo>
                  <a:lnTo>
                    <a:pt x="298" y="714"/>
                  </a:lnTo>
                  <a:lnTo>
                    <a:pt x="298" y="714"/>
                  </a:lnTo>
                  <a:lnTo>
                    <a:pt x="306" y="720"/>
                  </a:lnTo>
                  <a:lnTo>
                    <a:pt x="310" y="728"/>
                  </a:lnTo>
                  <a:lnTo>
                    <a:pt x="312" y="736"/>
                  </a:lnTo>
                  <a:lnTo>
                    <a:pt x="308" y="746"/>
                  </a:lnTo>
                  <a:lnTo>
                    <a:pt x="306" y="754"/>
                  </a:lnTo>
                  <a:lnTo>
                    <a:pt x="306" y="754"/>
                  </a:lnTo>
                  <a:lnTo>
                    <a:pt x="302" y="758"/>
                  </a:lnTo>
                  <a:lnTo>
                    <a:pt x="296" y="764"/>
                  </a:lnTo>
                  <a:lnTo>
                    <a:pt x="290" y="766"/>
                  </a:lnTo>
                  <a:lnTo>
                    <a:pt x="284" y="766"/>
                  </a:lnTo>
                  <a:lnTo>
                    <a:pt x="284" y="766"/>
                  </a:lnTo>
                  <a:close/>
                  <a:moveTo>
                    <a:pt x="332" y="674"/>
                  </a:moveTo>
                  <a:lnTo>
                    <a:pt x="332" y="674"/>
                  </a:lnTo>
                  <a:lnTo>
                    <a:pt x="326" y="674"/>
                  </a:lnTo>
                  <a:lnTo>
                    <a:pt x="320" y="672"/>
                  </a:lnTo>
                  <a:lnTo>
                    <a:pt x="320" y="672"/>
                  </a:lnTo>
                  <a:lnTo>
                    <a:pt x="314" y="666"/>
                  </a:lnTo>
                  <a:lnTo>
                    <a:pt x="308" y="658"/>
                  </a:lnTo>
                  <a:lnTo>
                    <a:pt x="308" y="648"/>
                  </a:lnTo>
                  <a:lnTo>
                    <a:pt x="312" y="638"/>
                  </a:lnTo>
                  <a:lnTo>
                    <a:pt x="316" y="632"/>
                  </a:lnTo>
                  <a:lnTo>
                    <a:pt x="316" y="632"/>
                  </a:lnTo>
                  <a:lnTo>
                    <a:pt x="322" y="624"/>
                  </a:lnTo>
                  <a:lnTo>
                    <a:pt x="330" y="620"/>
                  </a:lnTo>
                  <a:lnTo>
                    <a:pt x="338" y="620"/>
                  </a:lnTo>
                  <a:lnTo>
                    <a:pt x="348" y="622"/>
                  </a:lnTo>
                  <a:lnTo>
                    <a:pt x="348" y="622"/>
                  </a:lnTo>
                  <a:lnTo>
                    <a:pt x="356" y="630"/>
                  </a:lnTo>
                  <a:lnTo>
                    <a:pt x="360" y="638"/>
                  </a:lnTo>
                  <a:lnTo>
                    <a:pt x="360" y="646"/>
                  </a:lnTo>
                  <a:lnTo>
                    <a:pt x="356" y="656"/>
                  </a:lnTo>
                  <a:lnTo>
                    <a:pt x="354" y="662"/>
                  </a:lnTo>
                  <a:lnTo>
                    <a:pt x="354" y="662"/>
                  </a:lnTo>
                  <a:lnTo>
                    <a:pt x="350" y="668"/>
                  </a:lnTo>
                  <a:lnTo>
                    <a:pt x="344" y="672"/>
                  </a:lnTo>
                  <a:lnTo>
                    <a:pt x="338" y="674"/>
                  </a:lnTo>
                  <a:lnTo>
                    <a:pt x="332" y="674"/>
                  </a:lnTo>
                  <a:lnTo>
                    <a:pt x="332" y="674"/>
                  </a:lnTo>
                  <a:close/>
                  <a:moveTo>
                    <a:pt x="386" y="586"/>
                  </a:moveTo>
                  <a:lnTo>
                    <a:pt x="386" y="586"/>
                  </a:lnTo>
                  <a:lnTo>
                    <a:pt x="378" y="584"/>
                  </a:lnTo>
                  <a:lnTo>
                    <a:pt x="372" y="582"/>
                  </a:lnTo>
                  <a:lnTo>
                    <a:pt x="372" y="582"/>
                  </a:lnTo>
                  <a:lnTo>
                    <a:pt x="366" y="576"/>
                  </a:lnTo>
                  <a:lnTo>
                    <a:pt x="362" y="566"/>
                  </a:lnTo>
                  <a:lnTo>
                    <a:pt x="362" y="558"/>
                  </a:lnTo>
                  <a:lnTo>
                    <a:pt x="366" y="548"/>
                  </a:lnTo>
                  <a:lnTo>
                    <a:pt x="370" y="542"/>
                  </a:lnTo>
                  <a:lnTo>
                    <a:pt x="370" y="542"/>
                  </a:lnTo>
                  <a:lnTo>
                    <a:pt x="376" y="534"/>
                  </a:lnTo>
                  <a:lnTo>
                    <a:pt x="384" y="532"/>
                  </a:lnTo>
                  <a:lnTo>
                    <a:pt x="394" y="532"/>
                  </a:lnTo>
                  <a:lnTo>
                    <a:pt x="402" y="534"/>
                  </a:lnTo>
                  <a:lnTo>
                    <a:pt x="402" y="534"/>
                  </a:lnTo>
                  <a:lnTo>
                    <a:pt x="410" y="542"/>
                  </a:lnTo>
                  <a:lnTo>
                    <a:pt x="414" y="550"/>
                  </a:lnTo>
                  <a:lnTo>
                    <a:pt x="414" y="558"/>
                  </a:lnTo>
                  <a:lnTo>
                    <a:pt x="410" y="568"/>
                  </a:lnTo>
                  <a:lnTo>
                    <a:pt x="406" y="574"/>
                  </a:lnTo>
                  <a:lnTo>
                    <a:pt x="406" y="574"/>
                  </a:lnTo>
                  <a:lnTo>
                    <a:pt x="402" y="580"/>
                  </a:lnTo>
                  <a:lnTo>
                    <a:pt x="396" y="582"/>
                  </a:lnTo>
                  <a:lnTo>
                    <a:pt x="392" y="584"/>
                  </a:lnTo>
                  <a:lnTo>
                    <a:pt x="386" y="586"/>
                  </a:lnTo>
                  <a:lnTo>
                    <a:pt x="386" y="586"/>
                  </a:lnTo>
                  <a:close/>
                  <a:moveTo>
                    <a:pt x="444" y="500"/>
                  </a:moveTo>
                  <a:lnTo>
                    <a:pt x="444" y="500"/>
                  </a:lnTo>
                  <a:lnTo>
                    <a:pt x="436" y="498"/>
                  </a:lnTo>
                  <a:lnTo>
                    <a:pt x="430" y="496"/>
                  </a:lnTo>
                  <a:lnTo>
                    <a:pt x="430" y="496"/>
                  </a:lnTo>
                  <a:lnTo>
                    <a:pt x="424" y="488"/>
                  </a:lnTo>
                  <a:lnTo>
                    <a:pt x="420" y="480"/>
                  </a:lnTo>
                  <a:lnTo>
                    <a:pt x="420" y="470"/>
                  </a:lnTo>
                  <a:lnTo>
                    <a:pt x="424" y="462"/>
                  </a:lnTo>
                  <a:lnTo>
                    <a:pt x="430" y="454"/>
                  </a:lnTo>
                  <a:lnTo>
                    <a:pt x="430" y="454"/>
                  </a:lnTo>
                  <a:lnTo>
                    <a:pt x="436" y="448"/>
                  </a:lnTo>
                  <a:lnTo>
                    <a:pt x="446" y="446"/>
                  </a:lnTo>
                  <a:lnTo>
                    <a:pt x="454" y="446"/>
                  </a:lnTo>
                  <a:lnTo>
                    <a:pt x="464" y="450"/>
                  </a:lnTo>
                  <a:lnTo>
                    <a:pt x="464" y="450"/>
                  </a:lnTo>
                  <a:lnTo>
                    <a:pt x="470" y="458"/>
                  </a:lnTo>
                  <a:lnTo>
                    <a:pt x="472" y="466"/>
                  </a:lnTo>
                  <a:lnTo>
                    <a:pt x="472" y="474"/>
                  </a:lnTo>
                  <a:lnTo>
                    <a:pt x="468" y="484"/>
                  </a:lnTo>
                  <a:lnTo>
                    <a:pt x="464" y="490"/>
                  </a:lnTo>
                  <a:lnTo>
                    <a:pt x="464" y="490"/>
                  </a:lnTo>
                  <a:lnTo>
                    <a:pt x="460" y="494"/>
                  </a:lnTo>
                  <a:lnTo>
                    <a:pt x="454" y="498"/>
                  </a:lnTo>
                  <a:lnTo>
                    <a:pt x="450" y="500"/>
                  </a:lnTo>
                  <a:lnTo>
                    <a:pt x="444" y="500"/>
                  </a:lnTo>
                  <a:lnTo>
                    <a:pt x="444" y="500"/>
                  </a:lnTo>
                  <a:close/>
                  <a:moveTo>
                    <a:pt x="508" y="418"/>
                  </a:moveTo>
                  <a:lnTo>
                    <a:pt x="508" y="418"/>
                  </a:lnTo>
                  <a:lnTo>
                    <a:pt x="500" y="416"/>
                  </a:lnTo>
                  <a:lnTo>
                    <a:pt x="492" y="412"/>
                  </a:lnTo>
                  <a:lnTo>
                    <a:pt x="492" y="412"/>
                  </a:lnTo>
                  <a:lnTo>
                    <a:pt x="486" y="404"/>
                  </a:lnTo>
                  <a:lnTo>
                    <a:pt x="484" y="396"/>
                  </a:lnTo>
                  <a:lnTo>
                    <a:pt x="486" y="386"/>
                  </a:lnTo>
                  <a:lnTo>
                    <a:pt x="490" y="378"/>
                  </a:lnTo>
                  <a:lnTo>
                    <a:pt x="496" y="372"/>
                  </a:lnTo>
                  <a:lnTo>
                    <a:pt x="496" y="372"/>
                  </a:lnTo>
                  <a:lnTo>
                    <a:pt x="502" y="366"/>
                  </a:lnTo>
                  <a:lnTo>
                    <a:pt x="512" y="364"/>
                  </a:lnTo>
                  <a:lnTo>
                    <a:pt x="520" y="364"/>
                  </a:lnTo>
                  <a:lnTo>
                    <a:pt x="528" y="370"/>
                  </a:lnTo>
                  <a:lnTo>
                    <a:pt x="528" y="370"/>
                  </a:lnTo>
                  <a:lnTo>
                    <a:pt x="534" y="376"/>
                  </a:lnTo>
                  <a:lnTo>
                    <a:pt x="538" y="386"/>
                  </a:lnTo>
                  <a:lnTo>
                    <a:pt x="536" y="394"/>
                  </a:lnTo>
                  <a:lnTo>
                    <a:pt x="532" y="404"/>
                  </a:lnTo>
                  <a:lnTo>
                    <a:pt x="526" y="410"/>
                  </a:lnTo>
                  <a:lnTo>
                    <a:pt x="526" y="410"/>
                  </a:lnTo>
                  <a:lnTo>
                    <a:pt x="522" y="412"/>
                  </a:lnTo>
                  <a:lnTo>
                    <a:pt x="518" y="416"/>
                  </a:lnTo>
                  <a:lnTo>
                    <a:pt x="508" y="418"/>
                  </a:lnTo>
                  <a:lnTo>
                    <a:pt x="508" y="418"/>
                  </a:lnTo>
                  <a:close/>
                  <a:moveTo>
                    <a:pt x="578" y="340"/>
                  </a:moveTo>
                  <a:lnTo>
                    <a:pt x="578" y="340"/>
                  </a:lnTo>
                  <a:lnTo>
                    <a:pt x="568" y="338"/>
                  </a:lnTo>
                  <a:lnTo>
                    <a:pt x="562" y="334"/>
                  </a:lnTo>
                  <a:lnTo>
                    <a:pt x="562" y="334"/>
                  </a:lnTo>
                  <a:lnTo>
                    <a:pt x="556" y="326"/>
                  </a:lnTo>
                  <a:lnTo>
                    <a:pt x="554" y="316"/>
                  </a:lnTo>
                  <a:lnTo>
                    <a:pt x="556" y="308"/>
                  </a:lnTo>
                  <a:lnTo>
                    <a:pt x="560" y="300"/>
                  </a:lnTo>
                  <a:lnTo>
                    <a:pt x="566" y="294"/>
                  </a:lnTo>
                  <a:lnTo>
                    <a:pt x="566" y="294"/>
                  </a:lnTo>
                  <a:lnTo>
                    <a:pt x="574" y="288"/>
                  </a:lnTo>
                  <a:lnTo>
                    <a:pt x="584" y="286"/>
                  </a:lnTo>
                  <a:lnTo>
                    <a:pt x="592" y="288"/>
                  </a:lnTo>
                  <a:lnTo>
                    <a:pt x="600" y="294"/>
                  </a:lnTo>
                  <a:lnTo>
                    <a:pt x="600" y="294"/>
                  </a:lnTo>
                  <a:lnTo>
                    <a:pt x="606" y="302"/>
                  </a:lnTo>
                  <a:lnTo>
                    <a:pt x="608" y="310"/>
                  </a:lnTo>
                  <a:lnTo>
                    <a:pt x="606" y="320"/>
                  </a:lnTo>
                  <a:lnTo>
                    <a:pt x="600" y="328"/>
                  </a:lnTo>
                  <a:lnTo>
                    <a:pt x="596" y="334"/>
                  </a:lnTo>
                  <a:lnTo>
                    <a:pt x="596" y="334"/>
                  </a:lnTo>
                  <a:lnTo>
                    <a:pt x="588" y="338"/>
                  </a:lnTo>
                  <a:lnTo>
                    <a:pt x="578" y="340"/>
                  </a:lnTo>
                  <a:lnTo>
                    <a:pt x="578" y="340"/>
                  </a:lnTo>
                  <a:close/>
                  <a:moveTo>
                    <a:pt x="652" y="268"/>
                  </a:moveTo>
                  <a:lnTo>
                    <a:pt x="652" y="268"/>
                  </a:lnTo>
                  <a:lnTo>
                    <a:pt x="644" y="266"/>
                  </a:lnTo>
                  <a:lnTo>
                    <a:pt x="634" y="260"/>
                  </a:lnTo>
                  <a:lnTo>
                    <a:pt x="634" y="260"/>
                  </a:lnTo>
                  <a:lnTo>
                    <a:pt x="630" y="252"/>
                  </a:lnTo>
                  <a:lnTo>
                    <a:pt x="628" y="244"/>
                  </a:lnTo>
                  <a:lnTo>
                    <a:pt x="632" y="234"/>
                  </a:lnTo>
                  <a:lnTo>
                    <a:pt x="638" y="226"/>
                  </a:lnTo>
                  <a:lnTo>
                    <a:pt x="644" y="222"/>
                  </a:lnTo>
                  <a:lnTo>
                    <a:pt x="644" y="222"/>
                  </a:lnTo>
                  <a:lnTo>
                    <a:pt x="652" y="216"/>
                  </a:lnTo>
                  <a:lnTo>
                    <a:pt x="660" y="216"/>
                  </a:lnTo>
                  <a:lnTo>
                    <a:pt x="670" y="218"/>
                  </a:lnTo>
                  <a:lnTo>
                    <a:pt x="678" y="224"/>
                  </a:lnTo>
                  <a:lnTo>
                    <a:pt x="678" y="224"/>
                  </a:lnTo>
                  <a:lnTo>
                    <a:pt x="682" y="232"/>
                  </a:lnTo>
                  <a:lnTo>
                    <a:pt x="682" y="242"/>
                  </a:lnTo>
                  <a:lnTo>
                    <a:pt x="680" y="250"/>
                  </a:lnTo>
                  <a:lnTo>
                    <a:pt x="674" y="258"/>
                  </a:lnTo>
                  <a:lnTo>
                    <a:pt x="668" y="262"/>
                  </a:lnTo>
                  <a:lnTo>
                    <a:pt x="668" y="262"/>
                  </a:lnTo>
                  <a:lnTo>
                    <a:pt x="662" y="268"/>
                  </a:lnTo>
                  <a:lnTo>
                    <a:pt x="652" y="268"/>
                  </a:lnTo>
                  <a:lnTo>
                    <a:pt x="652" y="268"/>
                  </a:lnTo>
                  <a:close/>
                  <a:moveTo>
                    <a:pt x="734" y="204"/>
                  </a:moveTo>
                  <a:lnTo>
                    <a:pt x="734" y="204"/>
                  </a:lnTo>
                  <a:lnTo>
                    <a:pt x="728" y="202"/>
                  </a:lnTo>
                  <a:lnTo>
                    <a:pt x="722" y="200"/>
                  </a:lnTo>
                  <a:lnTo>
                    <a:pt x="718" y="198"/>
                  </a:lnTo>
                  <a:lnTo>
                    <a:pt x="714" y="194"/>
                  </a:lnTo>
                  <a:lnTo>
                    <a:pt x="714" y="194"/>
                  </a:lnTo>
                  <a:lnTo>
                    <a:pt x="710" y="184"/>
                  </a:lnTo>
                  <a:lnTo>
                    <a:pt x="710" y="176"/>
                  </a:lnTo>
                  <a:lnTo>
                    <a:pt x="712" y="168"/>
                  </a:lnTo>
                  <a:lnTo>
                    <a:pt x="720" y="160"/>
                  </a:lnTo>
                  <a:lnTo>
                    <a:pt x="726" y="156"/>
                  </a:lnTo>
                  <a:lnTo>
                    <a:pt x="726" y="156"/>
                  </a:lnTo>
                  <a:lnTo>
                    <a:pt x="734" y="152"/>
                  </a:lnTo>
                  <a:lnTo>
                    <a:pt x="744" y="150"/>
                  </a:lnTo>
                  <a:lnTo>
                    <a:pt x="752" y="154"/>
                  </a:lnTo>
                  <a:lnTo>
                    <a:pt x="760" y="160"/>
                  </a:lnTo>
                  <a:lnTo>
                    <a:pt x="760" y="160"/>
                  </a:lnTo>
                  <a:lnTo>
                    <a:pt x="764" y="168"/>
                  </a:lnTo>
                  <a:lnTo>
                    <a:pt x="764" y="178"/>
                  </a:lnTo>
                  <a:lnTo>
                    <a:pt x="760" y="186"/>
                  </a:lnTo>
                  <a:lnTo>
                    <a:pt x="754" y="194"/>
                  </a:lnTo>
                  <a:lnTo>
                    <a:pt x="748" y="198"/>
                  </a:lnTo>
                  <a:lnTo>
                    <a:pt x="748" y="198"/>
                  </a:lnTo>
                  <a:lnTo>
                    <a:pt x="740" y="202"/>
                  </a:lnTo>
                  <a:lnTo>
                    <a:pt x="734" y="204"/>
                  </a:lnTo>
                  <a:lnTo>
                    <a:pt x="734" y="204"/>
                  </a:lnTo>
                  <a:close/>
                  <a:moveTo>
                    <a:pt x="820" y="144"/>
                  </a:moveTo>
                  <a:lnTo>
                    <a:pt x="820" y="144"/>
                  </a:lnTo>
                  <a:lnTo>
                    <a:pt x="814" y="144"/>
                  </a:lnTo>
                  <a:lnTo>
                    <a:pt x="808" y="142"/>
                  </a:lnTo>
                  <a:lnTo>
                    <a:pt x="802" y="138"/>
                  </a:lnTo>
                  <a:lnTo>
                    <a:pt x="798" y="134"/>
                  </a:lnTo>
                  <a:lnTo>
                    <a:pt x="798" y="134"/>
                  </a:lnTo>
                  <a:lnTo>
                    <a:pt x="796" y="124"/>
                  </a:lnTo>
                  <a:lnTo>
                    <a:pt x="796" y="116"/>
                  </a:lnTo>
                  <a:lnTo>
                    <a:pt x="800" y="106"/>
                  </a:lnTo>
                  <a:lnTo>
                    <a:pt x="806" y="100"/>
                  </a:lnTo>
                  <a:lnTo>
                    <a:pt x="814" y="96"/>
                  </a:lnTo>
                  <a:lnTo>
                    <a:pt x="814" y="96"/>
                  </a:lnTo>
                  <a:lnTo>
                    <a:pt x="822" y="92"/>
                  </a:lnTo>
                  <a:lnTo>
                    <a:pt x="832" y="94"/>
                  </a:lnTo>
                  <a:lnTo>
                    <a:pt x="840" y="96"/>
                  </a:lnTo>
                  <a:lnTo>
                    <a:pt x="846" y="104"/>
                  </a:lnTo>
                  <a:lnTo>
                    <a:pt x="846" y="104"/>
                  </a:lnTo>
                  <a:lnTo>
                    <a:pt x="850" y="112"/>
                  </a:lnTo>
                  <a:lnTo>
                    <a:pt x="850" y="122"/>
                  </a:lnTo>
                  <a:lnTo>
                    <a:pt x="846" y="130"/>
                  </a:lnTo>
                  <a:lnTo>
                    <a:pt x="838" y="136"/>
                  </a:lnTo>
                  <a:lnTo>
                    <a:pt x="832" y="140"/>
                  </a:lnTo>
                  <a:lnTo>
                    <a:pt x="832" y="140"/>
                  </a:lnTo>
                  <a:lnTo>
                    <a:pt x="826" y="144"/>
                  </a:lnTo>
                  <a:lnTo>
                    <a:pt x="820" y="144"/>
                  </a:lnTo>
                  <a:lnTo>
                    <a:pt x="820" y="144"/>
                  </a:lnTo>
                  <a:close/>
                  <a:moveTo>
                    <a:pt x="910" y="94"/>
                  </a:moveTo>
                  <a:lnTo>
                    <a:pt x="910" y="94"/>
                  </a:lnTo>
                  <a:lnTo>
                    <a:pt x="904" y="92"/>
                  </a:lnTo>
                  <a:lnTo>
                    <a:pt x="898" y="90"/>
                  </a:lnTo>
                  <a:lnTo>
                    <a:pt x="892" y="86"/>
                  </a:lnTo>
                  <a:lnTo>
                    <a:pt x="888" y="80"/>
                  </a:lnTo>
                  <a:lnTo>
                    <a:pt x="888" y="80"/>
                  </a:lnTo>
                  <a:lnTo>
                    <a:pt x="886" y="72"/>
                  </a:lnTo>
                  <a:lnTo>
                    <a:pt x="888" y="62"/>
                  </a:lnTo>
                  <a:lnTo>
                    <a:pt x="892" y="54"/>
                  </a:lnTo>
                  <a:lnTo>
                    <a:pt x="900" y="48"/>
                  </a:lnTo>
                  <a:lnTo>
                    <a:pt x="906" y="44"/>
                  </a:lnTo>
                  <a:lnTo>
                    <a:pt x="906" y="44"/>
                  </a:lnTo>
                  <a:lnTo>
                    <a:pt x="916" y="42"/>
                  </a:lnTo>
                  <a:lnTo>
                    <a:pt x="924" y="44"/>
                  </a:lnTo>
                  <a:lnTo>
                    <a:pt x="932" y="48"/>
                  </a:lnTo>
                  <a:lnTo>
                    <a:pt x="938" y="56"/>
                  </a:lnTo>
                  <a:lnTo>
                    <a:pt x="938" y="56"/>
                  </a:lnTo>
                  <a:lnTo>
                    <a:pt x="942" y="64"/>
                  </a:lnTo>
                  <a:lnTo>
                    <a:pt x="940" y="74"/>
                  </a:lnTo>
                  <a:lnTo>
                    <a:pt x="936" y="82"/>
                  </a:lnTo>
                  <a:lnTo>
                    <a:pt x="928" y="88"/>
                  </a:lnTo>
                  <a:lnTo>
                    <a:pt x="920" y="92"/>
                  </a:lnTo>
                  <a:lnTo>
                    <a:pt x="920" y="92"/>
                  </a:lnTo>
                  <a:lnTo>
                    <a:pt x="916" y="94"/>
                  </a:lnTo>
                  <a:lnTo>
                    <a:pt x="910" y="94"/>
                  </a:lnTo>
                  <a:lnTo>
                    <a:pt x="910" y="94"/>
                  </a:lnTo>
                  <a:close/>
                  <a:moveTo>
                    <a:pt x="1004" y="52"/>
                  </a:moveTo>
                  <a:lnTo>
                    <a:pt x="1004" y="52"/>
                  </a:lnTo>
                  <a:lnTo>
                    <a:pt x="998" y="50"/>
                  </a:lnTo>
                  <a:lnTo>
                    <a:pt x="992" y="48"/>
                  </a:lnTo>
                  <a:lnTo>
                    <a:pt x="986" y="42"/>
                  </a:lnTo>
                  <a:lnTo>
                    <a:pt x="982" y="36"/>
                  </a:lnTo>
                  <a:lnTo>
                    <a:pt x="982" y="36"/>
                  </a:lnTo>
                  <a:lnTo>
                    <a:pt x="980" y="26"/>
                  </a:lnTo>
                  <a:lnTo>
                    <a:pt x="982" y="18"/>
                  </a:lnTo>
                  <a:lnTo>
                    <a:pt x="988" y="10"/>
                  </a:lnTo>
                  <a:lnTo>
                    <a:pt x="996" y="6"/>
                  </a:lnTo>
                  <a:lnTo>
                    <a:pt x="1004" y="2"/>
                  </a:lnTo>
                  <a:lnTo>
                    <a:pt x="1004" y="2"/>
                  </a:lnTo>
                  <a:lnTo>
                    <a:pt x="1014" y="0"/>
                  </a:lnTo>
                  <a:lnTo>
                    <a:pt x="1022" y="2"/>
                  </a:lnTo>
                  <a:lnTo>
                    <a:pt x="1030" y="8"/>
                  </a:lnTo>
                  <a:lnTo>
                    <a:pt x="1034" y="16"/>
                  </a:lnTo>
                  <a:lnTo>
                    <a:pt x="1034" y="16"/>
                  </a:lnTo>
                  <a:lnTo>
                    <a:pt x="1036" y="26"/>
                  </a:lnTo>
                  <a:lnTo>
                    <a:pt x="1034" y="34"/>
                  </a:lnTo>
                  <a:lnTo>
                    <a:pt x="1030" y="42"/>
                  </a:lnTo>
                  <a:lnTo>
                    <a:pt x="1020" y="46"/>
                  </a:lnTo>
                  <a:lnTo>
                    <a:pt x="1014" y="50"/>
                  </a:lnTo>
                  <a:lnTo>
                    <a:pt x="1014" y="50"/>
                  </a:lnTo>
                  <a:lnTo>
                    <a:pt x="1004" y="52"/>
                  </a:lnTo>
                  <a:lnTo>
                    <a:pt x="1004" y="52"/>
                  </a:lnTo>
                  <a:close/>
                </a:path>
              </a:pathLst>
            </a:custGeom>
            <a:solidFill>
              <a:srgbClr val="94A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Isosceles Triangle 90"/>
            <p:cNvSpPr/>
            <p:nvPr/>
          </p:nvSpPr>
          <p:spPr>
            <a:xfrm rot="4058766">
              <a:off x="7417929" y="1132336"/>
              <a:ext cx="278082" cy="239727"/>
            </a:xfrm>
            <a:prstGeom prst="triangle">
              <a:avLst/>
            </a:prstGeom>
            <a:solidFill>
              <a:srgbClr val="94A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0" name="Picture 6"/>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297252" y="1255222"/>
            <a:ext cx="1773127" cy="2078182"/>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 name="Title 8"/>
          <p:cNvSpPr txBox="1">
            <a:spLocks/>
          </p:cNvSpPr>
          <p:nvPr/>
        </p:nvSpPr>
        <p:spPr>
          <a:xfrm>
            <a:off x="85586" y="176073"/>
            <a:ext cx="4755376" cy="150098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sz="2800" b="1" smtClean="0">
                <a:solidFill>
                  <a:srgbClr val="008AB0"/>
                </a:solidFill>
                <a:latin typeface="Arial" pitchFamily="34" charset="0"/>
                <a:cs typeface="Arial" pitchFamily="34" charset="0"/>
              </a:rPr>
              <a:t>ESTUDIEMOS EL CASO :</a:t>
            </a:r>
          </a:p>
          <a:p>
            <a:pPr algn="l"/>
            <a:endParaRPr lang="es-MX" sz="2800" b="1" smtClean="0">
              <a:solidFill>
                <a:srgbClr val="008AB0"/>
              </a:solidFill>
              <a:latin typeface="Arial" pitchFamily="34" charset="0"/>
              <a:cs typeface="Arial" pitchFamily="34" charset="0"/>
            </a:endParaRPr>
          </a:p>
          <a:p>
            <a:pPr algn="l"/>
            <a:r>
              <a:rPr lang="es-MX" sz="2800" b="1" smtClean="0">
                <a:solidFill>
                  <a:srgbClr val="008AB0"/>
                </a:solidFill>
                <a:latin typeface="Arial" pitchFamily="34" charset="0"/>
                <a:cs typeface="Arial" pitchFamily="34" charset="0"/>
              </a:rPr>
              <a:t>LA INOVACIÓN HA SIDO</a:t>
            </a:r>
          </a:p>
          <a:p>
            <a:pPr algn="l"/>
            <a:r>
              <a:rPr lang="es-MX" sz="2800" b="1" smtClean="0">
                <a:solidFill>
                  <a:srgbClr val="008AB0"/>
                </a:solidFill>
                <a:latin typeface="Arial" pitchFamily="34" charset="0"/>
                <a:cs typeface="Arial" pitchFamily="34" charset="0"/>
              </a:rPr>
              <a:t>MUY BUENA </a:t>
            </a:r>
          </a:p>
        </p:txBody>
      </p:sp>
      <p:grpSp>
        <p:nvGrpSpPr>
          <p:cNvPr id="19" name="Group 18"/>
          <p:cNvGrpSpPr/>
          <p:nvPr/>
        </p:nvGrpSpPr>
        <p:grpSpPr>
          <a:xfrm>
            <a:off x="-1" y="4647313"/>
            <a:ext cx="9095876" cy="265774"/>
            <a:chOff x="-1" y="4647313"/>
            <a:chExt cx="9095876" cy="265774"/>
          </a:xfrm>
        </p:grpSpPr>
        <p:sp>
          <p:nvSpPr>
            <p:cNvPr id="3" name="Rectangle 2"/>
            <p:cNvSpPr/>
            <p:nvPr/>
          </p:nvSpPr>
          <p:spPr>
            <a:xfrm>
              <a:off x="-1" y="4647313"/>
              <a:ext cx="1152841" cy="265774"/>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latin typeface="Arial" pitchFamily="34" charset="0"/>
                  <a:cs typeface="Arial" pitchFamily="34" charset="0"/>
                </a:rPr>
                <a:t>1998</a:t>
              </a:r>
              <a:endParaRPr lang="en-US" sz="1600" dirty="0">
                <a:latin typeface="Arial" pitchFamily="34" charset="0"/>
                <a:cs typeface="Arial" pitchFamily="34" charset="0"/>
              </a:endParaRPr>
            </a:p>
          </p:txBody>
        </p:sp>
        <p:sp>
          <p:nvSpPr>
            <p:cNvPr id="76" name="Rectangle 75"/>
            <p:cNvSpPr/>
            <p:nvPr/>
          </p:nvSpPr>
          <p:spPr>
            <a:xfrm>
              <a:off x="1159854" y="4647313"/>
              <a:ext cx="1087566" cy="26577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latin typeface="Arial" pitchFamily="34" charset="0"/>
                  <a:cs typeface="Arial" pitchFamily="34" charset="0"/>
                </a:rPr>
                <a:t>1999</a:t>
              </a:r>
              <a:endParaRPr lang="en-US" sz="1600" dirty="0">
                <a:latin typeface="Arial" pitchFamily="34" charset="0"/>
                <a:cs typeface="Arial" pitchFamily="34" charset="0"/>
              </a:endParaRPr>
            </a:p>
          </p:txBody>
        </p:sp>
        <p:sp>
          <p:nvSpPr>
            <p:cNvPr id="77" name="Rectangle 76"/>
            <p:cNvSpPr/>
            <p:nvPr/>
          </p:nvSpPr>
          <p:spPr>
            <a:xfrm>
              <a:off x="2261169" y="4647313"/>
              <a:ext cx="1063199" cy="265774"/>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latin typeface="Arial" pitchFamily="34" charset="0"/>
                  <a:cs typeface="Arial" pitchFamily="34" charset="0"/>
                </a:rPr>
                <a:t>2001</a:t>
              </a:r>
              <a:endParaRPr lang="en-US" sz="1600" dirty="0">
                <a:latin typeface="Arial" pitchFamily="34" charset="0"/>
                <a:cs typeface="Arial" pitchFamily="34" charset="0"/>
              </a:endParaRPr>
            </a:p>
          </p:txBody>
        </p:sp>
        <p:sp>
          <p:nvSpPr>
            <p:cNvPr id="78" name="Rectangle 77"/>
            <p:cNvSpPr/>
            <p:nvPr/>
          </p:nvSpPr>
          <p:spPr>
            <a:xfrm>
              <a:off x="3338118" y="4647313"/>
              <a:ext cx="1054608" cy="265774"/>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latin typeface="Arial" pitchFamily="34" charset="0"/>
                  <a:cs typeface="Arial" pitchFamily="34" charset="0"/>
                </a:rPr>
                <a:t>2007</a:t>
              </a:r>
              <a:endParaRPr lang="en-US" sz="1600" dirty="0">
                <a:latin typeface="Arial" pitchFamily="34" charset="0"/>
                <a:cs typeface="Arial" pitchFamily="34" charset="0"/>
              </a:endParaRPr>
            </a:p>
          </p:txBody>
        </p:sp>
        <p:sp>
          <p:nvSpPr>
            <p:cNvPr id="81" name="Rectangle 80"/>
            <p:cNvSpPr/>
            <p:nvPr/>
          </p:nvSpPr>
          <p:spPr>
            <a:xfrm>
              <a:off x="4406476" y="4647313"/>
              <a:ext cx="1067852" cy="265774"/>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latin typeface="Arial" pitchFamily="34" charset="0"/>
                  <a:cs typeface="Arial" pitchFamily="34" charset="0"/>
                </a:rPr>
                <a:t>2010</a:t>
              </a:r>
              <a:endParaRPr lang="en-US" sz="1600" dirty="0">
                <a:latin typeface="Arial" pitchFamily="34" charset="0"/>
                <a:cs typeface="Arial" pitchFamily="34" charset="0"/>
              </a:endParaRPr>
            </a:p>
          </p:txBody>
        </p:sp>
        <p:sp>
          <p:nvSpPr>
            <p:cNvPr id="85" name="Pentagon 84"/>
            <p:cNvSpPr/>
            <p:nvPr/>
          </p:nvSpPr>
          <p:spPr>
            <a:xfrm>
              <a:off x="5488079" y="4647313"/>
              <a:ext cx="3607796" cy="265774"/>
            </a:xfrm>
            <a:prstGeom prst="homePlate">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0" name="Group 9"/>
          <p:cNvGrpSpPr/>
          <p:nvPr/>
        </p:nvGrpSpPr>
        <p:grpSpPr>
          <a:xfrm>
            <a:off x="1281957" y="3715060"/>
            <a:ext cx="1048548" cy="899259"/>
            <a:chOff x="1257681" y="3593680"/>
            <a:chExt cx="1169930" cy="1003359"/>
          </a:xfrm>
        </p:grpSpPr>
        <p:sp>
          <p:nvSpPr>
            <p:cNvPr id="98" name="Rounded Rectangle 97"/>
            <p:cNvSpPr/>
            <p:nvPr/>
          </p:nvSpPr>
          <p:spPr>
            <a:xfrm>
              <a:off x="1257681" y="3593680"/>
              <a:ext cx="1169930" cy="1003359"/>
            </a:xfrm>
            <a:prstGeom prst="roundRect">
              <a:avLst/>
            </a:prstGeom>
            <a:solidFill>
              <a:schemeClr val="bg1"/>
            </a:solidFill>
            <a:ln w="19050">
              <a:solidFill>
                <a:srgbClr val="008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302573" y="3692086"/>
              <a:ext cx="1076487" cy="80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a:off x="2325830" y="2865398"/>
            <a:ext cx="1048548" cy="899259"/>
            <a:chOff x="2414842" y="2768293"/>
            <a:chExt cx="1169930" cy="1003359"/>
          </a:xfrm>
        </p:grpSpPr>
        <p:sp>
          <p:nvSpPr>
            <p:cNvPr id="57" name="Rounded Rectangle 56"/>
            <p:cNvSpPr/>
            <p:nvPr/>
          </p:nvSpPr>
          <p:spPr>
            <a:xfrm>
              <a:off x="2414842" y="2768293"/>
              <a:ext cx="1169930" cy="1003359"/>
            </a:xfrm>
            <a:prstGeom prst="roundRect">
              <a:avLst/>
            </a:prstGeom>
            <a:solidFill>
              <a:schemeClr val="bg1"/>
            </a:solidFill>
            <a:ln w="19050">
              <a:solidFill>
                <a:srgbClr val="008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608250" y="2786865"/>
              <a:ext cx="768691" cy="967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3345427" y="2007642"/>
            <a:ext cx="1048548" cy="899259"/>
            <a:chOff x="3555820" y="1910537"/>
            <a:chExt cx="1169930" cy="1003359"/>
          </a:xfrm>
        </p:grpSpPr>
        <p:sp>
          <p:nvSpPr>
            <p:cNvPr id="58" name="Rounded Rectangle 57"/>
            <p:cNvSpPr/>
            <p:nvPr/>
          </p:nvSpPr>
          <p:spPr>
            <a:xfrm>
              <a:off x="3555820" y="1910537"/>
              <a:ext cx="1169930" cy="1003359"/>
            </a:xfrm>
            <a:prstGeom prst="roundRect">
              <a:avLst/>
            </a:prstGeom>
            <a:solidFill>
              <a:schemeClr val="bg1"/>
            </a:solidFill>
            <a:ln w="19050">
              <a:solidFill>
                <a:srgbClr val="008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7" name="Picture 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633409" y="2087743"/>
              <a:ext cx="1027604" cy="699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4"/>
          <p:cNvGrpSpPr/>
          <p:nvPr/>
        </p:nvGrpSpPr>
        <p:grpSpPr>
          <a:xfrm>
            <a:off x="4397391" y="1157977"/>
            <a:ext cx="1048548" cy="899259"/>
            <a:chOff x="4704889" y="1052781"/>
            <a:chExt cx="1169930" cy="1003359"/>
          </a:xfrm>
        </p:grpSpPr>
        <p:sp>
          <p:nvSpPr>
            <p:cNvPr id="59" name="Rounded Rectangle 58"/>
            <p:cNvSpPr/>
            <p:nvPr/>
          </p:nvSpPr>
          <p:spPr>
            <a:xfrm>
              <a:off x="4704889" y="1052781"/>
              <a:ext cx="1169930" cy="1003359"/>
            </a:xfrm>
            <a:prstGeom prst="roundRect">
              <a:avLst/>
            </a:prstGeom>
            <a:solidFill>
              <a:schemeClr val="bg1"/>
            </a:solidFill>
            <a:ln w="19050">
              <a:solidFill>
                <a:srgbClr val="008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041339" y="1078222"/>
              <a:ext cx="504954" cy="952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Group 1"/>
          <p:cNvGrpSpPr/>
          <p:nvPr/>
        </p:nvGrpSpPr>
        <p:grpSpPr>
          <a:xfrm>
            <a:off x="5441264" y="284038"/>
            <a:ext cx="1048548" cy="899259"/>
            <a:chOff x="5845866" y="186933"/>
            <a:chExt cx="1169930" cy="1003359"/>
          </a:xfrm>
        </p:grpSpPr>
        <p:sp>
          <p:nvSpPr>
            <p:cNvPr id="60" name="Rounded Rectangle 59"/>
            <p:cNvSpPr/>
            <p:nvPr/>
          </p:nvSpPr>
          <p:spPr>
            <a:xfrm>
              <a:off x="5845866" y="186933"/>
              <a:ext cx="1169930" cy="1003359"/>
            </a:xfrm>
            <a:prstGeom prst="roundRect">
              <a:avLst/>
            </a:prstGeom>
            <a:solidFill>
              <a:schemeClr val="bg1"/>
            </a:solidFill>
            <a:ln w="19050">
              <a:solidFill>
                <a:srgbClr val="008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050607" y="214227"/>
              <a:ext cx="770979" cy="964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64188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500" fill="hold"/>
                                        <p:tgtEl>
                                          <p:spTgt spid="1030"/>
                                        </p:tgtEl>
                                      </p:cBhvr>
                                      <p:by x="50000" y="50000"/>
                                    </p:animScale>
                                  </p:childTnLst>
                                </p:cTn>
                              </p:par>
                              <p:par>
                                <p:cTn id="12" presetID="42" presetClass="path" presetSubtype="0" accel="50000" decel="50000" fill="hold" nodeType="withEffect">
                                  <p:stCondLst>
                                    <p:cond delay="0"/>
                                  </p:stCondLst>
                                  <p:childTnLst>
                                    <p:animMotion origin="layout" path="M 5.55556E-7 -2.78001E-6 L 0.43455 0.32429 " pathEditMode="relative" rAng="0" ptsTypes="AA">
                                      <p:cBhvr>
                                        <p:cTn id="13" dur="2000" fill="hold"/>
                                        <p:tgtEl>
                                          <p:spTgt spid="1030"/>
                                        </p:tgtEl>
                                        <p:attrNameLst>
                                          <p:attrName>ppt_x</p:attrName>
                                          <p:attrName>ppt_y</p:attrName>
                                        </p:attrNameLst>
                                      </p:cBhvr>
                                      <p:rCtr x="21719" y="16199"/>
                                    </p:animMotion>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35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wipe(left)">
                                      <p:cBhvr>
                                        <p:cTn id="33" dur="500"/>
                                        <p:tgtEl>
                                          <p:spTgt spid="62"/>
                                        </p:tgtEl>
                                      </p:cBhvr>
                                    </p:animEffect>
                                  </p:childTnLst>
                                </p:cTn>
                              </p:par>
                            </p:childTnLst>
                          </p:cTn>
                        </p:par>
                        <p:par>
                          <p:cTn id="34" fill="hold">
                            <p:stCondLst>
                              <p:cond delay="4500"/>
                            </p:stCondLst>
                            <p:childTnLst>
                              <p:par>
                                <p:cTn id="35" presetID="10"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par>
                          <p:cTn id="38" fill="hold">
                            <p:stCondLst>
                              <p:cond delay="5000"/>
                            </p:stCondLst>
                            <p:childTnLst>
                              <p:par>
                                <p:cTn id="39" presetID="22" presetClass="entr" presetSubtype="8" fill="hold" nodeType="after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wipe(left)">
                                      <p:cBhvr>
                                        <p:cTn id="41" dur="500"/>
                                        <p:tgtEl>
                                          <p:spTgt spid="51"/>
                                        </p:tgtEl>
                                      </p:cBhvr>
                                    </p:animEffect>
                                  </p:childTnLst>
                                </p:cTn>
                              </p:par>
                            </p:childTnLst>
                          </p:cTn>
                        </p:par>
                        <p:par>
                          <p:cTn id="42" fill="hold">
                            <p:stCondLst>
                              <p:cond delay="5500"/>
                            </p:stCondLst>
                            <p:childTnLst>
                              <p:par>
                                <p:cTn id="43" presetID="22" presetClass="entr" presetSubtype="8" fill="hold" nodeType="after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wipe(left)">
                                      <p:cBhvr>
                                        <p:cTn id="45" dur="500"/>
                                        <p:tgtEl>
                                          <p:spTgt spid="66"/>
                                        </p:tgtEl>
                                      </p:cBhvr>
                                    </p:animEffect>
                                  </p:childTnLst>
                                </p:cTn>
                              </p:par>
                            </p:childTnLst>
                          </p:cTn>
                        </p:par>
                        <p:par>
                          <p:cTn id="46" fill="hold">
                            <p:stCondLst>
                              <p:cond delay="6000"/>
                            </p:stCondLst>
                            <p:childTnLst>
                              <p:par>
                                <p:cTn id="47" presetID="10" presetClass="entr" presetSubtype="0"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par>
                          <p:cTn id="50" fill="hold">
                            <p:stCondLst>
                              <p:cond delay="6500"/>
                            </p:stCondLst>
                            <p:childTnLst>
                              <p:par>
                                <p:cTn id="51" presetID="22" presetClass="entr" presetSubtype="8" fill="hold" nodeType="after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wipe(left)">
                                      <p:cBhvr>
                                        <p:cTn id="53" dur="500"/>
                                        <p:tgtEl>
                                          <p:spTgt spid="52"/>
                                        </p:tgtEl>
                                      </p:cBhvr>
                                    </p:animEffect>
                                  </p:childTnLst>
                                </p:cTn>
                              </p:par>
                            </p:childTnLst>
                          </p:cTn>
                        </p:par>
                        <p:par>
                          <p:cTn id="54" fill="hold">
                            <p:stCondLst>
                              <p:cond delay="7000"/>
                            </p:stCondLst>
                            <p:childTnLst>
                              <p:par>
                                <p:cTn id="55" presetID="22" presetClass="entr" presetSubtype="8" fill="hold" nodeType="after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wipe(left)">
                                      <p:cBhvr>
                                        <p:cTn id="57" dur="500"/>
                                        <p:tgtEl>
                                          <p:spTgt spid="70"/>
                                        </p:tgtEl>
                                      </p:cBhvr>
                                    </p:animEffect>
                                  </p:childTnLst>
                                </p:cTn>
                              </p:par>
                            </p:childTnLst>
                          </p:cTn>
                        </p:par>
                        <p:par>
                          <p:cTn id="58" fill="hold">
                            <p:stCondLst>
                              <p:cond delay="7500"/>
                            </p:stCondLst>
                            <p:childTnLst>
                              <p:par>
                                <p:cTn id="59" presetID="10" presetClass="entr" presetSubtype="0" fill="hold" nodeType="after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childTnLst>
                          </p:cTn>
                        </p:par>
                        <p:par>
                          <p:cTn id="62" fill="hold">
                            <p:stCondLst>
                              <p:cond delay="8000"/>
                            </p:stCondLst>
                            <p:childTnLst>
                              <p:par>
                                <p:cTn id="63" presetID="22" presetClass="entr" presetSubtype="8" fill="hold" nodeType="after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wipe(left)">
                                      <p:cBhvr>
                                        <p:cTn id="65" dur="500"/>
                                        <p:tgtEl>
                                          <p:spTgt spid="53"/>
                                        </p:tgtEl>
                                      </p:cBhvr>
                                    </p:animEffect>
                                  </p:childTnLst>
                                </p:cTn>
                              </p:par>
                            </p:childTnLst>
                          </p:cTn>
                        </p:par>
                        <p:par>
                          <p:cTn id="66" fill="hold">
                            <p:stCondLst>
                              <p:cond delay="8500"/>
                            </p:stCondLst>
                            <p:childTnLst>
                              <p:par>
                                <p:cTn id="67" presetID="22" presetClass="entr" presetSubtype="8" fill="hold" nodeType="afterEffect">
                                  <p:stCondLst>
                                    <p:cond delay="0"/>
                                  </p:stCondLst>
                                  <p:childTnLst>
                                    <p:set>
                                      <p:cBhvr>
                                        <p:cTn id="68" dur="1" fill="hold">
                                          <p:stCondLst>
                                            <p:cond delay="0"/>
                                          </p:stCondLst>
                                        </p:cTn>
                                        <p:tgtEl>
                                          <p:spTgt spid="93"/>
                                        </p:tgtEl>
                                        <p:attrNameLst>
                                          <p:attrName>style.visibility</p:attrName>
                                        </p:attrNameLst>
                                      </p:cBhvr>
                                      <p:to>
                                        <p:strVal val="visible"/>
                                      </p:to>
                                    </p:set>
                                    <p:animEffect transition="in" filter="wipe(left)">
                                      <p:cBhvr>
                                        <p:cTn id="69" dur="500"/>
                                        <p:tgtEl>
                                          <p:spTgt spid="93"/>
                                        </p:tgtEl>
                                      </p:cBhvr>
                                    </p:animEffect>
                                  </p:childTnLst>
                                </p:cTn>
                              </p:par>
                            </p:childTnLst>
                          </p:cTn>
                        </p:par>
                        <p:par>
                          <p:cTn id="70" fill="hold">
                            <p:stCondLst>
                              <p:cond delay="9000"/>
                            </p:stCondLst>
                            <p:childTnLst>
                              <p:par>
                                <p:cTn id="71" presetID="10" presetClass="entr" presetSubtype="0" fill="hold" nodeType="after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up 73"/>
          <p:cNvGrpSpPr/>
          <p:nvPr/>
        </p:nvGrpSpPr>
        <p:grpSpPr>
          <a:xfrm>
            <a:off x="0" y="0"/>
            <a:ext cx="9144000" cy="4913086"/>
            <a:chOff x="0" y="0"/>
            <a:chExt cx="9144000" cy="4913086"/>
          </a:xfrm>
        </p:grpSpPr>
        <p:sp>
          <p:nvSpPr>
            <p:cNvPr id="75" name="Rectangle 74"/>
            <p:cNvSpPr/>
            <p:nvPr/>
          </p:nvSpPr>
          <p:spPr>
            <a:xfrm>
              <a:off x="217714" y="4064000"/>
              <a:ext cx="8802915" cy="7910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6" name="Group 75"/>
            <p:cNvGrpSpPr/>
            <p:nvPr/>
          </p:nvGrpSpPr>
          <p:grpSpPr>
            <a:xfrm>
              <a:off x="0" y="0"/>
              <a:ext cx="9144000" cy="4913086"/>
              <a:chOff x="0" y="0"/>
              <a:chExt cx="9144000" cy="6858000"/>
            </a:xfrm>
          </p:grpSpPr>
          <p:sp>
            <p:nvSpPr>
              <p:cNvPr id="77" name="Rectangle 76"/>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Rectangle 77"/>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82" name="Title 8"/>
          <p:cNvSpPr txBox="1">
            <a:spLocks/>
          </p:cNvSpPr>
          <p:nvPr/>
        </p:nvSpPr>
        <p:spPr>
          <a:xfrm>
            <a:off x="411479" y="169195"/>
            <a:ext cx="4139255" cy="8572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008AB0"/>
                </a:solidFill>
                <a:latin typeface="Arial" pitchFamily="34" charset="0"/>
                <a:cs typeface="Arial" pitchFamily="34" charset="0"/>
              </a:rPr>
              <a:t>LA FORMA NU SKIN</a:t>
            </a:r>
            <a:endParaRPr lang="en-US" sz="3200" b="1" dirty="0">
              <a:solidFill>
                <a:srgbClr val="008AB0"/>
              </a:solidFill>
              <a:latin typeface="Arial" pitchFamily="34" charset="0"/>
              <a:cs typeface="Arial" pitchFamily="34" charset="0"/>
            </a:endParaRPr>
          </a:p>
        </p:txBody>
      </p:sp>
      <p:cxnSp>
        <p:nvCxnSpPr>
          <p:cNvPr id="51" name="Straight Connector 50"/>
          <p:cNvCxnSpPr>
            <a:cxnSpLocks noChangeShapeType="1"/>
          </p:cNvCxnSpPr>
          <p:nvPr/>
        </p:nvCxnSpPr>
        <p:spPr bwMode="auto">
          <a:xfrm>
            <a:off x="74062" y="3238698"/>
            <a:ext cx="9069937" cy="0"/>
          </a:xfrm>
          <a:prstGeom prst="line">
            <a:avLst/>
          </a:prstGeom>
          <a:noFill/>
          <a:ln w="28575" cap="rnd" algn="ctr">
            <a:solidFill>
              <a:schemeClr val="bg1">
                <a:lumMod val="85000"/>
              </a:schemeClr>
            </a:solidFill>
            <a:prstDash val="sysDash"/>
            <a:miter lim="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a:cxnSpLocks noChangeShapeType="1"/>
          </p:cNvCxnSpPr>
          <p:nvPr/>
        </p:nvCxnSpPr>
        <p:spPr bwMode="auto">
          <a:xfrm>
            <a:off x="57992" y="3930269"/>
            <a:ext cx="9069937" cy="0"/>
          </a:xfrm>
          <a:prstGeom prst="line">
            <a:avLst/>
          </a:prstGeom>
          <a:noFill/>
          <a:ln w="28575" cap="rnd" algn="ctr">
            <a:solidFill>
              <a:schemeClr val="bg1">
                <a:lumMod val="85000"/>
              </a:schemeClr>
            </a:solidFill>
            <a:prstDash val="sysDash"/>
            <a:miter lim="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p:cNvCxnSpPr>
            <a:cxnSpLocks noChangeShapeType="1"/>
          </p:cNvCxnSpPr>
          <p:nvPr/>
        </p:nvCxnSpPr>
        <p:spPr bwMode="auto">
          <a:xfrm>
            <a:off x="57992" y="2547126"/>
            <a:ext cx="9069937" cy="0"/>
          </a:xfrm>
          <a:prstGeom prst="line">
            <a:avLst/>
          </a:prstGeom>
          <a:noFill/>
          <a:ln w="28575" cap="rnd" algn="ctr">
            <a:solidFill>
              <a:schemeClr val="bg1">
                <a:lumMod val="85000"/>
              </a:schemeClr>
            </a:solidFill>
            <a:prstDash val="sysDash"/>
            <a:miter lim="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p:cNvCxnSpPr>
            <a:cxnSpLocks noChangeShapeType="1"/>
          </p:cNvCxnSpPr>
          <p:nvPr/>
        </p:nvCxnSpPr>
        <p:spPr bwMode="auto">
          <a:xfrm>
            <a:off x="57992" y="1855554"/>
            <a:ext cx="9069937" cy="0"/>
          </a:xfrm>
          <a:prstGeom prst="line">
            <a:avLst/>
          </a:prstGeom>
          <a:noFill/>
          <a:ln w="28575" cap="rnd" algn="ctr">
            <a:solidFill>
              <a:schemeClr val="bg1">
                <a:lumMod val="85000"/>
              </a:schemeClr>
            </a:solidFill>
            <a:prstDash val="sysDash"/>
            <a:miter lim="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 name="Group 11"/>
          <p:cNvGrpSpPr/>
          <p:nvPr/>
        </p:nvGrpSpPr>
        <p:grpSpPr>
          <a:xfrm>
            <a:off x="244447" y="3898559"/>
            <a:ext cx="1414912" cy="776275"/>
            <a:chOff x="194105" y="7680163"/>
            <a:chExt cx="2477585" cy="1812396"/>
          </a:xfrm>
        </p:grpSpPr>
        <p:sp>
          <p:nvSpPr>
            <p:cNvPr id="79" name="Freeform 7"/>
            <p:cNvSpPr>
              <a:spLocks noEditPoints="1"/>
            </p:cNvSpPr>
            <p:nvPr/>
          </p:nvSpPr>
          <p:spPr bwMode="auto">
            <a:xfrm rot="387372">
              <a:off x="194105" y="7680163"/>
              <a:ext cx="1273682" cy="1812396"/>
            </a:xfrm>
            <a:custGeom>
              <a:avLst/>
              <a:gdLst>
                <a:gd name="T0" fmla="*/ 0 w 1036"/>
                <a:gd name="T1" fmla="*/ 1626 h 1662"/>
                <a:gd name="T2" fmla="*/ 48 w 1036"/>
                <a:gd name="T3" fmla="*/ 1624 h 1662"/>
                <a:gd name="T4" fmla="*/ 40 w 1036"/>
                <a:gd name="T5" fmla="*/ 1558 h 1662"/>
                <a:gd name="T6" fmla="*/ 18 w 1036"/>
                <a:gd name="T7" fmla="*/ 1522 h 1662"/>
                <a:gd name="T8" fmla="*/ 64 w 1036"/>
                <a:gd name="T9" fmla="*/ 1530 h 1662"/>
                <a:gd name="T10" fmla="*/ 58 w 1036"/>
                <a:gd name="T11" fmla="*/ 1456 h 1662"/>
                <a:gd name="T12" fmla="*/ 40 w 1036"/>
                <a:gd name="T13" fmla="*/ 1412 h 1662"/>
                <a:gd name="T14" fmla="*/ 82 w 1036"/>
                <a:gd name="T15" fmla="*/ 1436 h 1662"/>
                <a:gd name="T16" fmla="*/ 74 w 1036"/>
                <a:gd name="T17" fmla="*/ 1354 h 1662"/>
                <a:gd name="T18" fmla="*/ 68 w 1036"/>
                <a:gd name="T19" fmla="*/ 1302 h 1662"/>
                <a:gd name="T20" fmla="*/ 104 w 1036"/>
                <a:gd name="T21" fmla="*/ 1336 h 1662"/>
                <a:gd name="T22" fmla="*/ 98 w 1036"/>
                <a:gd name="T23" fmla="*/ 1252 h 1662"/>
                <a:gd name="T24" fmla="*/ 104 w 1036"/>
                <a:gd name="T25" fmla="*/ 1198 h 1662"/>
                <a:gd name="T26" fmla="*/ 124 w 1036"/>
                <a:gd name="T27" fmla="*/ 1244 h 1662"/>
                <a:gd name="T28" fmla="*/ 118 w 1036"/>
                <a:gd name="T29" fmla="*/ 1148 h 1662"/>
                <a:gd name="T30" fmla="*/ 142 w 1036"/>
                <a:gd name="T31" fmla="*/ 1098 h 1662"/>
                <a:gd name="T32" fmla="*/ 146 w 1036"/>
                <a:gd name="T33" fmla="*/ 1148 h 1662"/>
                <a:gd name="T34" fmla="*/ 142 w 1036"/>
                <a:gd name="T35" fmla="*/ 1042 h 1662"/>
                <a:gd name="T36" fmla="*/ 174 w 1036"/>
                <a:gd name="T37" fmla="*/ 1000 h 1662"/>
                <a:gd name="T38" fmla="*/ 172 w 1036"/>
                <a:gd name="T39" fmla="*/ 1054 h 1662"/>
                <a:gd name="T40" fmla="*/ 176 w 1036"/>
                <a:gd name="T41" fmla="*/ 934 h 1662"/>
                <a:gd name="T42" fmla="*/ 220 w 1036"/>
                <a:gd name="T43" fmla="*/ 908 h 1662"/>
                <a:gd name="T44" fmla="*/ 200 w 1036"/>
                <a:gd name="T45" fmla="*/ 956 h 1662"/>
                <a:gd name="T46" fmla="*/ 218 w 1036"/>
                <a:gd name="T47" fmla="*/ 828 h 1662"/>
                <a:gd name="T48" fmla="*/ 266 w 1036"/>
                <a:gd name="T49" fmla="*/ 820 h 1662"/>
                <a:gd name="T50" fmla="*/ 240 w 1036"/>
                <a:gd name="T51" fmla="*/ 860 h 1662"/>
                <a:gd name="T52" fmla="*/ 262 w 1036"/>
                <a:gd name="T53" fmla="*/ 732 h 1662"/>
                <a:gd name="T54" fmla="*/ 310 w 1036"/>
                <a:gd name="T55" fmla="*/ 728 h 1662"/>
                <a:gd name="T56" fmla="*/ 284 w 1036"/>
                <a:gd name="T57" fmla="*/ 766 h 1662"/>
                <a:gd name="T58" fmla="*/ 312 w 1036"/>
                <a:gd name="T59" fmla="*/ 638 h 1662"/>
                <a:gd name="T60" fmla="*/ 360 w 1036"/>
                <a:gd name="T61" fmla="*/ 638 h 1662"/>
                <a:gd name="T62" fmla="*/ 332 w 1036"/>
                <a:gd name="T63" fmla="*/ 674 h 1662"/>
                <a:gd name="T64" fmla="*/ 366 w 1036"/>
                <a:gd name="T65" fmla="*/ 548 h 1662"/>
                <a:gd name="T66" fmla="*/ 414 w 1036"/>
                <a:gd name="T67" fmla="*/ 550 h 1662"/>
                <a:gd name="T68" fmla="*/ 386 w 1036"/>
                <a:gd name="T69" fmla="*/ 586 h 1662"/>
                <a:gd name="T70" fmla="*/ 424 w 1036"/>
                <a:gd name="T71" fmla="*/ 462 h 1662"/>
                <a:gd name="T72" fmla="*/ 472 w 1036"/>
                <a:gd name="T73" fmla="*/ 466 h 1662"/>
                <a:gd name="T74" fmla="*/ 444 w 1036"/>
                <a:gd name="T75" fmla="*/ 500 h 1662"/>
                <a:gd name="T76" fmla="*/ 490 w 1036"/>
                <a:gd name="T77" fmla="*/ 378 h 1662"/>
                <a:gd name="T78" fmla="*/ 538 w 1036"/>
                <a:gd name="T79" fmla="*/ 386 h 1662"/>
                <a:gd name="T80" fmla="*/ 578 w 1036"/>
                <a:gd name="T81" fmla="*/ 340 h 1662"/>
                <a:gd name="T82" fmla="*/ 566 w 1036"/>
                <a:gd name="T83" fmla="*/ 294 h 1662"/>
                <a:gd name="T84" fmla="*/ 606 w 1036"/>
                <a:gd name="T85" fmla="*/ 320 h 1662"/>
                <a:gd name="T86" fmla="*/ 644 w 1036"/>
                <a:gd name="T87" fmla="*/ 266 h 1662"/>
                <a:gd name="T88" fmla="*/ 652 w 1036"/>
                <a:gd name="T89" fmla="*/ 216 h 1662"/>
                <a:gd name="T90" fmla="*/ 668 w 1036"/>
                <a:gd name="T91" fmla="*/ 262 h 1662"/>
                <a:gd name="T92" fmla="*/ 718 w 1036"/>
                <a:gd name="T93" fmla="*/ 198 h 1662"/>
                <a:gd name="T94" fmla="*/ 734 w 1036"/>
                <a:gd name="T95" fmla="*/ 152 h 1662"/>
                <a:gd name="T96" fmla="*/ 748 w 1036"/>
                <a:gd name="T97" fmla="*/ 198 h 1662"/>
                <a:gd name="T98" fmla="*/ 802 w 1036"/>
                <a:gd name="T99" fmla="*/ 138 h 1662"/>
                <a:gd name="T100" fmla="*/ 822 w 1036"/>
                <a:gd name="T101" fmla="*/ 92 h 1662"/>
                <a:gd name="T102" fmla="*/ 832 w 1036"/>
                <a:gd name="T103" fmla="*/ 140 h 1662"/>
                <a:gd name="T104" fmla="*/ 892 w 1036"/>
                <a:gd name="T105" fmla="*/ 86 h 1662"/>
                <a:gd name="T106" fmla="*/ 916 w 1036"/>
                <a:gd name="T107" fmla="*/ 42 h 1662"/>
                <a:gd name="T108" fmla="*/ 920 w 1036"/>
                <a:gd name="T109" fmla="*/ 92 h 1662"/>
                <a:gd name="T110" fmla="*/ 986 w 1036"/>
                <a:gd name="T111" fmla="*/ 42 h 1662"/>
                <a:gd name="T112" fmla="*/ 1014 w 1036"/>
                <a:gd name="T113" fmla="*/ 0 h 1662"/>
                <a:gd name="T114" fmla="*/ 1014 w 1036"/>
                <a:gd name="T115" fmla="*/ 50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6" h="1662">
                  <a:moveTo>
                    <a:pt x="24" y="1662"/>
                  </a:moveTo>
                  <a:lnTo>
                    <a:pt x="24" y="1662"/>
                  </a:lnTo>
                  <a:lnTo>
                    <a:pt x="20" y="1662"/>
                  </a:lnTo>
                  <a:lnTo>
                    <a:pt x="20" y="1662"/>
                  </a:lnTo>
                  <a:lnTo>
                    <a:pt x="12" y="1658"/>
                  </a:lnTo>
                  <a:lnTo>
                    <a:pt x="4" y="1652"/>
                  </a:lnTo>
                  <a:lnTo>
                    <a:pt x="0" y="1644"/>
                  </a:lnTo>
                  <a:lnTo>
                    <a:pt x="0" y="1634"/>
                  </a:lnTo>
                  <a:lnTo>
                    <a:pt x="0" y="1626"/>
                  </a:lnTo>
                  <a:lnTo>
                    <a:pt x="0" y="1626"/>
                  </a:lnTo>
                  <a:lnTo>
                    <a:pt x="4" y="1618"/>
                  </a:lnTo>
                  <a:lnTo>
                    <a:pt x="10" y="1610"/>
                  </a:lnTo>
                  <a:lnTo>
                    <a:pt x="18" y="1606"/>
                  </a:lnTo>
                  <a:lnTo>
                    <a:pt x="28" y="1606"/>
                  </a:lnTo>
                  <a:lnTo>
                    <a:pt x="28" y="1606"/>
                  </a:lnTo>
                  <a:lnTo>
                    <a:pt x="38" y="1608"/>
                  </a:lnTo>
                  <a:lnTo>
                    <a:pt x="44" y="1616"/>
                  </a:lnTo>
                  <a:lnTo>
                    <a:pt x="48" y="1624"/>
                  </a:lnTo>
                  <a:lnTo>
                    <a:pt x="48" y="1632"/>
                  </a:lnTo>
                  <a:lnTo>
                    <a:pt x="48" y="1640"/>
                  </a:lnTo>
                  <a:lnTo>
                    <a:pt x="48" y="1640"/>
                  </a:lnTo>
                  <a:lnTo>
                    <a:pt x="44" y="1650"/>
                  </a:lnTo>
                  <a:lnTo>
                    <a:pt x="40" y="1656"/>
                  </a:lnTo>
                  <a:lnTo>
                    <a:pt x="32" y="1660"/>
                  </a:lnTo>
                  <a:lnTo>
                    <a:pt x="24" y="1662"/>
                  </a:lnTo>
                  <a:lnTo>
                    <a:pt x="24" y="1662"/>
                  </a:lnTo>
                  <a:close/>
                  <a:moveTo>
                    <a:pt x="40" y="1558"/>
                  </a:moveTo>
                  <a:lnTo>
                    <a:pt x="40" y="1558"/>
                  </a:lnTo>
                  <a:lnTo>
                    <a:pt x="36" y="1558"/>
                  </a:lnTo>
                  <a:lnTo>
                    <a:pt x="36" y="1558"/>
                  </a:lnTo>
                  <a:lnTo>
                    <a:pt x="26" y="1554"/>
                  </a:lnTo>
                  <a:lnTo>
                    <a:pt x="20" y="1548"/>
                  </a:lnTo>
                  <a:lnTo>
                    <a:pt x="16" y="1540"/>
                  </a:lnTo>
                  <a:lnTo>
                    <a:pt x="16" y="1530"/>
                  </a:lnTo>
                  <a:lnTo>
                    <a:pt x="18" y="1522"/>
                  </a:lnTo>
                  <a:lnTo>
                    <a:pt x="18" y="1522"/>
                  </a:lnTo>
                  <a:lnTo>
                    <a:pt x="20" y="1514"/>
                  </a:lnTo>
                  <a:lnTo>
                    <a:pt x="26" y="1508"/>
                  </a:lnTo>
                  <a:lnTo>
                    <a:pt x="36" y="1504"/>
                  </a:lnTo>
                  <a:lnTo>
                    <a:pt x="44" y="1504"/>
                  </a:lnTo>
                  <a:lnTo>
                    <a:pt x="44" y="1504"/>
                  </a:lnTo>
                  <a:lnTo>
                    <a:pt x="54" y="1506"/>
                  </a:lnTo>
                  <a:lnTo>
                    <a:pt x="60" y="1512"/>
                  </a:lnTo>
                  <a:lnTo>
                    <a:pt x="64" y="1522"/>
                  </a:lnTo>
                  <a:lnTo>
                    <a:pt x="64" y="1530"/>
                  </a:lnTo>
                  <a:lnTo>
                    <a:pt x="64" y="1538"/>
                  </a:lnTo>
                  <a:lnTo>
                    <a:pt x="64" y="1538"/>
                  </a:lnTo>
                  <a:lnTo>
                    <a:pt x="60" y="1546"/>
                  </a:lnTo>
                  <a:lnTo>
                    <a:pt x="54" y="1554"/>
                  </a:lnTo>
                  <a:lnTo>
                    <a:pt x="48" y="1558"/>
                  </a:lnTo>
                  <a:lnTo>
                    <a:pt x="40" y="1558"/>
                  </a:lnTo>
                  <a:lnTo>
                    <a:pt x="40" y="1558"/>
                  </a:lnTo>
                  <a:close/>
                  <a:moveTo>
                    <a:pt x="58" y="1456"/>
                  </a:moveTo>
                  <a:lnTo>
                    <a:pt x="58" y="1456"/>
                  </a:lnTo>
                  <a:lnTo>
                    <a:pt x="54" y="1456"/>
                  </a:lnTo>
                  <a:lnTo>
                    <a:pt x="54" y="1456"/>
                  </a:lnTo>
                  <a:lnTo>
                    <a:pt x="44" y="1452"/>
                  </a:lnTo>
                  <a:lnTo>
                    <a:pt x="38" y="1446"/>
                  </a:lnTo>
                  <a:lnTo>
                    <a:pt x="34" y="1438"/>
                  </a:lnTo>
                  <a:lnTo>
                    <a:pt x="34" y="1428"/>
                  </a:lnTo>
                  <a:lnTo>
                    <a:pt x="36" y="1420"/>
                  </a:lnTo>
                  <a:lnTo>
                    <a:pt x="36" y="1420"/>
                  </a:lnTo>
                  <a:lnTo>
                    <a:pt x="40" y="1412"/>
                  </a:lnTo>
                  <a:lnTo>
                    <a:pt x="46" y="1404"/>
                  </a:lnTo>
                  <a:lnTo>
                    <a:pt x="54" y="1402"/>
                  </a:lnTo>
                  <a:lnTo>
                    <a:pt x="64" y="1400"/>
                  </a:lnTo>
                  <a:lnTo>
                    <a:pt x="64" y="1400"/>
                  </a:lnTo>
                  <a:lnTo>
                    <a:pt x="74" y="1404"/>
                  </a:lnTo>
                  <a:lnTo>
                    <a:pt x="80" y="1412"/>
                  </a:lnTo>
                  <a:lnTo>
                    <a:pt x="84" y="1420"/>
                  </a:lnTo>
                  <a:lnTo>
                    <a:pt x="84" y="1430"/>
                  </a:lnTo>
                  <a:lnTo>
                    <a:pt x="82" y="1436"/>
                  </a:lnTo>
                  <a:lnTo>
                    <a:pt x="82" y="1436"/>
                  </a:lnTo>
                  <a:lnTo>
                    <a:pt x="78" y="1444"/>
                  </a:lnTo>
                  <a:lnTo>
                    <a:pt x="74" y="1450"/>
                  </a:lnTo>
                  <a:lnTo>
                    <a:pt x="66" y="1454"/>
                  </a:lnTo>
                  <a:lnTo>
                    <a:pt x="58" y="1456"/>
                  </a:lnTo>
                  <a:lnTo>
                    <a:pt x="58" y="1456"/>
                  </a:lnTo>
                  <a:close/>
                  <a:moveTo>
                    <a:pt x="80" y="1354"/>
                  </a:moveTo>
                  <a:lnTo>
                    <a:pt x="80" y="1354"/>
                  </a:lnTo>
                  <a:lnTo>
                    <a:pt x="74" y="1354"/>
                  </a:lnTo>
                  <a:lnTo>
                    <a:pt x="74" y="1354"/>
                  </a:lnTo>
                  <a:lnTo>
                    <a:pt x="66" y="1350"/>
                  </a:lnTo>
                  <a:lnTo>
                    <a:pt x="60" y="1344"/>
                  </a:lnTo>
                  <a:lnTo>
                    <a:pt x="56" y="1334"/>
                  </a:lnTo>
                  <a:lnTo>
                    <a:pt x="56" y="1326"/>
                  </a:lnTo>
                  <a:lnTo>
                    <a:pt x="58" y="1318"/>
                  </a:lnTo>
                  <a:lnTo>
                    <a:pt x="58" y="1318"/>
                  </a:lnTo>
                  <a:lnTo>
                    <a:pt x="62" y="1308"/>
                  </a:lnTo>
                  <a:lnTo>
                    <a:pt x="68" y="1302"/>
                  </a:lnTo>
                  <a:lnTo>
                    <a:pt x="78" y="1300"/>
                  </a:lnTo>
                  <a:lnTo>
                    <a:pt x="86" y="1300"/>
                  </a:lnTo>
                  <a:lnTo>
                    <a:pt x="86" y="1300"/>
                  </a:lnTo>
                  <a:lnTo>
                    <a:pt x="96" y="1304"/>
                  </a:lnTo>
                  <a:lnTo>
                    <a:pt x="102" y="1310"/>
                  </a:lnTo>
                  <a:lnTo>
                    <a:pt x="106" y="1318"/>
                  </a:lnTo>
                  <a:lnTo>
                    <a:pt x="104" y="1328"/>
                  </a:lnTo>
                  <a:lnTo>
                    <a:pt x="104" y="1336"/>
                  </a:lnTo>
                  <a:lnTo>
                    <a:pt x="104" y="1336"/>
                  </a:lnTo>
                  <a:lnTo>
                    <a:pt x="100" y="1344"/>
                  </a:lnTo>
                  <a:lnTo>
                    <a:pt x="94" y="1350"/>
                  </a:lnTo>
                  <a:lnTo>
                    <a:pt x="88" y="1354"/>
                  </a:lnTo>
                  <a:lnTo>
                    <a:pt x="80" y="1354"/>
                  </a:lnTo>
                  <a:lnTo>
                    <a:pt x="80" y="1354"/>
                  </a:lnTo>
                  <a:close/>
                  <a:moveTo>
                    <a:pt x="104" y="1254"/>
                  </a:moveTo>
                  <a:lnTo>
                    <a:pt x="104" y="1254"/>
                  </a:lnTo>
                  <a:lnTo>
                    <a:pt x="98" y="1252"/>
                  </a:lnTo>
                  <a:lnTo>
                    <a:pt x="98" y="1252"/>
                  </a:lnTo>
                  <a:lnTo>
                    <a:pt x="90" y="1248"/>
                  </a:lnTo>
                  <a:lnTo>
                    <a:pt x="84" y="1242"/>
                  </a:lnTo>
                  <a:lnTo>
                    <a:pt x="80" y="1234"/>
                  </a:lnTo>
                  <a:lnTo>
                    <a:pt x="82" y="1224"/>
                  </a:lnTo>
                  <a:lnTo>
                    <a:pt x="84" y="1216"/>
                  </a:lnTo>
                  <a:lnTo>
                    <a:pt x="84" y="1216"/>
                  </a:lnTo>
                  <a:lnTo>
                    <a:pt x="88" y="1208"/>
                  </a:lnTo>
                  <a:lnTo>
                    <a:pt x="94" y="1202"/>
                  </a:lnTo>
                  <a:lnTo>
                    <a:pt x="104" y="1198"/>
                  </a:lnTo>
                  <a:lnTo>
                    <a:pt x="112" y="1198"/>
                  </a:lnTo>
                  <a:lnTo>
                    <a:pt x="112" y="1198"/>
                  </a:lnTo>
                  <a:lnTo>
                    <a:pt x="122" y="1202"/>
                  </a:lnTo>
                  <a:lnTo>
                    <a:pt x="128" y="1210"/>
                  </a:lnTo>
                  <a:lnTo>
                    <a:pt x="130" y="1218"/>
                  </a:lnTo>
                  <a:lnTo>
                    <a:pt x="130" y="1228"/>
                  </a:lnTo>
                  <a:lnTo>
                    <a:pt x="128" y="1236"/>
                  </a:lnTo>
                  <a:lnTo>
                    <a:pt x="128" y="1236"/>
                  </a:lnTo>
                  <a:lnTo>
                    <a:pt x="124" y="1244"/>
                  </a:lnTo>
                  <a:lnTo>
                    <a:pt x="120" y="1248"/>
                  </a:lnTo>
                  <a:lnTo>
                    <a:pt x="112" y="1252"/>
                  </a:lnTo>
                  <a:lnTo>
                    <a:pt x="104" y="1254"/>
                  </a:lnTo>
                  <a:lnTo>
                    <a:pt x="104" y="1254"/>
                  </a:lnTo>
                  <a:close/>
                  <a:moveTo>
                    <a:pt x="132" y="1154"/>
                  </a:moveTo>
                  <a:lnTo>
                    <a:pt x="132" y="1154"/>
                  </a:lnTo>
                  <a:lnTo>
                    <a:pt x="126" y="1152"/>
                  </a:lnTo>
                  <a:lnTo>
                    <a:pt x="126" y="1152"/>
                  </a:lnTo>
                  <a:lnTo>
                    <a:pt x="118" y="1148"/>
                  </a:lnTo>
                  <a:lnTo>
                    <a:pt x="112" y="1140"/>
                  </a:lnTo>
                  <a:lnTo>
                    <a:pt x="108" y="1132"/>
                  </a:lnTo>
                  <a:lnTo>
                    <a:pt x="110" y="1122"/>
                  </a:lnTo>
                  <a:lnTo>
                    <a:pt x="112" y="1114"/>
                  </a:lnTo>
                  <a:lnTo>
                    <a:pt x="112" y="1114"/>
                  </a:lnTo>
                  <a:lnTo>
                    <a:pt x="116" y="1106"/>
                  </a:lnTo>
                  <a:lnTo>
                    <a:pt x="124" y="1100"/>
                  </a:lnTo>
                  <a:lnTo>
                    <a:pt x="132" y="1098"/>
                  </a:lnTo>
                  <a:lnTo>
                    <a:pt x="142" y="1098"/>
                  </a:lnTo>
                  <a:lnTo>
                    <a:pt x="142" y="1098"/>
                  </a:lnTo>
                  <a:lnTo>
                    <a:pt x="150" y="1104"/>
                  </a:lnTo>
                  <a:lnTo>
                    <a:pt x="156" y="1110"/>
                  </a:lnTo>
                  <a:lnTo>
                    <a:pt x="158" y="1120"/>
                  </a:lnTo>
                  <a:lnTo>
                    <a:pt x="158" y="1128"/>
                  </a:lnTo>
                  <a:lnTo>
                    <a:pt x="156" y="1136"/>
                  </a:lnTo>
                  <a:lnTo>
                    <a:pt x="156" y="1136"/>
                  </a:lnTo>
                  <a:lnTo>
                    <a:pt x="152" y="1144"/>
                  </a:lnTo>
                  <a:lnTo>
                    <a:pt x="146" y="1148"/>
                  </a:lnTo>
                  <a:lnTo>
                    <a:pt x="140" y="1152"/>
                  </a:lnTo>
                  <a:lnTo>
                    <a:pt x="132" y="1154"/>
                  </a:lnTo>
                  <a:lnTo>
                    <a:pt x="132" y="1154"/>
                  </a:lnTo>
                  <a:close/>
                  <a:moveTo>
                    <a:pt x="164" y="1054"/>
                  </a:moveTo>
                  <a:lnTo>
                    <a:pt x="164" y="1054"/>
                  </a:lnTo>
                  <a:lnTo>
                    <a:pt x="156" y="1054"/>
                  </a:lnTo>
                  <a:lnTo>
                    <a:pt x="156" y="1054"/>
                  </a:lnTo>
                  <a:lnTo>
                    <a:pt x="148" y="1048"/>
                  </a:lnTo>
                  <a:lnTo>
                    <a:pt x="142" y="1042"/>
                  </a:lnTo>
                  <a:lnTo>
                    <a:pt x="140" y="1032"/>
                  </a:lnTo>
                  <a:lnTo>
                    <a:pt x="142" y="1022"/>
                  </a:lnTo>
                  <a:lnTo>
                    <a:pt x="144" y="1016"/>
                  </a:lnTo>
                  <a:lnTo>
                    <a:pt x="144" y="1016"/>
                  </a:lnTo>
                  <a:lnTo>
                    <a:pt x="150" y="1006"/>
                  </a:lnTo>
                  <a:lnTo>
                    <a:pt x="156" y="1002"/>
                  </a:lnTo>
                  <a:lnTo>
                    <a:pt x="166" y="1000"/>
                  </a:lnTo>
                  <a:lnTo>
                    <a:pt x="174" y="1000"/>
                  </a:lnTo>
                  <a:lnTo>
                    <a:pt x="174" y="1000"/>
                  </a:lnTo>
                  <a:lnTo>
                    <a:pt x="184" y="1006"/>
                  </a:lnTo>
                  <a:lnTo>
                    <a:pt x="188" y="1012"/>
                  </a:lnTo>
                  <a:lnTo>
                    <a:pt x="190" y="1022"/>
                  </a:lnTo>
                  <a:lnTo>
                    <a:pt x="190" y="1030"/>
                  </a:lnTo>
                  <a:lnTo>
                    <a:pt x="188" y="1038"/>
                  </a:lnTo>
                  <a:lnTo>
                    <a:pt x="188" y="1038"/>
                  </a:lnTo>
                  <a:lnTo>
                    <a:pt x="184" y="1046"/>
                  </a:lnTo>
                  <a:lnTo>
                    <a:pt x="178" y="1050"/>
                  </a:lnTo>
                  <a:lnTo>
                    <a:pt x="172" y="1054"/>
                  </a:lnTo>
                  <a:lnTo>
                    <a:pt x="164" y="1054"/>
                  </a:lnTo>
                  <a:lnTo>
                    <a:pt x="164" y="1054"/>
                  </a:lnTo>
                  <a:close/>
                  <a:moveTo>
                    <a:pt x="200" y="956"/>
                  </a:moveTo>
                  <a:lnTo>
                    <a:pt x="200" y="956"/>
                  </a:lnTo>
                  <a:lnTo>
                    <a:pt x="192" y="956"/>
                  </a:lnTo>
                  <a:lnTo>
                    <a:pt x="192" y="956"/>
                  </a:lnTo>
                  <a:lnTo>
                    <a:pt x="184" y="950"/>
                  </a:lnTo>
                  <a:lnTo>
                    <a:pt x="178" y="942"/>
                  </a:lnTo>
                  <a:lnTo>
                    <a:pt x="176" y="934"/>
                  </a:lnTo>
                  <a:lnTo>
                    <a:pt x="178" y="924"/>
                  </a:lnTo>
                  <a:lnTo>
                    <a:pt x="180" y="916"/>
                  </a:lnTo>
                  <a:lnTo>
                    <a:pt x="180" y="916"/>
                  </a:lnTo>
                  <a:lnTo>
                    <a:pt x="186" y="908"/>
                  </a:lnTo>
                  <a:lnTo>
                    <a:pt x="194" y="904"/>
                  </a:lnTo>
                  <a:lnTo>
                    <a:pt x="202" y="902"/>
                  </a:lnTo>
                  <a:lnTo>
                    <a:pt x="212" y="904"/>
                  </a:lnTo>
                  <a:lnTo>
                    <a:pt x="212" y="904"/>
                  </a:lnTo>
                  <a:lnTo>
                    <a:pt x="220" y="908"/>
                  </a:lnTo>
                  <a:lnTo>
                    <a:pt x="224" y="916"/>
                  </a:lnTo>
                  <a:lnTo>
                    <a:pt x="226" y="924"/>
                  </a:lnTo>
                  <a:lnTo>
                    <a:pt x="226" y="934"/>
                  </a:lnTo>
                  <a:lnTo>
                    <a:pt x="222" y="942"/>
                  </a:lnTo>
                  <a:lnTo>
                    <a:pt x="222" y="942"/>
                  </a:lnTo>
                  <a:lnTo>
                    <a:pt x="218" y="948"/>
                  </a:lnTo>
                  <a:lnTo>
                    <a:pt x="214" y="952"/>
                  </a:lnTo>
                  <a:lnTo>
                    <a:pt x="206" y="956"/>
                  </a:lnTo>
                  <a:lnTo>
                    <a:pt x="200" y="956"/>
                  </a:lnTo>
                  <a:lnTo>
                    <a:pt x="200" y="956"/>
                  </a:lnTo>
                  <a:close/>
                  <a:moveTo>
                    <a:pt x="240" y="860"/>
                  </a:moveTo>
                  <a:lnTo>
                    <a:pt x="240" y="860"/>
                  </a:lnTo>
                  <a:lnTo>
                    <a:pt x="230" y="858"/>
                  </a:lnTo>
                  <a:lnTo>
                    <a:pt x="230" y="858"/>
                  </a:lnTo>
                  <a:lnTo>
                    <a:pt x="222" y="854"/>
                  </a:lnTo>
                  <a:lnTo>
                    <a:pt x="218" y="846"/>
                  </a:lnTo>
                  <a:lnTo>
                    <a:pt x="216" y="836"/>
                  </a:lnTo>
                  <a:lnTo>
                    <a:pt x="218" y="828"/>
                  </a:lnTo>
                  <a:lnTo>
                    <a:pt x="220" y="820"/>
                  </a:lnTo>
                  <a:lnTo>
                    <a:pt x="220" y="820"/>
                  </a:lnTo>
                  <a:lnTo>
                    <a:pt x="226" y="812"/>
                  </a:lnTo>
                  <a:lnTo>
                    <a:pt x="234" y="808"/>
                  </a:lnTo>
                  <a:lnTo>
                    <a:pt x="244" y="806"/>
                  </a:lnTo>
                  <a:lnTo>
                    <a:pt x="252" y="808"/>
                  </a:lnTo>
                  <a:lnTo>
                    <a:pt x="252" y="808"/>
                  </a:lnTo>
                  <a:lnTo>
                    <a:pt x="260" y="812"/>
                  </a:lnTo>
                  <a:lnTo>
                    <a:pt x="266" y="820"/>
                  </a:lnTo>
                  <a:lnTo>
                    <a:pt x="266" y="830"/>
                  </a:lnTo>
                  <a:lnTo>
                    <a:pt x="264" y="840"/>
                  </a:lnTo>
                  <a:lnTo>
                    <a:pt x="262" y="846"/>
                  </a:lnTo>
                  <a:lnTo>
                    <a:pt x="262" y="846"/>
                  </a:lnTo>
                  <a:lnTo>
                    <a:pt x="258" y="852"/>
                  </a:lnTo>
                  <a:lnTo>
                    <a:pt x="252" y="856"/>
                  </a:lnTo>
                  <a:lnTo>
                    <a:pt x="246" y="860"/>
                  </a:lnTo>
                  <a:lnTo>
                    <a:pt x="240" y="860"/>
                  </a:lnTo>
                  <a:lnTo>
                    <a:pt x="240" y="860"/>
                  </a:lnTo>
                  <a:close/>
                  <a:moveTo>
                    <a:pt x="284" y="766"/>
                  </a:moveTo>
                  <a:lnTo>
                    <a:pt x="284" y="766"/>
                  </a:lnTo>
                  <a:lnTo>
                    <a:pt x="278" y="766"/>
                  </a:lnTo>
                  <a:lnTo>
                    <a:pt x="272" y="764"/>
                  </a:lnTo>
                  <a:lnTo>
                    <a:pt x="272" y="764"/>
                  </a:lnTo>
                  <a:lnTo>
                    <a:pt x="266" y="758"/>
                  </a:lnTo>
                  <a:lnTo>
                    <a:pt x="260" y="750"/>
                  </a:lnTo>
                  <a:lnTo>
                    <a:pt x="260" y="742"/>
                  </a:lnTo>
                  <a:lnTo>
                    <a:pt x="262" y="732"/>
                  </a:lnTo>
                  <a:lnTo>
                    <a:pt x="266" y="724"/>
                  </a:lnTo>
                  <a:lnTo>
                    <a:pt x="266" y="724"/>
                  </a:lnTo>
                  <a:lnTo>
                    <a:pt x="272" y="718"/>
                  </a:lnTo>
                  <a:lnTo>
                    <a:pt x="280" y="712"/>
                  </a:lnTo>
                  <a:lnTo>
                    <a:pt x="288" y="712"/>
                  </a:lnTo>
                  <a:lnTo>
                    <a:pt x="298" y="714"/>
                  </a:lnTo>
                  <a:lnTo>
                    <a:pt x="298" y="714"/>
                  </a:lnTo>
                  <a:lnTo>
                    <a:pt x="306" y="720"/>
                  </a:lnTo>
                  <a:lnTo>
                    <a:pt x="310" y="728"/>
                  </a:lnTo>
                  <a:lnTo>
                    <a:pt x="312" y="736"/>
                  </a:lnTo>
                  <a:lnTo>
                    <a:pt x="308" y="746"/>
                  </a:lnTo>
                  <a:lnTo>
                    <a:pt x="306" y="754"/>
                  </a:lnTo>
                  <a:lnTo>
                    <a:pt x="306" y="754"/>
                  </a:lnTo>
                  <a:lnTo>
                    <a:pt x="302" y="758"/>
                  </a:lnTo>
                  <a:lnTo>
                    <a:pt x="296" y="764"/>
                  </a:lnTo>
                  <a:lnTo>
                    <a:pt x="290" y="766"/>
                  </a:lnTo>
                  <a:lnTo>
                    <a:pt x="284" y="766"/>
                  </a:lnTo>
                  <a:lnTo>
                    <a:pt x="284" y="766"/>
                  </a:lnTo>
                  <a:close/>
                  <a:moveTo>
                    <a:pt x="332" y="674"/>
                  </a:moveTo>
                  <a:lnTo>
                    <a:pt x="332" y="674"/>
                  </a:lnTo>
                  <a:lnTo>
                    <a:pt x="326" y="674"/>
                  </a:lnTo>
                  <a:lnTo>
                    <a:pt x="320" y="672"/>
                  </a:lnTo>
                  <a:lnTo>
                    <a:pt x="320" y="672"/>
                  </a:lnTo>
                  <a:lnTo>
                    <a:pt x="314" y="666"/>
                  </a:lnTo>
                  <a:lnTo>
                    <a:pt x="308" y="658"/>
                  </a:lnTo>
                  <a:lnTo>
                    <a:pt x="308" y="648"/>
                  </a:lnTo>
                  <a:lnTo>
                    <a:pt x="312" y="638"/>
                  </a:lnTo>
                  <a:lnTo>
                    <a:pt x="316" y="632"/>
                  </a:lnTo>
                  <a:lnTo>
                    <a:pt x="316" y="632"/>
                  </a:lnTo>
                  <a:lnTo>
                    <a:pt x="322" y="624"/>
                  </a:lnTo>
                  <a:lnTo>
                    <a:pt x="330" y="620"/>
                  </a:lnTo>
                  <a:lnTo>
                    <a:pt x="338" y="620"/>
                  </a:lnTo>
                  <a:lnTo>
                    <a:pt x="348" y="622"/>
                  </a:lnTo>
                  <a:lnTo>
                    <a:pt x="348" y="622"/>
                  </a:lnTo>
                  <a:lnTo>
                    <a:pt x="356" y="630"/>
                  </a:lnTo>
                  <a:lnTo>
                    <a:pt x="360" y="638"/>
                  </a:lnTo>
                  <a:lnTo>
                    <a:pt x="360" y="646"/>
                  </a:lnTo>
                  <a:lnTo>
                    <a:pt x="356" y="656"/>
                  </a:lnTo>
                  <a:lnTo>
                    <a:pt x="354" y="662"/>
                  </a:lnTo>
                  <a:lnTo>
                    <a:pt x="354" y="662"/>
                  </a:lnTo>
                  <a:lnTo>
                    <a:pt x="350" y="668"/>
                  </a:lnTo>
                  <a:lnTo>
                    <a:pt x="344" y="672"/>
                  </a:lnTo>
                  <a:lnTo>
                    <a:pt x="338" y="674"/>
                  </a:lnTo>
                  <a:lnTo>
                    <a:pt x="332" y="674"/>
                  </a:lnTo>
                  <a:lnTo>
                    <a:pt x="332" y="674"/>
                  </a:lnTo>
                  <a:close/>
                  <a:moveTo>
                    <a:pt x="386" y="586"/>
                  </a:moveTo>
                  <a:lnTo>
                    <a:pt x="386" y="586"/>
                  </a:lnTo>
                  <a:lnTo>
                    <a:pt x="378" y="584"/>
                  </a:lnTo>
                  <a:lnTo>
                    <a:pt x="372" y="582"/>
                  </a:lnTo>
                  <a:lnTo>
                    <a:pt x="372" y="582"/>
                  </a:lnTo>
                  <a:lnTo>
                    <a:pt x="366" y="576"/>
                  </a:lnTo>
                  <a:lnTo>
                    <a:pt x="362" y="566"/>
                  </a:lnTo>
                  <a:lnTo>
                    <a:pt x="362" y="558"/>
                  </a:lnTo>
                  <a:lnTo>
                    <a:pt x="366" y="548"/>
                  </a:lnTo>
                  <a:lnTo>
                    <a:pt x="370" y="542"/>
                  </a:lnTo>
                  <a:lnTo>
                    <a:pt x="370" y="542"/>
                  </a:lnTo>
                  <a:lnTo>
                    <a:pt x="376" y="534"/>
                  </a:lnTo>
                  <a:lnTo>
                    <a:pt x="384" y="532"/>
                  </a:lnTo>
                  <a:lnTo>
                    <a:pt x="394" y="532"/>
                  </a:lnTo>
                  <a:lnTo>
                    <a:pt x="402" y="534"/>
                  </a:lnTo>
                  <a:lnTo>
                    <a:pt x="402" y="534"/>
                  </a:lnTo>
                  <a:lnTo>
                    <a:pt x="410" y="542"/>
                  </a:lnTo>
                  <a:lnTo>
                    <a:pt x="414" y="550"/>
                  </a:lnTo>
                  <a:lnTo>
                    <a:pt x="414" y="558"/>
                  </a:lnTo>
                  <a:lnTo>
                    <a:pt x="410" y="568"/>
                  </a:lnTo>
                  <a:lnTo>
                    <a:pt x="406" y="574"/>
                  </a:lnTo>
                  <a:lnTo>
                    <a:pt x="406" y="574"/>
                  </a:lnTo>
                  <a:lnTo>
                    <a:pt x="402" y="580"/>
                  </a:lnTo>
                  <a:lnTo>
                    <a:pt x="396" y="582"/>
                  </a:lnTo>
                  <a:lnTo>
                    <a:pt x="392" y="584"/>
                  </a:lnTo>
                  <a:lnTo>
                    <a:pt x="386" y="586"/>
                  </a:lnTo>
                  <a:lnTo>
                    <a:pt x="386" y="586"/>
                  </a:lnTo>
                  <a:close/>
                  <a:moveTo>
                    <a:pt x="444" y="500"/>
                  </a:moveTo>
                  <a:lnTo>
                    <a:pt x="444" y="500"/>
                  </a:lnTo>
                  <a:lnTo>
                    <a:pt x="436" y="498"/>
                  </a:lnTo>
                  <a:lnTo>
                    <a:pt x="430" y="496"/>
                  </a:lnTo>
                  <a:lnTo>
                    <a:pt x="430" y="496"/>
                  </a:lnTo>
                  <a:lnTo>
                    <a:pt x="424" y="488"/>
                  </a:lnTo>
                  <a:lnTo>
                    <a:pt x="420" y="480"/>
                  </a:lnTo>
                  <a:lnTo>
                    <a:pt x="420" y="470"/>
                  </a:lnTo>
                  <a:lnTo>
                    <a:pt x="424" y="462"/>
                  </a:lnTo>
                  <a:lnTo>
                    <a:pt x="430" y="454"/>
                  </a:lnTo>
                  <a:lnTo>
                    <a:pt x="430" y="454"/>
                  </a:lnTo>
                  <a:lnTo>
                    <a:pt x="436" y="448"/>
                  </a:lnTo>
                  <a:lnTo>
                    <a:pt x="446" y="446"/>
                  </a:lnTo>
                  <a:lnTo>
                    <a:pt x="454" y="446"/>
                  </a:lnTo>
                  <a:lnTo>
                    <a:pt x="464" y="450"/>
                  </a:lnTo>
                  <a:lnTo>
                    <a:pt x="464" y="450"/>
                  </a:lnTo>
                  <a:lnTo>
                    <a:pt x="470" y="458"/>
                  </a:lnTo>
                  <a:lnTo>
                    <a:pt x="472" y="466"/>
                  </a:lnTo>
                  <a:lnTo>
                    <a:pt x="472" y="474"/>
                  </a:lnTo>
                  <a:lnTo>
                    <a:pt x="468" y="484"/>
                  </a:lnTo>
                  <a:lnTo>
                    <a:pt x="464" y="490"/>
                  </a:lnTo>
                  <a:lnTo>
                    <a:pt x="464" y="490"/>
                  </a:lnTo>
                  <a:lnTo>
                    <a:pt x="460" y="494"/>
                  </a:lnTo>
                  <a:lnTo>
                    <a:pt x="454" y="498"/>
                  </a:lnTo>
                  <a:lnTo>
                    <a:pt x="450" y="500"/>
                  </a:lnTo>
                  <a:lnTo>
                    <a:pt x="444" y="500"/>
                  </a:lnTo>
                  <a:lnTo>
                    <a:pt x="444" y="500"/>
                  </a:lnTo>
                  <a:close/>
                  <a:moveTo>
                    <a:pt x="508" y="418"/>
                  </a:moveTo>
                  <a:lnTo>
                    <a:pt x="508" y="418"/>
                  </a:lnTo>
                  <a:lnTo>
                    <a:pt x="500" y="416"/>
                  </a:lnTo>
                  <a:lnTo>
                    <a:pt x="492" y="412"/>
                  </a:lnTo>
                  <a:lnTo>
                    <a:pt x="492" y="412"/>
                  </a:lnTo>
                  <a:lnTo>
                    <a:pt x="486" y="404"/>
                  </a:lnTo>
                  <a:lnTo>
                    <a:pt x="484" y="396"/>
                  </a:lnTo>
                  <a:lnTo>
                    <a:pt x="486" y="386"/>
                  </a:lnTo>
                  <a:lnTo>
                    <a:pt x="490" y="378"/>
                  </a:lnTo>
                  <a:lnTo>
                    <a:pt x="496" y="372"/>
                  </a:lnTo>
                  <a:lnTo>
                    <a:pt x="496" y="372"/>
                  </a:lnTo>
                  <a:lnTo>
                    <a:pt x="502" y="366"/>
                  </a:lnTo>
                  <a:lnTo>
                    <a:pt x="512" y="364"/>
                  </a:lnTo>
                  <a:lnTo>
                    <a:pt x="520" y="364"/>
                  </a:lnTo>
                  <a:lnTo>
                    <a:pt x="528" y="370"/>
                  </a:lnTo>
                  <a:lnTo>
                    <a:pt x="528" y="370"/>
                  </a:lnTo>
                  <a:lnTo>
                    <a:pt x="534" y="376"/>
                  </a:lnTo>
                  <a:lnTo>
                    <a:pt x="538" y="386"/>
                  </a:lnTo>
                  <a:lnTo>
                    <a:pt x="536" y="394"/>
                  </a:lnTo>
                  <a:lnTo>
                    <a:pt x="532" y="404"/>
                  </a:lnTo>
                  <a:lnTo>
                    <a:pt x="526" y="410"/>
                  </a:lnTo>
                  <a:lnTo>
                    <a:pt x="526" y="410"/>
                  </a:lnTo>
                  <a:lnTo>
                    <a:pt x="522" y="412"/>
                  </a:lnTo>
                  <a:lnTo>
                    <a:pt x="518" y="416"/>
                  </a:lnTo>
                  <a:lnTo>
                    <a:pt x="508" y="418"/>
                  </a:lnTo>
                  <a:lnTo>
                    <a:pt x="508" y="418"/>
                  </a:lnTo>
                  <a:close/>
                  <a:moveTo>
                    <a:pt x="578" y="340"/>
                  </a:moveTo>
                  <a:lnTo>
                    <a:pt x="578" y="340"/>
                  </a:lnTo>
                  <a:lnTo>
                    <a:pt x="568" y="338"/>
                  </a:lnTo>
                  <a:lnTo>
                    <a:pt x="562" y="334"/>
                  </a:lnTo>
                  <a:lnTo>
                    <a:pt x="562" y="334"/>
                  </a:lnTo>
                  <a:lnTo>
                    <a:pt x="556" y="326"/>
                  </a:lnTo>
                  <a:lnTo>
                    <a:pt x="554" y="316"/>
                  </a:lnTo>
                  <a:lnTo>
                    <a:pt x="556" y="308"/>
                  </a:lnTo>
                  <a:lnTo>
                    <a:pt x="560" y="300"/>
                  </a:lnTo>
                  <a:lnTo>
                    <a:pt x="566" y="294"/>
                  </a:lnTo>
                  <a:lnTo>
                    <a:pt x="566" y="294"/>
                  </a:lnTo>
                  <a:lnTo>
                    <a:pt x="574" y="288"/>
                  </a:lnTo>
                  <a:lnTo>
                    <a:pt x="584" y="286"/>
                  </a:lnTo>
                  <a:lnTo>
                    <a:pt x="592" y="288"/>
                  </a:lnTo>
                  <a:lnTo>
                    <a:pt x="600" y="294"/>
                  </a:lnTo>
                  <a:lnTo>
                    <a:pt x="600" y="294"/>
                  </a:lnTo>
                  <a:lnTo>
                    <a:pt x="606" y="302"/>
                  </a:lnTo>
                  <a:lnTo>
                    <a:pt x="608" y="310"/>
                  </a:lnTo>
                  <a:lnTo>
                    <a:pt x="606" y="320"/>
                  </a:lnTo>
                  <a:lnTo>
                    <a:pt x="600" y="328"/>
                  </a:lnTo>
                  <a:lnTo>
                    <a:pt x="596" y="334"/>
                  </a:lnTo>
                  <a:lnTo>
                    <a:pt x="596" y="334"/>
                  </a:lnTo>
                  <a:lnTo>
                    <a:pt x="588" y="338"/>
                  </a:lnTo>
                  <a:lnTo>
                    <a:pt x="578" y="340"/>
                  </a:lnTo>
                  <a:lnTo>
                    <a:pt x="578" y="340"/>
                  </a:lnTo>
                  <a:close/>
                  <a:moveTo>
                    <a:pt x="652" y="268"/>
                  </a:moveTo>
                  <a:lnTo>
                    <a:pt x="652" y="268"/>
                  </a:lnTo>
                  <a:lnTo>
                    <a:pt x="644" y="266"/>
                  </a:lnTo>
                  <a:lnTo>
                    <a:pt x="634" y="260"/>
                  </a:lnTo>
                  <a:lnTo>
                    <a:pt x="634" y="260"/>
                  </a:lnTo>
                  <a:lnTo>
                    <a:pt x="630" y="252"/>
                  </a:lnTo>
                  <a:lnTo>
                    <a:pt x="628" y="244"/>
                  </a:lnTo>
                  <a:lnTo>
                    <a:pt x="632" y="234"/>
                  </a:lnTo>
                  <a:lnTo>
                    <a:pt x="638" y="226"/>
                  </a:lnTo>
                  <a:lnTo>
                    <a:pt x="644" y="222"/>
                  </a:lnTo>
                  <a:lnTo>
                    <a:pt x="644" y="222"/>
                  </a:lnTo>
                  <a:lnTo>
                    <a:pt x="652" y="216"/>
                  </a:lnTo>
                  <a:lnTo>
                    <a:pt x="660" y="216"/>
                  </a:lnTo>
                  <a:lnTo>
                    <a:pt x="670" y="218"/>
                  </a:lnTo>
                  <a:lnTo>
                    <a:pt x="678" y="224"/>
                  </a:lnTo>
                  <a:lnTo>
                    <a:pt x="678" y="224"/>
                  </a:lnTo>
                  <a:lnTo>
                    <a:pt x="682" y="232"/>
                  </a:lnTo>
                  <a:lnTo>
                    <a:pt x="682" y="242"/>
                  </a:lnTo>
                  <a:lnTo>
                    <a:pt x="680" y="250"/>
                  </a:lnTo>
                  <a:lnTo>
                    <a:pt x="674" y="258"/>
                  </a:lnTo>
                  <a:lnTo>
                    <a:pt x="668" y="262"/>
                  </a:lnTo>
                  <a:lnTo>
                    <a:pt x="668" y="262"/>
                  </a:lnTo>
                  <a:lnTo>
                    <a:pt x="662" y="268"/>
                  </a:lnTo>
                  <a:lnTo>
                    <a:pt x="652" y="268"/>
                  </a:lnTo>
                  <a:lnTo>
                    <a:pt x="652" y="268"/>
                  </a:lnTo>
                  <a:close/>
                  <a:moveTo>
                    <a:pt x="734" y="204"/>
                  </a:moveTo>
                  <a:lnTo>
                    <a:pt x="734" y="204"/>
                  </a:lnTo>
                  <a:lnTo>
                    <a:pt x="728" y="202"/>
                  </a:lnTo>
                  <a:lnTo>
                    <a:pt x="722" y="200"/>
                  </a:lnTo>
                  <a:lnTo>
                    <a:pt x="718" y="198"/>
                  </a:lnTo>
                  <a:lnTo>
                    <a:pt x="714" y="194"/>
                  </a:lnTo>
                  <a:lnTo>
                    <a:pt x="714" y="194"/>
                  </a:lnTo>
                  <a:lnTo>
                    <a:pt x="710" y="184"/>
                  </a:lnTo>
                  <a:lnTo>
                    <a:pt x="710" y="176"/>
                  </a:lnTo>
                  <a:lnTo>
                    <a:pt x="712" y="168"/>
                  </a:lnTo>
                  <a:lnTo>
                    <a:pt x="720" y="160"/>
                  </a:lnTo>
                  <a:lnTo>
                    <a:pt x="726" y="156"/>
                  </a:lnTo>
                  <a:lnTo>
                    <a:pt x="726" y="156"/>
                  </a:lnTo>
                  <a:lnTo>
                    <a:pt x="734" y="152"/>
                  </a:lnTo>
                  <a:lnTo>
                    <a:pt x="744" y="150"/>
                  </a:lnTo>
                  <a:lnTo>
                    <a:pt x="752" y="154"/>
                  </a:lnTo>
                  <a:lnTo>
                    <a:pt x="760" y="160"/>
                  </a:lnTo>
                  <a:lnTo>
                    <a:pt x="760" y="160"/>
                  </a:lnTo>
                  <a:lnTo>
                    <a:pt x="764" y="168"/>
                  </a:lnTo>
                  <a:lnTo>
                    <a:pt x="764" y="178"/>
                  </a:lnTo>
                  <a:lnTo>
                    <a:pt x="760" y="186"/>
                  </a:lnTo>
                  <a:lnTo>
                    <a:pt x="754" y="194"/>
                  </a:lnTo>
                  <a:lnTo>
                    <a:pt x="748" y="198"/>
                  </a:lnTo>
                  <a:lnTo>
                    <a:pt x="748" y="198"/>
                  </a:lnTo>
                  <a:lnTo>
                    <a:pt x="740" y="202"/>
                  </a:lnTo>
                  <a:lnTo>
                    <a:pt x="734" y="204"/>
                  </a:lnTo>
                  <a:lnTo>
                    <a:pt x="734" y="204"/>
                  </a:lnTo>
                  <a:close/>
                  <a:moveTo>
                    <a:pt x="820" y="144"/>
                  </a:moveTo>
                  <a:lnTo>
                    <a:pt x="820" y="144"/>
                  </a:lnTo>
                  <a:lnTo>
                    <a:pt x="814" y="144"/>
                  </a:lnTo>
                  <a:lnTo>
                    <a:pt x="808" y="142"/>
                  </a:lnTo>
                  <a:lnTo>
                    <a:pt x="802" y="138"/>
                  </a:lnTo>
                  <a:lnTo>
                    <a:pt x="798" y="134"/>
                  </a:lnTo>
                  <a:lnTo>
                    <a:pt x="798" y="134"/>
                  </a:lnTo>
                  <a:lnTo>
                    <a:pt x="796" y="124"/>
                  </a:lnTo>
                  <a:lnTo>
                    <a:pt x="796" y="116"/>
                  </a:lnTo>
                  <a:lnTo>
                    <a:pt x="800" y="106"/>
                  </a:lnTo>
                  <a:lnTo>
                    <a:pt x="806" y="100"/>
                  </a:lnTo>
                  <a:lnTo>
                    <a:pt x="814" y="96"/>
                  </a:lnTo>
                  <a:lnTo>
                    <a:pt x="814" y="96"/>
                  </a:lnTo>
                  <a:lnTo>
                    <a:pt x="822" y="92"/>
                  </a:lnTo>
                  <a:lnTo>
                    <a:pt x="832" y="94"/>
                  </a:lnTo>
                  <a:lnTo>
                    <a:pt x="840" y="96"/>
                  </a:lnTo>
                  <a:lnTo>
                    <a:pt x="846" y="104"/>
                  </a:lnTo>
                  <a:lnTo>
                    <a:pt x="846" y="104"/>
                  </a:lnTo>
                  <a:lnTo>
                    <a:pt x="850" y="112"/>
                  </a:lnTo>
                  <a:lnTo>
                    <a:pt x="850" y="122"/>
                  </a:lnTo>
                  <a:lnTo>
                    <a:pt x="846" y="130"/>
                  </a:lnTo>
                  <a:lnTo>
                    <a:pt x="838" y="136"/>
                  </a:lnTo>
                  <a:lnTo>
                    <a:pt x="832" y="140"/>
                  </a:lnTo>
                  <a:lnTo>
                    <a:pt x="832" y="140"/>
                  </a:lnTo>
                  <a:lnTo>
                    <a:pt x="826" y="144"/>
                  </a:lnTo>
                  <a:lnTo>
                    <a:pt x="820" y="144"/>
                  </a:lnTo>
                  <a:lnTo>
                    <a:pt x="820" y="144"/>
                  </a:lnTo>
                  <a:close/>
                  <a:moveTo>
                    <a:pt x="910" y="94"/>
                  </a:moveTo>
                  <a:lnTo>
                    <a:pt x="910" y="94"/>
                  </a:lnTo>
                  <a:lnTo>
                    <a:pt x="904" y="92"/>
                  </a:lnTo>
                  <a:lnTo>
                    <a:pt x="898" y="90"/>
                  </a:lnTo>
                  <a:lnTo>
                    <a:pt x="892" y="86"/>
                  </a:lnTo>
                  <a:lnTo>
                    <a:pt x="888" y="80"/>
                  </a:lnTo>
                  <a:lnTo>
                    <a:pt x="888" y="80"/>
                  </a:lnTo>
                  <a:lnTo>
                    <a:pt x="886" y="72"/>
                  </a:lnTo>
                  <a:lnTo>
                    <a:pt x="888" y="62"/>
                  </a:lnTo>
                  <a:lnTo>
                    <a:pt x="892" y="54"/>
                  </a:lnTo>
                  <a:lnTo>
                    <a:pt x="900" y="48"/>
                  </a:lnTo>
                  <a:lnTo>
                    <a:pt x="906" y="44"/>
                  </a:lnTo>
                  <a:lnTo>
                    <a:pt x="906" y="44"/>
                  </a:lnTo>
                  <a:lnTo>
                    <a:pt x="916" y="42"/>
                  </a:lnTo>
                  <a:lnTo>
                    <a:pt x="924" y="44"/>
                  </a:lnTo>
                  <a:lnTo>
                    <a:pt x="932" y="48"/>
                  </a:lnTo>
                  <a:lnTo>
                    <a:pt x="938" y="56"/>
                  </a:lnTo>
                  <a:lnTo>
                    <a:pt x="938" y="56"/>
                  </a:lnTo>
                  <a:lnTo>
                    <a:pt x="942" y="64"/>
                  </a:lnTo>
                  <a:lnTo>
                    <a:pt x="940" y="74"/>
                  </a:lnTo>
                  <a:lnTo>
                    <a:pt x="936" y="82"/>
                  </a:lnTo>
                  <a:lnTo>
                    <a:pt x="928" y="88"/>
                  </a:lnTo>
                  <a:lnTo>
                    <a:pt x="920" y="92"/>
                  </a:lnTo>
                  <a:lnTo>
                    <a:pt x="920" y="92"/>
                  </a:lnTo>
                  <a:lnTo>
                    <a:pt x="916" y="94"/>
                  </a:lnTo>
                  <a:lnTo>
                    <a:pt x="910" y="94"/>
                  </a:lnTo>
                  <a:lnTo>
                    <a:pt x="910" y="94"/>
                  </a:lnTo>
                  <a:close/>
                  <a:moveTo>
                    <a:pt x="1004" y="52"/>
                  </a:moveTo>
                  <a:lnTo>
                    <a:pt x="1004" y="52"/>
                  </a:lnTo>
                  <a:lnTo>
                    <a:pt x="998" y="50"/>
                  </a:lnTo>
                  <a:lnTo>
                    <a:pt x="992" y="48"/>
                  </a:lnTo>
                  <a:lnTo>
                    <a:pt x="986" y="42"/>
                  </a:lnTo>
                  <a:lnTo>
                    <a:pt x="982" y="36"/>
                  </a:lnTo>
                  <a:lnTo>
                    <a:pt x="982" y="36"/>
                  </a:lnTo>
                  <a:lnTo>
                    <a:pt x="980" y="26"/>
                  </a:lnTo>
                  <a:lnTo>
                    <a:pt x="982" y="18"/>
                  </a:lnTo>
                  <a:lnTo>
                    <a:pt x="988" y="10"/>
                  </a:lnTo>
                  <a:lnTo>
                    <a:pt x="996" y="6"/>
                  </a:lnTo>
                  <a:lnTo>
                    <a:pt x="1004" y="2"/>
                  </a:lnTo>
                  <a:lnTo>
                    <a:pt x="1004" y="2"/>
                  </a:lnTo>
                  <a:lnTo>
                    <a:pt x="1014" y="0"/>
                  </a:lnTo>
                  <a:lnTo>
                    <a:pt x="1022" y="2"/>
                  </a:lnTo>
                  <a:lnTo>
                    <a:pt x="1030" y="8"/>
                  </a:lnTo>
                  <a:lnTo>
                    <a:pt x="1034" y="16"/>
                  </a:lnTo>
                  <a:lnTo>
                    <a:pt x="1034" y="16"/>
                  </a:lnTo>
                  <a:lnTo>
                    <a:pt x="1036" y="26"/>
                  </a:lnTo>
                  <a:lnTo>
                    <a:pt x="1034" y="34"/>
                  </a:lnTo>
                  <a:lnTo>
                    <a:pt x="1030" y="42"/>
                  </a:lnTo>
                  <a:lnTo>
                    <a:pt x="1020" y="46"/>
                  </a:lnTo>
                  <a:lnTo>
                    <a:pt x="1014" y="50"/>
                  </a:lnTo>
                  <a:lnTo>
                    <a:pt x="1014" y="50"/>
                  </a:lnTo>
                  <a:lnTo>
                    <a:pt x="1004" y="52"/>
                  </a:lnTo>
                  <a:lnTo>
                    <a:pt x="1004" y="52"/>
                  </a:lnTo>
                  <a:close/>
                </a:path>
              </a:pathLst>
            </a:custGeom>
            <a:solidFill>
              <a:srgbClr val="94A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0"/>
            <p:cNvSpPr>
              <a:spLocks noEditPoints="1"/>
            </p:cNvSpPr>
            <p:nvPr/>
          </p:nvSpPr>
          <p:spPr bwMode="auto">
            <a:xfrm rot="387372">
              <a:off x="1599630" y="7776929"/>
              <a:ext cx="1072060" cy="148307"/>
            </a:xfrm>
            <a:custGeom>
              <a:avLst/>
              <a:gdLst>
                <a:gd name="T0" fmla="*/ 832 w 872"/>
                <a:gd name="T1" fmla="*/ 132 h 136"/>
                <a:gd name="T2" fmla="*/ 816 w 872"/>
                <a:gd name="T3" fmla="*/ 112 h 136"/>
                <a:gd name="T4" fmla="*/ 830 w 872"/>
                <a:gd name="T5" fmla="*/ 88 h 136"/>
                <a:gd name="T6" fmla="*/ 856 w 872"/>
                <a:gd name="T7" fmla="*/ 90 h 136"/>
                <a:gd name="T8" fmla="*/ 870 w 872"/>
                <a:gd name="T9" fmla="*/ 120 h 136"/>
                <a:gd name="T10" fmla="*/ 856 w 872"/>
                <a:gd name="T11" fmla="*/ 136 h 136"/>
                <a:gd name="T12" fmla="*/ 750 w 872"/>
                <a:gd name="T13" fmla="*/ 104 h 136"/>
                <a:gd name="T14" fmla="*/ 726 w 872"/>
                <a:gd name="T15" fmla="*/ 98 h 136"/>
                <a:gd name="T16" fmla="*/ 718 w 872"/>
                <a:gd name="T17" fmla="*/ 72 h 136"/>
                <a:gd name="T18" fmla="*/ 748 w 872"/>
                <a:gd name="T19" fmla="*/ 56 h 136"/>
                <a:gd name="T20" fmla="*/ 770 w 872"/>
                <a:gd name="T21" fmla="*/ 68 h 136"/>
                <a:gd name="T22" fmla="*/ 770 w 872"/>
                <a:gd name="T23" fmla="*/ 94 h 136"/>
                <a:gd name="T24" fmla="*/ 750 w 872"/>
                <a:gd name="T25" fmla="*/ 104 h 136"/>
                <a:gd name="T26" fmla="*/ 10 w 872"/>
                <a:gd name="T27" fmla="*/ 92 h 136"/>
                <a:gd name="T28" fmla="*/ 0 w 872"/>
                <a:gd name="T29" fmla="*/ 70 h 136"/>
                <a:gd name="T30" fmla="*/ 24 w 872"/>
                <a:gd name="T31" fmla="*/ 46 h 136"/>
                <a:gd name="T32" fmla="*/ 50 w 872"/>
                <a:gd name="T33" fmla="*/ 54 h 136"/>
                <a:gd name="T34" fmla="*/ 52 w 872"/>
                <a:gd name="T35" fmla="*/ 82 h 136"/>
                <a:gd name="T36" fmla="*/ 30 w 872"/>
                <a:gd name="T37" fmla="*/ 96 h 136"/>
                <a:gd name="T38" fmla="*/ 648 w 872"/>
                <a:gd name="T39" fmla="*/ 78 h 136"/>
                <a:gd name="T40" fmla="*/ 628 w 872"/>
                <a:gd name="T41" fmla="*/ 72 h 136"/>
                <a:gd name="T42" fmla="*/ 618 w 872"/>
                <a:gd name="T43" fmla="*/ 48 h 136"/>
                <a:gd name="T44" fmla="*/ 646 w 872"/>
                <a:gd name="T45" fmla="*/ 30 h 136"/>
                <a:gd name="T46" fmla="*/ 668 w 872"/>
                <a:gd name="T47" fmla="*/ 42 h 136"/>
                <a:gd name="T48" fmla="*/ 668 w 872"/>
                <a:gd name="T49" fmla="*/ 68 h 136"/>
                <a:gd name="T50" fmla="*/ 648 w 872"/>
                <a:gd name="T51" fmla="*/ 78 h 136"/>
                <a:gd name="T52" fmla="*/ 110 w 872"/>
                <a:gd name="T53" fmla="*/ 66 h 136"/>
                <a:gd name="T54" fmla="*/ 100 w 872"/>
                <a:gd name="T55" fmla="*/ 42 h 136"/>
                <a:gd name="T56" fmla="*/ 128 w 872"/>
                <a:gd name="T57" fmla="*/ 22 h 136"/>
                <a:gd name="T58" fmla="*/ 152 w 872"/>
                <a:gd name="T59" fmla="*/ 32 h 136"/>
                <a:gd name="T60" fmla="*/ 152 w 872"/>
                <a:gd name="T61" fmla="*/ 58 h 136"/>
                <a:gd name="T62" fmla="*/ 130 w 872"/>
                <a:gd name="T63" fmla="*/ 70 h 136"/>
                <a:gd name="T64" fmla="*/ 546 w 872"/>
                <a:gd name="T65" fmla="*/ 60 h 136"/>
                <a:gd name="T66" fmla="*/ 526 w 872"/>
                <a:gd name="T67" fmla="*/ 56 h 136"/>
                <a:gd name="T68" fmla="*/ 514 w 872"/>
                <a:gd name="T69" fmla="*/ 32 h 136"/>
                <a:gd name="T70" fmla="*/ 542 w 872"/>
                <a:gd name="T71" fmla="*/ 12 h 136"/>
                <a:gd name="T72" fmla="*/ 566 w 872"/>
                <a:gd name="T73" fmla="*/ 22 h 136"/>
                <a:gd name="T74" fmla="*/ 568 w 872"/>
                <a:gd name="T75" fmla="*/ 48 h 136"/>
                <a:gd name="T76" fmla="*/ 546 w 872"/>
                <a:gd name="T77" fmla="*/ 60 h 136"/>
                <a:gd name="T78" fmla="*/ 212 w 872"/>
                <a:gd name="T79" fmla="*/ 48 h 136"/>
                <a:gd name="T80" fmla="*/ 204 w 872"/>
                <a:gd name="T81" fmla="*/ 24 h 136"/>
                <a:gd name="T82" fmla="*/ 232 w 872"/>
                <a:gd name="T83" fmla="*/ 6 h 136"/>
                <a:gd name="T84" fmla="*/ 256 w 872"/>
                <a:gd name="T85" fmla="*/ 18 h 136"/>
                <a:gd name="T86" fmla="*/ 254 w 872"/>
                <a:gd name="T87" fmla="*/ 44 h 136"/>
                <a:gd name="T88" fmla="*/ 230 w 872"/>
                <a:gd name="T89" fmla="*/ 54 h 136"/>
                <a:gd name="T90" fmla="*/ 442 w 872"/>
                <a:gd name="T91" fmla="*/ 50 h 136"/>
                <a:gd name="T92" fmla="*/ 424 w 872"/>
                <a:gd name="T93" fmla="*/ 46 h 136"/>
                <a:gd name="T94" fmla="*/ 410 w 872"/>
                <a:gd name="T95" fmla="*/ 24 h 136"/>
                <a:gd name="T96" fmla="*/ 436 w 872"/>
                <a:gd name="T97" fmla="*/ 2 h 136"/>
                <a:gd name="T98" fmla="*/ 460 w 872"/>
                <a:gd name="T99" fmla="*/ 10 h 136"/>
                <a:gd name="T100" fmla="*/ 464 w 872"/>
                <a:gd name="T101" fmla="*/ 36 h 136"/>
                <a:gd name="T102" fmla="*/ 442 w 872"/>
                <a:gd name="T103" fmla="*/ 50 h 136"/>
                <a:gd name="T104" fmla="*/ 314 w 872"/>
                <a:gd name="T105" fmla="*/ 40 h 136"/>
                <a:gd name="T106" fmla="*/ 308 w 872"/>
                <a:gd name="T107" fmla="*/ 14 h 136"/>
                <a:gd name="T108" fmla="*/ 338 w 872"/>
                <a:gd name="T109" fmla="*/ 0 h 136"/>
                <a:gd name="T110" fmla="*/ 360 w 872"/>
                <a:gd name="T111" fmla="*/ 14 h 136"/>
                <a:gd name="T112" fmla="*/ 356 w 872"/>
                <a:gd name="T113" fmla="*/ 40 h 136"/>
                <a:gd name="T114" fmla="*/ 332 w 872"/>
                <a:gd name="T115" fmla="*/ 4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2" h="136">
                  <a:moveTo>
                    <a:pt x="848" y="136"/>
                  </a:moveTo>
                  <a:lnTo>
                    <a:pt x="848" y="136"/>
                  </a:lnTo>
                  <a:lnTo>
                    <a:pt x="840" y="136"/>
                  </a:lnTo>
                  <a:lnTo>
                    <a:pt x="832" y="132"/>
                  </a:lnTo>
                  <a:lnTo>
                    <a:pt x="832" y="132"/>
                  </a:lnTo>
                  <a:lnTo>
                    <a:pt x="824" y="128"/>
                  </a:lnTo>
                  <a:lnTo>
                    <a:pt x="820" y="120"/>
                  </a:lnTo>
                  <a:lnTo>
                    <a:pt x="816" y="112"/>
                  </a:lnTo>
                  <a:lnTo>
                    <a:pt x="818" y="102"/>
                  </a:lnTo>
                  <a:lnTo>
                    <a:pt x="818" y="102"/>
                  </a:lnTo>
                  <a:lnTo>
                    <a:pt x="824" y="94"/>
                  </a:lnTo>
                  <a:lnTo>
                    <a:pt x="830" y="88"/>
                  </a:lnTo>
                  <a:lnTo>
                    <a:pt x="840" y="86"/>
                  </a:lnTo>
                  <a:lnTo>
                    <a:pt x="848" y="88"/>
                  </a:lnTo>
                  <a:lnTo>
                    <a:pt x="856" y="90"/>
                  </a:lnTo>
                  <a:lnTo>
                    <a:pt x="856" y="90"/>
                  </a:lnTo>
                  <a:lnTo>
                    <a:pt x="864" y="96"/>
                  </a:lnTo>
                  <a:lnTo>
                    <a:pt x="870" y="102"/>
                  </a:lnTo>
                  <a:lnTo>
                    <a:pt x="872" y="112"/>
                  </a:lnTo>
                  <a:lnTo>
                    <a:pt x="870" y="120"/>
                  </a:lnTo>
                  <a:lnTo>
                    <a:pt x="870" y="120"/>
                  </a:lnTo>
                  <a:lnTo>
                    <a:pt x="868" y="128"/>
                  </a:lnTo>
                  <a:lnTo>
                    <a:pt x="862" y="132"/>
                  </a:lnTo>
                  <a:lnTo>
                    <a:pt x="856" y="136"/>
                  </a:lnTo>
                  <a:lnTo>
                    <a:pt x="848" y="136"/>
                  </a:lnTo>
                  <a:lnTo>
                    <a:pt x="848" y="136"/>
                  </a:lnTo>
                  <a:close/>
                  <a:moveTo>
                    <a:pt x="750" y="104"/>
                  </a:moveTo>
                  <a:lnTo>
                    <a:pt x="750" y="104"/>
                  </a:lnTo>
                  <a:lnTo>
                    <a:pt x="742" y="104"/>
                  </a:lnTo>
                  <a:lnTo>
                    <a:pt x="736" y="102"/>
                  </a:lnTo>
                  <a:lnTo>
                    <a:pt x="736" y="102"/>
                  </a:lnTo>
                  <a:lnTo>
                    <a:pt x="726" y="98"/>
                  </a:lnTo>
                  <a:lnTo>
                    <a:pt x="720" y="90"/>
                  </a:lnTo>
                  <a:lnTo>
                    <a:pt x="718" y="82"/>
                  </a:lnTo>
                  <a:lnTo>
                    <a:pt x="718" y="72"/>
                  </a:lnTo>
                  <a:lnTo>
                    <a:pt x="718" y="72"/>
                  </a:lnTo>
                  <a:lnTo>
                    <a:pt x="724" y="64"/>
                  </a:lnTo>
                  <a:lnTo>
                    <a:pt x="730" y="58"/>
                  </a:lnTo>
                  <a:lnTo>
                    <a:pt x="738" y="54"/>
                  </a:lnTo>
                  <a:lnTo>
                    <a:pt x="748" y="56"/>
                  </a:lnTo>
                  <a:lnTo>
                    <a:pt x="756" y="58"/>
                  </a:lnTo>
                  <a:lnTo>
                    <a:pt x="756" y="58"/>
                  </a:lnTo>
                  <a:lnTo>
                    <a:pt x="764" y="62"/>
                  </a:lnTo>
                  <a:lnTo>
                    <a:pt x="770" y="68"/>
                  </a:lnTo>
                  <a:lnTo>
                    <a:pt x="774" y="78"/>
                  </a:lnTo>
                  <a:lnTo>
                    <a:pt x="772" y="88"/>
                  </a:lnTo>
                  <a:lnTo>
                    <a:pt x="772" y="88"/>
                  </a:lnTo>
                  <a:lnTo>
                    <a:pt x="770" y="94"/>
                  </a:lnTo>
                  <a:lnTo>
                    <a:pt x="764" y="100"/>
                  </a:lnTo>
                  <a:lnTo>
                    <a:pt x="758" y="104"/>
                  </a:lnTo>
                  <a:lnTo>
                    <a:pt x="750" y="104"/>
                  </a:lnTo>
                  <a:lnTo>
                    <a:pt x="750" y="104"/>
                  </a:lnTo>
                  <a:close/>
                  <a:moveTo>
                    <a:pt x="24" y="96"/>
                  </a:moveTo>
                  <a:lnTo>
                    <a:pt x="24" y="96"/>
                  </a:lnTo>
                  <a:lnTo>
                    <a:pt x="16" y="94"/>
                  </a:lnTo>
                  <a:lnTo>
                    <a:pt x="10" y="92"/>
                  </a:lnTo>
                  <a:lnTo>
                    <a:pt x="4" y="86"/>
                  </a:lnTo>
                  <a:lnTo>
                    <a:pt x="0" y="80"/>
                  </a:lnTo>
                  <a:lnTo>
                    <a:pt x="0" y="80"/>
                  </a:lnTo>
                  <a:lnTo>
                    <a:pt x="0" y="70"/>
                  </a:lnTo>
                  <a:lnTo>
                    <a:pt x="2" y="60"/>
                  </a:lnTo>
                  <a:lnTo>
                    <a:pt x="8" y="54"/>
                  </a:lnTo>
                  <a:lnTo>
                    <a:pt x="16" y="50"/>
                  </a:lnTo>
                  <a:lnTo>
                    <a:pt x="24" y="46"/>
                  </a:lnTo>
                  <a:lnTo>
                    <a:pt x="24" y="46"/>
                  </a:lnTo>
                  <a:lnTo>
                    <a:pt x="34" y="46"/>
                  </a:lnTo>
                  <a:lnTo>
                    <a:pt x="42" y="48"/>
                  </a:lnTo>
                  <a:lnTo>
                    <a:pt x="50" y="54"/>
                  </a:lnTo>
                  <a:lnTo>
                    <a:pt x="54" y="64"/>
                  </a:lnTo>
                  <a:lnTo>
                    <a:pt x="54" y="64"/>
                  </a:lnTo>
                  <a:lnTo>
                    <a:pt x="56" y="72"/>
                  </a:lnTo>
                  <a:lnTo>
                    <a:pt x="52" y="82"/>
                  </a:lnTo>
                  <a:lnTo>
                    <a:pt x="46" y="88"/>
                  </a:lnTo>
                  <a:lnTo>
                    <a:pt x="38" y="92"/>
                  </a:lnTo>
                  <a:lnTo>
                    <a:pt x="30" y="96"/>
                  </a:lnTo>
                  <a:lnTo>
                    <a:pt x="30" y="96"/>
                  </a:lnTo>
                  <a:lnTo>
                    <a:pt x="24" y="96"/>
                  </a:lnTo>
                  <a:lnTo>
                    <a:pt x="24" y="96"/>
                  </a:lnTo>
                  <a:close/>
                  <a:moveTo>
                    <a:pt x="648" y="78"/>
                  </a:moveTo>
                  <a:lnTo>
                    <a:pt x="648" y="78"/>
                  </a:lnTo>
                  <a:lnTo>
                    <a:pt x="644" y="78"/>
                  </a:lnTo>
                  <a:lnTo>
                    <a:pt x="636" y="76"/>
                  </a:lnTo>
                  <a:lnTo>
                    <a:pt x="636" y="76"/>
                  </a:lnTo>
                  <a:lnTo>
                    <a:pt x="628" y="72"/>
                  </a:lnTo>
                  <a:lnTo>
                    <a:pt x="620" y="66"/>
                  </a:lnTo>
                  <a:lnTo>
                    <a:pt x="618" y="58"/>
                  </a:lnTo>
                  <a:lnTo>
                    <a:pt x="618" y="48"/>
                  </a:lnTo>
                  <a:lnTo>
                    <a:pt x="618" y="48"/>
                  </a:lnTo>
                  <a:lnTo>
                    <a:pt x="622" y="40"/>
                  </a:lnTo>
                  <a:lnTo>
                    <a:pt x="628" y="34"/>
                  </a:lnTo>
                  <a:lnTo>
                    <a:pt x="636" y="30"/>
                  </a:lnTo>
                  <a:lnTo>
                    <a:pt x="646" y="30"/>
                  </a:lnTo>
                  <a:lnTo>
                    <a:pt x="654" y="32"/>
                  </a:lnTo>
                  <a:lnTo>
                    <a:pt x="654" y="32"/>
                  </a:lnTo>
                  <a:lnTo>
                    <a:pt x="662" y="36"/>
                  </a:lnTo>
                  <a:lnTo>
                    <a:pt x="668" y="42"/>
                  </a:lnTo>
                  <a:lnTo>
                    <a:pt x="672" y="50"/>
                  </a:lnTo>
                  <a:lnTo>
                    <a:pt x="672" y="60"/>
                  </a:lnTo>
                  <a:lnTo>
                    <a:pt x="672" y="60"/>
                  </a:lnTo>
                  <a:lnTo>
                    <a:pt x="668" y="68"/>
                  </a:lnTo>
                  <a:lnTo>
                    <a:pt x="664" y="74"/>
                  </a:lnTo>
                  <a:lnTo>
                    <a:pt x="656" y="78"/>
                  </a:lnTo>
                  <a:lnTo>
                    <a:pt x="648" y="78"/>
                  </a:lnTo>
                  <a:lnTo>
                    <a:pt x="648" y="78"/>
                  </a:lnTo>
                  <a:close/>
                  <a:moveTo>
                    <a:pt x="124" y="70"/>
                  </a:moveTo>
                  <a:lnTo>
                    <a:pt x="124" y="70"/>
                  </a:lnTo>
                  <a:lnTo>
                    <a:pt x="116" y="70"/>
                  </a:lnTo>
                  <a:lnTo>
                    <a:pt x="110" y="66"/>
                  </a:lnTo>
                  <a:lnTo>
                    <a:pt x="104" y="60"/>
                  </a:lnTo>
                  <a:lnTo>
                    <a:pt x="100" y="52"/>
                  </a:lnTo>
                  <a:lnTo>
                    <a:pt x="100" y="52"/>
                  </a:lnTo>
                  <a:lnTo>
                    <a:pt x="100" y="42"/>
                  </a:lnTo>
                  <a:lnTo>
                    <a:pt x="104" y="34"/>
                  </a:lnTo>
                  <a:lnTo>
                    <a:pt x="110" y="26"/>
                  </a:lnTo>
                  <a:lnTo>
                    <a:pt x="120" y="24"/>
                  </a:lnTo>
                  <a:lnTo>
                    <a:pt x="128" y="22"/>
                  </a:lnTo>
                  <a:lnTo>
                    <a:pt x="128" y="22"/>
                  </a:lnTo>
                  <a:lnTo>
                    <a:pt x="138" y="22"/>
                  </a:lnTo>
                  <a:lnTo>
                    <a:pt x="146" y="26"/>
                  </a:lnTo>
                  <a:lnTo>
                    <a:pt x="152" y="32"/>
                  </a:lnTo>
                  <a:lnTo>
                    <a:pt x="156" y="40"/>
                  </a:lnTo>
                  <a:lnTo>
                    <a:pt x="156" y="40"/>
                  </a:lnTo>
                  <a:lnTo>
                    <a:pt x="156" y="50"/>
                  </a:lnTo>
                  <a:lnTo>
                    <a:pt x="152" y="58"/>
                  </a:lnTo>
                  <a:lnTo>
                    <a:pt x="146" y="66"/>
                  </a:lnTo>
                  <a:lnTo>
                    <a:pt x="136" y="68"/>
                  </a:lnTo>
                  <a:lnTo>
                    <a:pt x="130" y="70"/>
                  </a:lnTo>
                  <a:lnTo>
                    <a:pt x="130" y="70"/>
                  </a:lnTo>
                  <a:lnTo>
                    <a:pt x="124" y="70"/>
                  </a:lnTo>
                  <a:lnTo>
                    <a:pt x="124" y="70"/>
                  </a:lnTo>
                  <a:close/>
                  <a:moveTo>
                    <a:pt x="546" y="60"/>
                  </a:moveTo>
                  <a:lnTo>
                    <a:pt x="546" y="60"/>
                  </a:lnTo>
                  <a:lnTo>
                    <a:pt x="542" y="60"/>
                  </a:lnTo>
                  <a:lnTo>
                    <a:pt x="536" y="60"/>
                  </a:lnTo>
                  <a:lnTo>
                    <a:pt x="536" y="60"/>
                  </a:lnTo>
                  <a:lnTo>
                    <a:pt x="526" y="56"/>
                  </a:lnTo>
                  <a:lnTo>
                    <a:pt x="520" y="50"/>
                  </a:lnTo>
                  <a:lnTo>
                    <a:pt x="516" y="42"/>
                  </a:lnTo>
                  <a:lnTo>
                    <a:pt x="514" y="32"/>
                  </a:lnTo>
                  <a:lnTo>
                    <a:pt x="514" y="32"/>
                  </a:lnTo>
                  <a:lnTo>
                    <a:pt x="518" y="24"/>
                  </a:lnTo>
                  <a:lnTo>
                    <a:pt x="524" y="16"/>
                  </a:lnTo>
                  <a:lnTo>
                    <a:pt x="532" y="12"/>
                  </a:lnTo>
                  <a:lnTo>
                    <a:pt x="542" y="12"/>
                  </a:lnTo>
                  <a:lnTo>
                    <a:pt x="550" y="12"/>
                  </a:lnTo>
                  <a:lnTo>
                    <a:pt x="550" y="12"/>
                  </a:lnTo>
                  <a:lnTo>
                    <a:pt x="558" y="16"/>
                  </a:lnTo>
                  <a:lnTo>
                    <a:pt x="566" y="22"/>
                  </a:lnTo>
                  <a:lnTo>
                    <a:pt x="570" y="30"/>
                  </a:lnTo>
                  <a:lnTo>
                    <a:pt x="570" y="40"/>
                  </a:lnTo>
                  <a:lnTo>
                    <a:pt x="570" y="40"/>
                  </a:lnTo>
                  <a:lnTo>
                    <a:pt x="568" y="48"/>
                  </a:lnTo>
                  <a:lnTo>
                    <a:pt x="562" y="54"/>
                  </a:lnTo>
                  <a:lnTo>
                    <a:pt x="554" y="58"/>
                  </a:lnTo>
                  <a:lnTo>
                    <a:pt x="546" y="60"/>
                  </a:lnTo>
                  <a:lnTo>
                    <a:pt x="546" y="60"/>
                  </a:lnTo>
                  <a:close/>
                  <a:moveTo>
                    <a:pt x="228" y="54"/>
                  </a:moveTo>
                  <a:lnTo>
                    <a:pt x="228" y="54"/>
                  </a:lnTo>
                  <a:lnTo>
                    <a:pt x="218" y="52"/>
                  </a:lnTo>
                  <a:lnTo>
                    <a:pt x="212" y="48"/>
                  </a:lnTo>
                  <a:lnTo>
                    <a:pt x="206" y="42"/>
                  </a:lnTo>
                  <a:lnTo>
                    <a:pt x="204" y="34"/>
                  </a:lnTo>
                  <a:lnTo>
                    <a:pt x="204" y="34"/>
                  </a:lnTo>
                  <a:lnTo>
                    <a:pt x="204" y="24"/>
                  </a:lnTo>
                  <a:lnTo>
                    <a:pt x="208" y="16"/>
                  </a:lnTo>
                  <a:lnTo>
                    <a:pt x="216" y="10"/>
                  </a:lnTo>
                  <a:lnTo>
                    <a:pt x="224" y="6"/>
                  </a:lnTo>
                  <a:lnTo>
                    <a:pt x="232" y="6"/>
                  </a:lnTo>
                  <a:lnTo>
                    <a:pt x="232" y="6"/>
                  </a:lnTo>
                  <a:lnTo>
                    <a:pt x="242" y="6"/>
                  </a:lnTo>
                  <a:lnTo>
                    <a:pt x="250" y="12"/>
                  </a:lnTo>
                  <a:lnTo>
                    <a:pt x="256" y="18"/>
                  </a:lnTo>
                  <a:lnTo>
                    <a:pt x="258" y="28"/>
                  </a:lnTo>
                  <a:lnTo>
                    <a:pt x="258" y="28"/>
                  </a:lnTo>
                  <a:lnTo>
                    <a:pt x="258" y="36"/>
                  </a:lnTo>
                  <a:lnTo>
                    <a:pt x="254" y="44"/>
                  </a:lnTo>
                  <a:lnTo>
                    <a:pt x="246" y="50"/>
                  </a:lnTo>
                  <a:lnTo>
                    <a:pt x="238" y="54"/>
                  </a:lnTo>
                  <a:lnTo>
                    <a:pt x="230" y="54"/>
                  </a:lnTo>
                  <a:lnTo>
                    <a:pt x="230" y="54"/>
                  </a:lnTo>
                  <a:lnTo>
                    <a:pt x="228" y="54"/>
                  </a:lnTo>
                  <a:lnTo>
                    <a:pt x="228" y="54"/>
                  </a:lnTo>
                  <a:close/>
                  <a:moveTo>
                    <a:pt x="442" y="50"/>
                  </a:moveTo>
                  <a:lnTo>
                    <a:pt x="442" y="50"/>
                  </a:lnTo>
                  <a:lnTo>
                    <a:pt x="442" y="50"/>
                  </a:lnTo>
                  <a:lnTo>
                    <a:pt x="434" y="50"/>
                  </a:lnTo>
                  <a:lnTo>
                    <a:pt x="434" y="50"/>
                  </a:lnTo>
                  <a:lnTo>
                    <a:pt x="424" y="46"/>
                  </a:lnTo>
                  <a:lnTo>
                    <a:pt x="416" y="42"/>
                  </a:lnTo>
                  <a:lnTo>
                    <a:pt x="412" y="34"/>
                  </a:lnTo>
                  <a:lnTo>
                    <a:pt x="410" y="24"/>
                  </a:lnTo>
                  <a:lnTo>
                    <a:pt x="410" y="24"/>
                  </a:lnTo>
                  <a:lnTo>
                    <a:pt x="414" y="14"/>
                  </a:lnTo>
                  <a:lnTo>
                    <a:pt x="418" y="8"/>
                  </a:lnTo>
                  <a:lnTo>
                    <a:pt x="426" y="2"/>
                  </a:lnTo>
                  <a:lnTo>
                    <a:pt x="436" y="2"/>
                  </a:lnTo>
                  <a:lnTo>
                    <a:pt x="444" y="2"/>
                  </a:lnTo>
                  <a:lnTo>
                    <a:pt x="444" y="2"/>
                  </a:lnTo>
                  <a:lnTo>
                    <a:pt x="454" y="4"/>
                  </a:lnTo>
                  <a:lnTo>
                    <a:pt x="460" y="10"/>
                  </a:lnTo>
                  <a:lnTo>
                    <a:pt x="466" y="18"/>
                  </a:lnTo>
                  <a:lnTo>
                    <a:pt x="466" y="28"/>
                  </a:lnTo>
                  <a:lnTo>
                    <a:pt x="466" y="28"/>
                  </a:lnTo>
                  <a:lnTo>
                    <a:pt x="464" y="36"/>
                  </a:lnTo>
                  <a:lnTo>
                    <a:pt x="460" y="44"/>
                  </a:lnTo>
                  <a:lnTo>
                    <a:pt x="452" y="48"/>
                  </a:lnTo>
                  <a:lnTo>
                    <a:pt x="442" y="50"/>
                  </a:lnTo>
                  <a:lnTo>
                    <a:pt x="442" y="50"/>
                  </a:lnTo>
                  <a:close/>
                  <a:moveTo>
                    <a:pt x="330" y="48"/>
                  </a:moveTo>
                  <a:lnTo>
                    <a:pt x="330" y="48"/>
                  </a:lnTo>
                  <a:lnTo>
                    <a:pt x="322" y="46"/>
                  </a:lnTo>
                  <a:lnTo>
                    <a:pt x="314" y="40"/>
                  </a:lnTo>
                  <a:lnTo>
                    <a:pt x="308" y="34"/>
                  </a:lnTo>
                  <a:lnTo>
                    <a:pt x="306" y="24"/>
                  </a:lnTo>
                  <a:lnTo>
                    <a:pt x="306" y="24"/>
                  </a:lnTo>
                  <a:lnTo>
                    <a:pt x="308" y="14"/>
                  </a:lnTo>
                  <a:lnTo>
                    <a:pt x="314" y="6"/>
                  </a:lnTo>
                  <a:lnTo>
                    <a:pt x="320" y="2"/>
                  </a:lnTo>
                  <a:lnTo>
                    <a:pt x="330" y="0"/>
                  </a:lnTo>
                  <a:lnTo>
                    <a:pt x="338" y="0"/>
                  </a:lnTo>
                  <a:lnTo>
                    <a:pt x="338" y="0"/>
                  </a:lnTo>
                  <a:lnTo>
                    <a:pt x="348" y="0"/>
                  </a:lnTo>
                  <a:lnTo>
                    <a:pt x="356" y="6"/>
                  </a:lnTo>
                  <a:lnTo>
                    <a:pt x="360" y="14"/>
                  </a:lnTo>
                  <a:lnTo>
                    <a:pt x="362" y="22"/>
                  </a:lnTo>
                  <a:lnTo>
                    <a:pt x="362" y="22"/>
                  </a:lnTo>
                  <a:lnTo>
                    <a:pt x="362" y="32"/>
                  </a:lnTo>
                  <a:lnTo>
                    <a:pt x="356" y="40"/>
                  </a:lnTo>
                  <a:lnTo>
                    <a:pt x="348" y="46"/>
                  </a:lnTo>
                  <a:lnTo>
                    <a:pt x="340" y="48"/>
                  </a:lnTo>
                  <a:lnTo>
                    <a:pt x="332" y="48"/>
                  </a:lnTo>
                  <a:lnTo>
                    <a:pt x="332" y="48"/>
                  </a:lnTo>
                  <a:lnTo>
                    <a:pt x="330" y="48"/>
                  </a:lnTo>
                  <a:lnTo>
                    <a:pt x="330" y="48"/>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92" name="Group 91"/>
          <p:cNvGrpSpPr/>
          <p:nvPr/>
        </p:nvGrpSpPr>
        <p:grpSpPr>
          <a:xfrm>
            <a:off x="1093649" y="3207976"/>
            <a:ext cx="1414912" cy="776275"/>
            <a:chOff x="194105" y="7680163"/>
            <a:chExt cx="2477585" cy="1812396"/>
          </a:xfrm>
        </p:grpSpPr>
        <p:sp>
          <p:nvSpPr>
            <p:cNvPr id="96" name="Freeform 7"/>
            <p:cNvSpPr>
              <a:spLocks noEditPoints="1"/>
            </p:cNvSpPr>
            <p:nvPr/>
          </p:nvSpPr>
          <p:spPr bwMode="auto">
            <a:xfrm rot="387372">
              <a:off x="194105" y="7680163"/>
              <a:ext cx="1273682" cy="1812396"/>
            </a:xfrm>
            <a:custGeom>
              <a:avLst/>
              <a:gdLst>
                <a:gd name="T0" fmla="*/ 0 w 1036"/>
                <a:gd name="T1" fmla="*/ 1626 h 1662"/>
                <a:gd name="T2" fmla="*/ 48 w 1036"/>
                <a:gd name="T3" fmla="*/ 1624 h 1662"/>
                <a:gd name="T4" fmla="*/ 40 w 1036"/>
                <a:gd name="T5" fmla="*/ 1558 h 1662"/>
                <a:gd name="T6" fmla="*/ 18 w 1036"/>
                <a:gd name="T7" fmla="*/ 1522 h 1662"/>
                <a:gd name="T8" fmla="*/ 64 w 1036"/>
                <a:gd name="T9" fmla="*/ 1530 h 1662"/>
                <a:gd name="T10" fmla="*/ 58 w 1036"/>
                <a:gd name="T11" fmla="*/ 1456 h 1662"/>
                <a:gd name="T12" fmla="*/ 40 w 1036"/>
                <a:gd name="T13" fmla="*/ 1412 h 1662"/>
                <a:gd name="T14" fmla="*/ 82 w 1036"/>
                <a:gd name="T15" fmla="*/ 1436 h 1662"/>
                <a:gd name="T16" fmla="*/ 74 w 1036"/>
                <a:gd name="T17" fmla="*/ 1354 h 1662"/>
                <a:gd name="T18" fmla="*/ 68 w 1036"/>
                <a:gd name="T19" fmla="*/ 1302 h 1662"/>
                <a:gd name="T20" fmla="*/ 104 w 1036"/>
                <a:gd name="T21" fmla="*/ 1336 h 1662"/>
                <a:gd name="T22" fmla="*/ 98 w 1036"/>
                <a:gd name="T23" fmla="*/ 1252 h 1662"/>
                <a:gd name="T24" fmla="*/ 104 w 1036"/>
                <a:gd name="T25" fmla="*/ 1198 h 1662"/>
                <a:gd name="T26" fmla="*/ 124 w 1036"/>
                <a:gd name="T27" fmla="*/ 1244 h 1662"/>
                <a:gd name="T28" fmla="*/ 118 w 1036"/>
                <a:gd name="T29" fmla="*/ 1148 h 1662"/>
                <a:gd name="T30" fmla="*/ 142 w 1036"/>
                <a:gd name="T31" fmla="*/ 1098 h 1662"/>
                <a:gd name="T32" fmla="*/ 146 w 1036"/>
                <a:gd name="T33" fmla="*/ 1148 h 1662"/>
                <a:gd name="T34" fmla="*/ 142 w 1036"/>
                <a:gd name="T35" fmla="*/ 1042 h 1662"/>
                <a:gd name="T36" fmla="*/ 174 w 1036"/>
                <a:gd name="T37" fmla="*/ 1000 h 1662"/>
                <a:gd name="T38" fmla="*/ 172 w 1036"/>
                <a:gd name="T39" fmla="*/ 1054 h 1662"/>
                <a:gd name="T40" fmla="*/ 176 w 1036"/>
                <a:gd name="T41" fmla="*/ 934 h 1662"/>
                <a:gd name="T42" fmla="*/ 220 w 1036"/>
                <a:gd name="T43" fmla="*/ 908 h 1662"/>
                <a:gd name="T44" fmla="*/ 200 w 1036"/>
                <a:gd name="T45" fmla="*/ 956 h 1662"/>
                <a:gd name="T46" fmla="*/ 218 w 1036"/>
                <a:gd name="T47" fmla="*/ 828 h 1662"/>
                <a:gd name="T48" fmla="*/ 266 w 1036"/>
                <a:gd name="T49" fmla="*/ 820 h 1662"/>
                <a:gd name="T50" fmla="*/ 240 w 1036"/>
                <a:gd name="T51" fmla="*/ 860 h 1662"/>
                <a:gd name="T52" fmla="*/ 262 w 1036"/>
                <a:gd name="T53" fmla="*/ 732 h 1662"/>
                <a:gd name="T54" fmla="*/ 310 w 1036"/>
                <a:gd name="T55" fmla="*/ 728 h 1662"/>
                <a:gd name="T56" fmla="*/ 284 w 1036"/>
                <a:gd name="T57" fmla="*/ 766 h 1662"/>
                <a:gd name="T58" fmla="*/ 312 w 1036"/>
                <a:gd name="T59" fmla="*/ 638 h 1662"/>
                <a:gd name="T60" fmla="*/ 360 w 1036"/>
                <a:gd name="T61" fmla="*/ 638 h 1662"/>
                <a:gd name="T62" fmla="*/ 332 w 1036"/>
                <a:gd name="T63" fmla="*/ 674 h 1662"/>
                <a:gd name="T64" fmla="*/ 366 w 1036"/>
                <a:gd name="T65" fmla="*/ 548 h 1662"/>
                <a:gd name="T66" fmla="*/ 414 w 1036"/>
                <a:gd name="T67" fmla="*/ 550 h 1662"/>
                <a:gd name="T68" fmla="*/ 386 w 1036"/>
                <a:gd name="T69" fmla="*/ 586 h 1662"/>
                <a:gd name="T70" fmla="*/ 424 w 1036"/>
                <a:gd name="T71" fmla="*/ 462 h 1662"/>
                <a:gd name="T72" fmla="*/ 472 w 1036"/>
                <a:gd name="T73" fmla="*/ 466 h 1662"/>
                <a:gd name="T74" fmla="*/ 444 w 1036"/>
                <a:gd name="T75" fmla="*/ 500 h 1662"/>
                <a:gd name="T76" fmla="*/ 490 w 1036"/>
                <a:gd name="T77" fmla="*/ 378 h 1662"/>
                <a:gd name="T78" fmla="*/ 538 w 1036"/>
                <a:gd name="T79" fmla="*/ 386 h 1662"/>
                <a:gd name="T80" fmla="*/ 578 w 1036"/>
                <a:gd name="T81" fmla="*/ 340 h 1662"/>
                <a:gd name="T82" fmla="*/ 566 w 1036"/>
                <a:gd name="T83" fmla="*/ 294 h 1662"/>
                <a:gd name="T84" fmla="*/ 606 w 1036"/>
                <a:gd name="T85" fmla="*/ 320 h 1662"/>
                <a:gd name="T86" fmla="*/ 644 w 1036"/>
                <a:gd name="T87" fmla="*/ 266 h 1662"/>
                <a:gd name="T88" fmla="*/ 652 w 1036"/>
                <a:gd name="T89" fmla="*/ 216 h 1662"/>
                <a:gd name="T90" fmla="*/ 668 w 1036"/>
                <a:gd name="T91" fmla="*/ 262 h 1662"/>
                <a:gd name="T92" fmla="*/ 718 w 1036"/>
                <a:gd name="T93" fmla="*/ 198 h 1662"/>
                <a:gd name="T94" fmla="*/ 734 w 1036"/>
                <a:gd name="T95" fmla="*/ 152 h 1662"/>
                <a:gd name="T96" fmla="*/ 748 w 1036"/>
                <a:gd name="T97" fmla="*/ 198 h 1662"/>
                <a:gd name="T98" fmla="*/ 802 w 1036"/>
                <a:gd name="T99" fmla="*/ 138 h 1662"/>
                <a:gd name="T100" fmla="*/ 822 w 1036"/>
                <a:gd name="T101" fmla="*/ 92 h 1662"/>
                <a:gd name="T102" fmla="*/ 832 w 1036"/>
                <a:gd name="T103" fmla="*/ 140 h 1662"/>
                <a:gd name="T104" fmla="*/ 892 w 1036"/>
                <a:gd name="T105" fmla="*/ 86 h 1662"/>
                <a:gd name="T106" fmla="*/ 916 w 1036"/>
                <a:gd name="T107" fmla="*/ 42 h 1662"/>
                <a:gd name="T108" fmla="*/ 920 w 1036"/>
                <a:gd name="T109" fmla="*/ 92 h 1662"/>
                <a:gd name="T110" fmla="*/ 986 w 1036"/>
                <a:gd name="T111" fmla="*/ 42 h 1662"/>
                <a:gd name="T112" fmla="*/ 1014 w 1036"/>
                <a:gd name="T113" fmla="*/ 0 h 1662"/>
                <a:gd name="T114" fmla="*/ 1014 w 1036"/>
                <a:gd name="T115" fmla="*/ 50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6" h="1662">
                  <a:moveTo>
                    <a:pt x="24" y="1662"/>
                  </a:moveTo>
                  <a:lnTo>
                    <a:pt x="24" y="1662"/>
                  </a:lnTo>
                  <a:lnTo>
                    <a:pt x="20" y="1662"/>
                  </a:lnTo>
                  <a:lnTo>
                    <a:pt x="20" y="1662"/>
                  </a:lnTo>
                  <a:lnTo>
                    <a:pt x="12" y="1658"/>
                  </a:lnTo>
                  <a:lnTo>
                    <a:pt x="4" y="1652"/>
                  </a:lnTo>
                  <a:lnTo>
                    <a:pt x="0" y="1644"/>
                  </a:lnTo>
                  <a:lnTo>
                    <a:pt x="0" y="1634"/>
                  </a:lnTo>
                  <a:lnTo>
                    <a:pt x="0" y="1626"/>
                  </a:lnTo>
                  <a:lnTo>
                    <a:pt x="0" y="1626"/>
                  </a:lnTo>
                  <a:lnTo>
                    <a:pt x="4" y="1618"/>
                  </a:lnTo>
                  <a:lnTo>
                    <a:pt x="10" y="1610"/>
                  </a:lnTo>
                  <a:lnTo>
                    <a:pt x="18" y="1606"/>
                  </a:lnTo>
                  <a:lnTo>
                    <a:pt x="28" y="1606"/>
                  </a:lnTo>
                  <a:lnTo>
                    <a:pt x="28" y="1606"/>
                  </a:lnTo>
                  <a:lnTo>
                    <a:pt x="38" y="1608"/>
                  </a:lnTo>
                  <a:lnTo>
                    <a:pt x="44" y="1616"/>
                  </a:lnTo>
                  <a:lnTo>
                    <a:pt x="48" y="1624"/>
                  </a:lnTo>
                  <a:lnTo>
                    <a:pt x="48" y="1632"/>
                  </a:lnTo>
                  <a:lnTo>
                    <a:pt x="48" y="1640"/>
                  </a:lnTo>
                  <a:lnTo>
                    <a:pt x="48" y="1640"/>
                  </a:lnTo>
                  <a:lnTo>
                    <a:pt x="44" y="1650"/>
                  </a:lnTo>
                  <a:lnTo>
                    <a:pt x="40" y="1656"/>
                  </a:lnTo>
                  <a:lnTo>
                    <a:pt x="32" y="1660"/>
                  </a:lnTo>
                  <a:lnTo>
                    <a:pt x="24" y="1662"/>
                  </a:lnTo>
                  <a:lnTo>
                    <a:pt x="24" y="1662"/>
                  </a:lnTo>
                  <a:close/>
                  <a:moveTo>
                    <a:pt x="40" y="1558"/>
                  </a:moveTo>
                  <a:lnTo>
                    <a:pt x="40" y="1558"/>
                  </a:lnTo>
                  <a:lnTo>
                    <a:pt x="36" y="1558"/>
                  </a:lnTo>
                  <a:lnTo>
                    <a:pt x="36" y="1558"/>
                  </a:lnTo>
                  <a:lnTo>
                    <a:pt x="26" y="1554"/>
                  </a:lnTo>
                  <a:lnTo>
                    <a:pt x="20" y="1548"/>
                  </a:lnTo>
                  <a:lnTo>
                    <a:pt x="16" y="1540"/>
                  </a:lnTo>
                  <a:lnTo>
                    <a:pt x="16" y="1530"/>
                  </a:lnTo>
                  <a:lnTo>
                    <a:pt x="18" y="1522"/>
                  </a:lnTo>
                  <a:lnTo>
                    <a:pt x="18" y="1522"/>
                  </a:lnTo>
                  <a:lnTo>
                    <a:pt x="20" y="1514"/>
                  </a:lnTo>
                  <a:lnTo>
                    <a:pt x="26" y="1508"/>
                  </a:lnTo>
                  <a:lnTo>
                    <a:pt x="36" y="1504"/>
                  </a:lnTo>
                  <a:lnTo>
                    <a:pt x="44" y="1504"/>
                  </a:lnTo>
                  <a:lnTo>
                    <a:pt x="44" y="1504"/>
                  </a:lnTo>
                  <a:lnTo>
                    <a:pt x="54" y="1506"/>
                  </a:lnTo>
                  <a:lnTo>
                    <a:pt x="60" y="1512"/>
                  </a:lnTo>
                  <a:lnTo>
                    <a:pt x="64" y="1522"/>
                  </a:lnTo>
                  <a:lnTo>
                    <a:pt x="64" y="1530"/>
                  </a:lnTo>
                  <a:lnTo>
                    <a:pt x="64" y="1538"/>
                  </a:lnTo>
                  <a:lnTo>
                    <a:pt x="64" y="1538"/>
                  </a:lnTo>
                  <a:lnTo>
                    <a:pt x="60" y="1546"/>
                  </a:lnTo>
                  <a:lnTo>
                    <a:pt x="54" y="1554"/>
                  </a:lnTo>
                  <a:lnTo>
                    <a:pt x="48" y="1558"/>
                  </a:lnTo>
                  <a:lnTo>
                    <a:pt x="40" y="1558"/>
                  </a:lnTo>
                  <a:lnTo>
                    <a:pt x="40" y="1558"/>
                  </a:lnTo>
                  <a:close/>
                  <a:moveTo>
                    <a:pt x="58" y="1456"/>
                  </a:moveTo>
                  <a:lnTo>
                    <a:pt x="58" y="1456"/>
                  </a:lnTo>
                  <a:lnTo>
                    <a:pt x="54" y="1456"/>
                  </a:lnTo>
                  <a:lnTo>
                    <a:pt x="54" y="1456"/>
                  </a:lnTo>
                  <a:lnTo>
                    <a:pt x="44" y="1452"/>
                  </a:lnTo>
                  <a:lnTo>
                    <a:pt x="38" y="1446"/>
                  </a:lnTo>
                  <a:lnTo>
                    <a:pt x="34" y="1438"/>
                  </a:lnTo>
                  <a:lnTo>
                    <a:pt x="34" y="1428"/>
                  </a:lnTo>
                  <a:lnTo>
                    <a:pt x="36" y="1420"/>
                  </a:lnTo>
                  <a:lnTo>
                    <a:pt x="36" y="1420"/>
                  </a:lnTo>
                  <a:lnTo>
                    <a:pt x="40" y="1412"/>
                  </a:lnTo>
                  <a:lnTo>
                    <a:pt x="46" y="1404"/>
                  </a:lnTo>
                  <a:lnTo>
                    <a:pt x="54" y="1402"/>
                  </a:lnTo>
                  <a:lnTo>
                    <a:pt x="64" y="1400"/>
                  </a:lnTo>
                  <a:lnTo>
                    <a:pt x="64" y="1400"/>
                  </a:lnTo>
                  <a:lnTo>
                    <a:pt x="74" y="1404"/>
                  </a:lnTo>
                  <a:lnTo>
                    <a:pt x="80" y="1412"/>
                  </a:lnTo>
                  <a:lnTo>
                    <a:pt x="84" y="1420"/>
                  </a:lnTo>
                  <a:lnTo>
                    <a:pt x="84" y="1430"/>
                  </a:lnTo>
                  <a:lnTo>
                    <a:pt x="82" y="1436"/>
                  </a:lnTo>
                  <a:lnTo>
                    <a:pt x="82" y="1436"/>
                  </a:lnTo>
                  <a:lnTo>
                    <a:pt x="78" y="1444"/>
                  </a:lnTo>
                  <a:lnTo>
                    <a:pt x="74" y="1450"/>
                  </a:lnTo>
                  <a:lnTo>
                    <a:pt x="66" y="1454"/>
                  </a:lnTo>
                  <a:lnTo>
                    <a:pt x="58" y="1456"/>
                  </a:lnTo>
                  <a:lnTo>
                    <a:pt x="58" y="1456"/>
                  </a:lnTo>
                  <a:close/>
                  <a:moveTo>
                    <a:pt x="80" y="1354"/>
                  </a:moveTo>
                  <a:lnTo>
                    <a:pt x="80" y="1354"/>
                  </a:lnTo>
                  <a:lnTo>
                    <a:pt x="74" y="1354"/>
                  </a:lnTo>
                  <a:lnTo>
                    <a:pt x="74" y="1354"/>
                  </a:lnTo>
                  <a:lnTo>
                    <a:pt x="66" y="1350"/>
                  </a:lnTo>
                  <a:lnTo>
                    <a:pt x="60" y="1344"/>
                  </a:lnTo>
                  <a:lnTo>
                    <a:pt x="56" y="1334"/>
                  </a:lnTo>
                  <a:lnTo>
                    <a:pt x="56" y="1326"/>
                  </a:lnTo>
                  <a:lnTo>
                    <a:pt x="58" y="1318"/>
                  </a:lnTo>
                  <a:lnTo>
                    <a:pt x="58" y="1318"/>
                  </a:lnTo>
                  <a:lnTo>
                    <a:pt x="62" y="1308"/>
                  </a:lnTo>
                  <a:lnTo>
                    <a:pt x="68" y="1302"/>
                  </a:lnTo>
                  <a:lnTo>
                    <a:pt x="78" y="1300"/>
                  </a:lnTo>
                  <a:lnTo>
                    <a:pt x="86" y="1300"/>
                  </a:lnTo>
                  <a:lnTo>
                    <a:pt x="86" y="1300"/>
                  </a:lnTo>
                  <a:lnTo>
                    <a:pt x="96" y="1304"/>
                  </a:lnTo>
                  <a:lnTo>
                    <a:pt x="102" y="1310"/>
                  </a:lnTo>
                  <a:lnTo>
                    <a:pt x="106" y="1318"/>
                  </a:lnTo>
                  <a:lnTo>
                    <a:pt x="104" y="1328"/>
                  </a:lnTo>
                  <a:lnTo>
                    <a:pt x="104" y="1336"/>
                  </a:lnTo>
                  <a:lnTo>
                    <a:pt x="104" y="1336"/>
                  </a:lnTo>
                  <a:lnTo>
                    <a:pt x="100" y="1344"/>
                  </a:lnTo>
                  <a:lnTo>
                    <a:pt x="94" y="1350"/>
                  </a:lnTo>
                  <a:lnTo>
                    <a:pt x="88" y="1354"/>
                  </a:lnTo>
                  <a:lnTo>
                    <a:pt x="80" y="1354"/>
                  </a:lnTo>
                  <a:lnTo>
                    <a:pt x="80" y="1354"/>
                  </a:lnTo>
                  <a:close/>
                  <a:moveTo>
                    <a:pt x="104" y="1254"/>
                  </a:moveTo>
                  <a:lnTo>
                    <a:pt x="104" y="1254"/>
                  </a:lnTo>
                  <a:lnTo>
                    <a:pt x="98" y="1252"/>
                  </a:lnTo>
                  <a:lnTo>
                    <a:pt x="98" y="1252"/>
                  </a:lnTo>
                  <a:lnTo>
                    <a:pt x="90" y="1248"/>
                  </a:lnTo>
                  <a:lnTo>
                    <a:pt x="84" y="1242"/>
                  </a:lnTo>
                  <a:lnTo>
                    <a:pt x="80" y="1234"/>
                  </a:lnTo>
                  <a:lnTo>
                    <a:pt x="82" y="1224"/>
                  </a:lnTo>
                  <a:lnTo>
                    <a:pt x="84" y="1216"/>
                  </a:lnTo>
                  <a:lnTo>
                    <a:pt x="84" y="1216"/>
                  </a:lnTo>
                  <a:lnTo>
                    <a:pt x="88" y="1208"/>
                  </a:lnTo>
                  <a:lnTo>
                    <a:pt x="94" y="1202"/>
                  </a:lnTo>
                  <a:lnTo>
                    <a:pt x="104" y="1198"/>
                  </a:lnTo>
                  <a:lnTo>
                    <a:pt x="112" y="1198"/>
                  </a:lnTo>
                  <a:lnTo>
                    <a:pt x="112" y="1198"/>
                  </a:lnTo>
                  <a:lnTo>
                    <a:pt x="122" y="1202"/>
                  </a:lnTo>
                  <a:lnTo>
                    <a:pt x="128" y="1210"/>
                  </a:lnTo>
                  <a:lnTo>
                    <a:pt x="130" y="1218"/>
                  </a:lnTo>
                  <a:lnTo>
                    <a:pt x="130" y="1228"/>
                  </a:lnTo>
                  <a:lnTo>
                    <a:pt x="128" y="1236"/>
                  </a:lnTo>
                  <a:lnTo>
                    <a:pt x="128" y="1236"/>
                  </a:lnTo>
                  <a:lnTo>
                    <a:pt x="124" y="1244"/>
                  </a:lnTo>
                  <a:lnTo>
                    <a:pt x="120" y="1248"/>
                  </a:lnTo>
                  <a:lnTo>
                    <a:pt x="112" y="1252"/>
                  </a:lnTo>
                  <a:lnTo>
                    <a:pt x="104" y="1254"/>
                  </a:lnTo>
                  <a:lnTo>
                    <a:pt x="104" y="1254"/>
                  </a:lnTo>
                  <a:close/>
                  <a:moveTo>
                    <a:pt x="132" y="1154"/>
                  </a:moveTo>
                  <a:lnTo>
                    <a:pt x="132" y="1154"/>
                  </a:lnTo>
                  <a:lnTo>
                    <a:pt x="126" y="1152"/>
                  </a:lnTo>
                  <a:lnTo>
                    <a:pt x="126" y="1152"/>
                  </a:lnTo>
                  <a:lnTo>
                    <a:pt x="118" y="1148"/>
                  </a:lnTo>
                  <a:lnTo>
                    <a:pt x="112" y="1140"/>
                  </a:lnTo>
                  <a:lnTo>
                    <a:pt x="108" y="1132"/>
                  </a:lnTo>
                  <a:lnTo>
                    <a:pt x="110" y="1122"/>
                  </a:lnTo>
                  <a:lnTo>
                    <a:pt x="112" y="1114"/>
                  </a:lnTo>
                  <a:lnTo>
                    <a:pt x="112" y="1114"/>
                  </a:lnTo>
                  <a:lnTo>
                    <a:pt x="116" y="1106"/>
                  </a:lnTo>
                  <a:lnTo>
                    <a:pt x="124" y="1100"/>
                  </a:lnTo>
                  <a:lnTo>
                    <a:pt x="132" y="1098"/>
                  </a:lnTo>
                  <a:lnTo>
                    <a:pt x="142" y="1098"/>
                  </a:lnTo>
                  <a:lnTo>
                    <a:pt x="142" y="1098"/>
                  </a:lnTo>
                  <a:lnTo>
                    <a:pt x="150" y="1104"/>
                  </a:lnTo>
                  <a:lnTo>
                    <a:pt x="156" y="1110"/>
                  </a:lnTo>
                  <a:lnTo>
                    <a:pt x="158" y="1120"/>
                  </a:lnTo>
                  <a:lnTo>
                    <a:pt x="158" y="1128"/>
                  </a:lnTo>
                  <a:lnTo>
                    <a:pt x="156" y="1136"/>
                  </a:lnTo>
                  <a:lnTo>
                    <a:pt x="156" y="1136"/>
                  </a:lnTo>
                  <a:lnTo>
                    <a:pt x="152" y="1144"/>
                  </a:lnTo>
                  <a:lnTo>
                    <a:pt x="146" y="1148"/>
                  </a:lnTo>
                  <a:lnTo>
                    <a:pt x="140" y="1152"/>
                  </a:lnTo>
                  <a:lnTo>
                    <a:pt x="132" y="1154"/>
                  </a:lnTo>
                  <a:lnTo>
                    <a:pt x="132" y="1154"/>
                  </a:lnTo>
                  <a:close/>
                  <a:moveTo>
                    <a:pt x="164" y="1054"/>
                  </a:moveTo>
                  <a:lnTo>
                    <a:pt x="164" y="1054"/>
                  </a:lnTo>
                  <a:lnTo>
                    <a:pt x="156" y="1054"/>
                  </a:lnTo>
                  <a:lnTo>
                    <a:pt x="156" y="1054"/>
                  </a:lnTo>
                  <a:lnTo>
                    <a:pt x="148" y="1048"/>
                  </a:lnTo>
                  <a:lnTo>
                    <a:pt x="142" y="1042"/>
                  </a:lnTo>
                  <a:lnTo>
                    <a:pt x="140" y="1032"/>
                  </a:lnTo>
                  <a:lnTo>
                    <a:pt x="142" y="1022"/>
                  </a:lnTo>
                  <a:lnTo>
                    <a:pt x="144" y="1016"/>
                  </a:lnTo>
                  <a:lnTo>
                    <a:pt x="144" y="1016"/>
                  </a:lnTo>
                  <a:lnTo>
                    <a:pt x="150" y="1006"/>
                  </a:lnTo>
                  <a:lnTo>
                    <a:pt x="156" y="1002"/>
                  </a:lnTo>
                  <a:lnTo>
                    <a:pt x="166" y="1000"/>
                  </a:lnTo>
                  <a:lnTo>
                    <a:pt x="174" y="1000"/>
                  </a:lnTo>
                  <a:lnTo>
                    <a:pt x="174" y="1000"/>
                  </a:lnTo>
                  <a:lnTo>
                    <a:pt x="184" y="1006"/>
                  </a:lnTo>
                  <a:lnTo>
                    <a:pt x="188" y="1012"/>
                  </a:lnTo>
                  <a:lnTo>
                    <a:pt x="190" y="1022"/>
                  </a:lnTo>
                  <a:lnTo>
                    <a:pt x="190" y="1030"/>
                  </a:lnTo>
                  <a:lnTo>
                    <a:pt x="188" y="1038"/>
                  </a:lnTo>
                  <a:lnTo>
                    <a:pt x="188" y="1038"/>
                  </a:lnTo>
                  <a:lnTo>
                    <a:pt x="184" y="1046"/>
                  </a:lnTo>
                  <a:lnTo>
                    <a:pt x="178" y="1050"/>
                  </a:lnTo>
                  <a:lnTo>
                    <a:pt x="172" y="1054"/>
                  </a:lnTo>
                  <a:lnTo>
                    <a:pt x="164" y="1054"/>
                  </a:lnTo>
                  <a:lnTo>
                    <a:pt x="164" y="1054"/>
                  </a:lnTo>
                  <a:close/>
                  <a:moveTo>
                    <a:pt x="200" y="956"/>
                  </a:moveTo>
                  <a:lnTo>
                    <a:pt x="200" y="956"/>
                  </a:lnTo>
                  <a:lnTo>
                    <a:pt x="192" y="956"/>
                  </a:lnTo>
                  <a:lnTo>
                    <a:pt x="192" y="956"/>
                  </a:lnTo>
                  <a:lnTo>
                    <a:pt x="184" y="950"/>
                  </a:lnTo>
                  <a:lnTo>
                    <a:pt x="178" y="942"/>
                  </a:lnTo>
                  <a:lnTo>
                    <a:pt x="176" y="934"/>
                  </a:lnTo>
                  <a:lnTo>
                    <a:pt x="178" y="924"/>
                  </a:lnTo>
                  <a:lnTo>
                    <a:pt x="180" y="916"/>
                  </a:lnTo>
                  <a:lnTo>
                    <a:pt x="180" y="916"/>
                  </a:lnTo>
                  <a:lnTo>
                    <a:pt x="186" y="908"/>
                  </a:lnTo>
                  <a:lnTo>
                    <a:pt x="194" y="904"/>
                  </a:lnTo>
                  <a:lnTo>
                    <a:pt x="202" y="902"/>
                  </a:lnTo>
                  <a:lnTo>
                    <a:pt x="212" y="904"/>
                  </a:lnTo>
                  <a:lnTo>
                    <a:pt x="212" y="904"/>
                  </a:lnTo>
                  <a:lnTo>
                    <a:pt x="220" y="908"/>
                  </a:lnTo>
                  <a:lnTo>
                    <a:pt x="224" y="916"/>
                  </a:lnTo>
                  <a:lnTo>
                    <a:pt x="226" y="924"/>
                  </a:lnTo>
                  <a:lnTo>
                    <a:pt x="226" y="934"/>
                  </a:lnTo>
                  <a:lnTo>
                    <a:pt x="222" y="942"/>
                  </a:lnTo>
                  <a:lnTo>
                    <a:pt x="222" y="942"/>
                  </a:lnTo>
                  <a:lnTo>
                    <a:pt x="218" y="948"/>
                  </a:lnTo>
                  <a:lnTo>
                    <a:pt x="214" y="952"/>
                  </a:lnTo>
                  <a:lnTo>
                    <a:pt x="206" y="956"/>
                  </a:lnTo>
                  <a:lnTo>
                    <a:pt x="200" y="956"/>
                  </a:lnTo>
                  <a:lnTo>
                    <a:pt x="200" y="956"/>
                  </a:lnTo>
                  <a:close/>
                  <a:moveTo>
                    <a:pt x="240" y="860"/>
                  </a:moveTo>
                  <a:lnTo>
                    <a:pt x="240" y="860"/>
                  </a:lnTo>
                  <a:lnTo>
                    <a:pt x="230" y="858"/>
                  </a:lnTo>
                  <a:lnTo>
                    <a:pt x="230" y="858"/>
                  </a:lnTo>
                  <a:lnTo>
                    <a:pt x="222" y="854"/>
                  </a:lnTo>
                  <a:lnTo>
                    <a:pt x="218" y="846"/>
                  </a:lnTo>
                  <a:lnTo>
                    <a:pt x="216" y="836"/>
                  </a:lnTo>
                  <a:lnTo>
                    <a:pt x="218" y="828"/>
                  </a:lnTo>
                  <a:lnTo>
                    <a:pt x="220" y="820"/>
                  </a:lnTo>
                  <a:lnTo>
                    <a:pt x="220" y="820"/>
                  </a:lnTo>
                  <a:lnTo>
                    <a:pt x="226" y="812"/>
                  </a:lnTo>
                  <a:lnTo>
                    <a:pt x="234" y="808"/>
                  </a:lnTo>
                  <a:lnTo>
                    <a:pt x="244" y="806"/>
                  </a:lnTo>
                  <a:lnTo>
                    <a:pt x="252" y="808"/>
                  </a:lnTo>
                  <a:lnTo>
                    <a:pt x="252" y="808"/>
                  </a:lnTo>
                  <a:lnTo>
                    <a:pt x="260" y="812"/>
                  </a:lnTo>
                  <a:lnTo>
                    <a:pt x="266" y="820"/>
                  </a:lnTo>
                  <a:lnTo>
                    <a:pt x="266" y="830"/>
                  </a:lnTo>
                  <a:lnTo>
                    <a:pt x="264" y="840"/>
                  </a:lnTo>
                  <a:lnTo>
                    <a:pt x="262" y="846"/>
                  </a:lnTo>
                  <a:lnTo>
                    <a:pt x="262" y="846"/>
                  </a:lnTo>
                  <a:lnTo>
                    <a:pt x="258" y="852"/>
                  </a:lnTo>
                  <a:lnTo>
                    <a:pt x="252" y="856"/>
                  </a:lnTo>
                  <a:lnTo>
                    <a:pt x="246" y="860"/>
                  </a:lnTo>
                  <a:lnTo>
                    <a:pt x="240" y="860"/>
                  </a:lnTo>
                  <a:lnTo>
                    <a:pt x="240" y="860"/>
                  </a:lnTo>
                  <a:close/>
                  <a:moveTo>
                    <a:pt x="284" y="766"/>
                  </a:moveTo>
                  <a:lnTo>
                    <a:pt x="284" y="766"/>
                  </a:lnTo>
                  <a:lnTo>
                    <a:pt x="278" y="766"/>
                  </a:lnTo>
                  <a:lnTo>
                    <a:pt x="272" y="764"/>
                  </a:lnTo>
                  <a:lnTo>
                    <a:pt x="272" y="764"/>
                  </a:lnTo>
                  <a:lnTo>
                    <a:pt x="266" y="758"/>
                  </a:lnTo>
                  <a:lnTo>
                    <a:pt x="260" y="750"/>
                  </a:lnTo>
                  <a:lnTo>
                    <a:pt x="260" y="742"/>
                  </a:lnTo>
                  <a:lnTo>
                    <a:pt x="262" y="732"/>
                  </a:lnTo>
                  <a:lnTo>
                    <a:pt x="266" y="724"/>
                  </a:lnTo>
                  <a:lnTo>
                    <a:pt x="266" y="724"/>
                  </a:lnTo>
                  <a:lnTo>
                    <a:pt x="272" y="718"/>
                  </a:lnTo>
                  <a:lnTo>
                    <a:pt x="280" y="712"/>
                  </a:lnTo>
                  <a:lnTo>
                    <a:pt x="288" y="712"/>
                  </a:lnTo>
                  <a:lnTo>
                    <a:pt x="298" y="714"/>
                  </a:lnTo>
                  <a:lnTo>
                    <a:pt x="298" y="714"/>
                  </a:lnTo>
                  <a:lnTo>
                    <a:pt x="306" y="720"/>
                  </a:lnTo>
                  <a:lnTo>
                    <a:pt x="310" y="728"/>
                  </a:lnTo>
                  <a:lnTo>
                    <a:pt x="312" y="736"/>
                  </a:lnTo>
                  <a:lnTo>
                    <a:pt x="308" y="746"/>
                  </a:lnTo>
                  <a:lnTo>
                    <a:pt x="306" y="754"/>
                  </a:lnTo>
                  <a:lnTo>
                    <a:pt x="306" y="754"/>
                  </a:lnTo>
                  <a:lnTo>
                    <a:pt x="302" y="758"/>
                  </a:lnTo>
                  <a:lnTo>
                    <a:pt x="296" y="764"/>
                  </a:lnTo>
                  <a:lnTo>
                    <a:pt x="290" y="766"/>
                  </a:lnTo>
                  <a:lnTo>
                    <a:pt x="284" y="766"/>
                  </a:lnTo>
                  <a:lnTo>
                    <a:pt x="284" y="766"/>
                  </a:lnTo>
                  <a:close/>
                  <a:moveTo>
                    <a:pt x="332" y="674"/>
                  </a:moveTo>
                  <a:lnTo>
                    <a:pt x="332" y="674"/>
                  </a:lnTo>
                  <a:lnTo>
                    <a:pt x="326" y="674"/>
                  </a:lnTo>
                  <a:lnTo>
                    <a:pt x="320" y="672"/>
                  </a:lnTo>
                  <a:lnTo>
                    <a:pt x="320" y="672"/>
                  </a:lnTo>
                  <a:lnTo>
                    <a:pt x="314" y="666"/>
                  </a:lnTo>
                  <a:lnTo>
                    <a:pt x="308" y="658"/>
                  </a:lnTo>
                  <a:lnTo>
                    <a:pt x="308" y="648"/>
                  </a:lnTo>
                  <a:lnTo>
                    <a:pt x="312" y="638"/>
                  </a:lnTo>
                  <a:lnTo>
                    <a:pt x="316" y="632"/>
                  </a:lnTo>
                  <a:lnTo>
                    <a:pt x="316" y="632"/>
                  </a:lnTo>
                  <a:lnTo>
                    <a:pt x="322" y="624"/>
                  </a:lnTo>
                  <a:lnTo>
                    <a:pt x="330" y="620"/>
                  </a:lnTo>
                  <a:lnTo>
                    <a:pt x="338" y="620"/>
                  </a:lnTo>
                  <a:lnTo>
                    <a:pt x="348" y="622"/>
                  </a:lnTo>
                  <a:lnTo>
                    <a:pt x="348" y="622"/>
                  </a:lnTo>
                  <a:lnTo>
                    <a:pt x="356" y="630"/>
                  </a:lnTo>
                  <a:lnTo>
                    <a:pt x="360" y="638"/>
                  </a:lnTo>
                  <a:lnTo>
                    <a:pt x="360" y="646"/>
                  </a:lnTo>
                  <a:lnTo>
                    <a:pt x="356" y="656"/>
                  </a:lnTo>
                  <a:lnTo>
                    <a:pt x="354" y="662"/>
                  </a:lnTo>
                  <a:lnTo>
                    <a:pt x="354" y="662"/>
                  </a:lnTo>
                  <a:lnTo>
                    <a:pt x="350" y="668"/>
                  </a:lnTo>
                  <a:lnTo>
                    <a:pt x="344" y="672"/>
                  </a:lnTo>
                  <a:lnTo>
                    <a:pt x="338" y="674"/>
                  </a:lnTo>
                  <a:lnTo>
                    <a:pt x="332" y="674"/>
                  </a:lnTo>
                  <a:lnTo>
                    <a:pt x="332" y="674"/>
                  </a:lnTo>
                  <a:close/>
                  <a:moveTo>
                    <a:pt x="386" y="586"/>
                  </a:moveTo>
                  <a:lnTo>
                    <a:pt x="386" y="586"/>
                  </a:lnTo>
                  <a:lnTo>
                    <a:pt x="378" y="584"/>
                  </a:lnTo>
                  <a:lnTo>
                    <a:pt x="372" y="582"/>
                  </a:lnTo>
                  <a:lnTo>
                    <a:pt x="372" y="582"/>
                  </a:lnTo>
                  <a:lnTo>
                    <a:pt x="366" y="576"/>
                  </a:lnTo>
                  <a:lnTo>
                    <a:pt x="362" y="566"/>
                  </a:lnTo>
                  <a:lnTo>
                    <a:pt x="362" y="558"/>
                  </a:lnTo>
                  <a:lnTo>
                    <a:pt x="366" y="548"/>
                  </a:lnTo>
                  <a:lnTo>
                    <a:pt x="370" y="542"/>
                  </a:lnTo>
                  <a:lnTo>
                    <a:pt x="370" y="542"/>
                  </a:lnTo>
                  <a:lnTo>
                    <a:pt x="376" y="534"/>
                  </a:lnTo>
                  <a:lnTo>
                    <a:pt x="384" y="532"/>
                  </a:lnTo>
                  <a:lnTo>
                    <a:pt x="394" y="532"/>
                  </a:lnTo>
                  <a:lnTo>
                    <a:pt x="402" y="534"/>
                  </a:lnTo>
                  <a:lnTo>
                    <a:pt x="402" y="534"/>
                  </a:lnTo>
                  <a:lnTo>
                    <a:pt x="410" y="542"/>
                  </a:lnTo>
                  <a:lnTo>
                    <a:pt x="414" y="550"/>
                  </a:lnTo>
                  <a:lnTo>
                    <a:pt x="414" y="558"/>
                  </a:lnTo>
                  <a:lnTo>
                    <a:pt x="410" y="568"/>
                  </a:lnTo>
                  <a:lnTo>
                    <a:pt x="406" y="574"/>
                  </a:lnTo>
                  <a:lnTo>
                    <a:pt x="406" y="574"/>
                  </a:lnTo>
                  <a:lnTo>
                    <a:pt x="402" y="580"/>
                  </a:lnTo>
                  <a:lnTo>
                    <a:pt x="396" y="582"/>
                  </a:lnTo>
                  <a:lnTo>
                    <a:pt x="392" y="584"/>
                  </a:lnTo>
                  <a:lnTo>
                    <a:pt x="386" y="586"/>
                  </a:lnTo>
                  <a:lnTo>
                    <a:pt x="386" y="586"/>
                  </a:lnTo>
                  <a:close/>
                  <a:moveTo>
                    <a:pt x="444" y="500"/>
                  </a:moveTo>
                  <a:lnTo>
                    <a:pt x="444" y="500"/>
                  </a:lnTo>
                  <a:lnTo>
                    <a:pt x="436" y="498"/>
                  </a:lnTo>
                  <a:lnTo>
                    <a:pt x="430" y="496"/>
                  </a:lnTo>
                  <a:lnTo>
                    <a:pt x="430" y="496"/>
                  </a:lnTo>
                  <a:lnTo>
                    <a:pt x="424" y="488"/>
                  </a:lnTo>
                  <a:lnTo>
                    <a:pt x="420" y="480"/>
                  </a:lnTo>
                  <a:lnTo>
                    <a:pt x="420" y="470"/>
                  </a:lnTo>
                  <a:lnTo>
                    <a:pt x="424" y="462"/>
                  </a:lnTo>
                  <a:lnTo>
                    <a:pt x="430" y="454"/>
                  </a:lnTo>
                  <a:lnTo>
                    <a:pt x="430" y="454"/>
                  </a:lnTo>
                  <a:lnTo>
                    <a:pt x="436" y="448"/>
                  </a:lnTo>
                  <a:lnTo>
                    <a:pt x="446" y="446"/>
                  </a:lnTo>
                  <a:lnTo>
                    <a:pt x="454" y="446"/>
                  </a:lnTo>
                  <a:lnTo>
                    <a:pt x="464" y="450"/>
                  </a:lnTo>
                  <a:lnTo>
                    <a:pt x="464" y="450"/>
                  </a:lnTo>
                  <a:lnTo>
                    <a:pt x="470" y="458"/>
                  </a:lnTo>
                  <a:lnTo>
                    <a:pt x="472" y="466"/>
                  </a:lnTo>
                  <a:lnTo>
                    <a:pt x="472" y="474"/>
                  </a:lnTo>
                  <a:lnTo>
                    <a:pt x="468" y="484"/>
                  </a:lnTo>
                  <a:lnTo>
                    <a:pt x="464" y="490"/>
                  </a:lnTo>
                  <a:lnTo>
                    <a:pt x="464" y="490"/>
                  </a:lnTo>
                  <a:lnTo>
                    <a:pt x="460" y="494"/>
                  </a:lnTo>
                  <a:lnTo>
                    <a:pt x="454" y="498"/>
                  </a:lnTo>
                  <a:lnTo>
                    <a:pt x="450" y="500"/>
                  </a:lnTo>
                  <a:lnTo>
                    <a:pt x="444" y="500"/>
                  </a:lnTo>
                  <a:lnTo>
                    <a:pt x="444" y="500"/>
                  </a:lnTo>
                  <a:close/>
                  <a:moveTo>
                    <a:pt x="508" y="418"/>
                  </a:moveTo>
                  <a:lnTo>
                    <a:pt x="508" y="418"/>
                  </a:lnTo>
                  <a:lnTo>
                    <a:pt x="500" y="416"/>
                  </a:lnTo>
                  <a:lnTo>
                    <a:pt x="492" y="412"/>
                  </a:lnTo>
                  <a:lnTo>
                    <a:pt x="492" y="412"/>
                  </a:lnTo>
                  <a:lnTo>
                    <a:pt x="486" y="404"/>
                  </a:lnTo>
                  <a:lnTo>
                    <a:pt x="484" y="396"/>
                  </a:lnTo>
                  <a:lnTo>
                    <a:pt x="486" y="386"/>
                  </a:lnTo>
                  <a:lnTo>
                    <a:pt x="490" y="378"/>
                  </a:lnTo>
                  <a:lnTo>
                    <a:pt x="496" y="372"/>
                  </a:lnTo>
                  <a:lnTo>
                    <a:pt x="496" y="372"/>
                  </a:lnTo>
                  <a:lnTo>
                    <a:pt x="502" y="366"/>
                  </a:lnTo>
                  <a:lnTo>
                    <a:pt x="512" y="364"/>
                  </a:lnTo>
                  <a:lnTo>
                    <a:pt x="520" y="364"/>
                  </a:lnTo>
                  <a:lnTo>
                    <a:pt x="528" y="370"/>
                  </a:lnTo>
                  <a:lnTo>
                    <a:pt x="528" y="370"/>
                  </a:lnTo>
                  <a:lnTo>
                    <a:pt x="534" y="376"/>
                  </a:lnTo>
                  <a:lnTo>
                    <a:pt x="538" y="386"/>
                  </a:lnTo>
                  <a:lnTo>
                    <a:pt x="536" y="394"/>
                  </a:lnTo>
                  <a:lnTo>
                    <a:pt x="532" y="404"/>
                  </a:lnTo>
                  <a:lnTo>
                    <a:pt x="526" y="410"/>
                  </a:lnTo>
                  <a:lnTo>
                    <a:pt x="526" y="410"/>
                  </a:lnTo>
                  <a:lnTo>
                    <a:pt x="522" y="412"/>
                  </a:lnTo>
                  <a:lnTo>
                    <a:pt x="518" y="416"/>
                  </a:lnTo>
                  <a:lnTo>
                    <a:pt x="508" y="418"/>
                  </a:lnTo>
                  <a:lnTo>
                    <a:pt x="508" y="418"/>
                  </a:lnTo>
                  <a:close/>
                  <a:moveTo>
                    <a:pt x="578" y="340"/>
                  </a:moveTo>
                  <a:lnTo>
                    <a:pt x="578" y="340"/>
                  </a:lnTo>
                  <a:lnTo>
                    <a:pt x="568" y="338"/>
                  </a:lnTo>
                  <a:lnTo>
                    <a:pt x="562" y="334"/>
                  </a:lnTo>
                  <a:lnTo>
                    <a:pt x="562" y="334"/>
                  </a:lnTo>
                  <a:lnTo>
                    <a:pt x="556" y="326"/>
                  </a:lnTo>
                  <a:lnTo>
                    <a:pt x="554" y="316"/>
                  </a:lnTo>
                  <a:lnTo>
                    <a:pt x="556" y="308"/>
                  </a:lnTo>
                  <a:lnTo>
                    <a:pt x="560" y="300"/>
                  </a:lnTo>
                  <a:lnTo>
                    <a:pt x="566" y="294"/>
                  </a:lnTo>
                  <a:lnTo>
                    <a:pt x="566" y="294"/>
                  </a:lnTo>
                  <a:lnTo>
                    <a:pt x="574" y="288"/>
                  </a:lnTo>
                  <a:lnTo>
                    <a:pt x="584" y="286"/>
                  </a:lnTo>
                  <a:lnTo>
                    <a:pt x="592" y="288"/>
                  </a:lnTo>
                  <a:lnTo>
                    <a:pt x="600" y="294"/>
                  </a:lnTo>
                  <a:lnTo>
                    <a:pt x="600" y="294"/>
                  </a:lnTo>
                  <a:lnTo>
                    <a:pt x="606" y="302"/>
                  </a:lnTo>
                  <a:lnTo>
                    <a:pt x="608" y="310"/>
                  </a:lnTo>
                  <a:lnTo>
                    <a:pt x="606" y="320"/>
                  </a:lnTo>
                  <a:lnTo>
                    <a:pt x="600" y="328"/>
                  </a:lnTo>
                  <a:lnTo>
                    <a:pt x="596" y="334"/>
                  </a:lnTo>
                  <a:lnTo>
                    <a:pt x="596" y="334"/>
                  </a:lnTo>
                  <a:lnTo>
                    <a:pt x="588" y="338"/>
                  </a:lnTo>
                  <a:lnTo>
                    <a:pt x="578" y="340"/>
                  </a:lnTo>
                  <a:lnTo>
                    <a:pt x="578" y="340"/>
                  </a:lnTo>
                  <a:close/>
                  <a:moveTo>
                    <a:pt x="652" y="268"/>
                  </a:moveTo>
                  <a:lnTo>
                    <a:pt x="652" y="268"/>
                  </a:lnTo>
                  <a:lnTo>
                    <a:pt x="644" y="266"/>
                  </a:lnTo>
                  <a:lnTo>
                    <a:pt x="634" y="260"/>
                  </a:lnTo>
                  <a:lnTo>
                    <a:pt x="634" y="260"/>
                  </a:lnTo>
                  <a:lnTo>
                    <a:pt x="630" y="252"/>
                  </a:lnTo>
                  <a:lnTo>
                    <a:pt x="628" y="244"/>
                  </a:lnTo>
                  <a:lnTo>
                    <a:pt x="632" y="234"/>
                  </a:lnTo>
                  <a:lnTo>
                    <a:pt x="638" y="226"/>
                  </a:lnTo>
                  <a:lnTo>
                    <a:pt x="644" y="222"/>
                  </a:lnTo>
                  <a:lnTo>
                    <a:pt x="644" y="222"/>
                  </a:lnTo>
                  <a:lnTo>
                    <a:pt x="652" y="216"/>
                  </a:lnTo>
                  <a:lnTo>
                    <a:pt x="660" y="216"/>
                  </a:lnTo>
                  <a:lnTo>
                    <a:pt x="670" y="218"/>
                  </a:lnTo>
                  <a:lnTo>
                    <a:pt x="678" y="224"/>
                  </a:lnTo>
                  <a:lnTo>
                    <a:pt x="678" y="224"/>
                  </a:lnTo>
                  <a:lnTo>
                    <a:pt x="682" y="232"/>
                  </a:lnTo>
                  <a:lnTo>
                    <a:pt x="682" y="242"/>
                  </a:lnTo>
                  <a:lnTo>
                    <a:pt x="680" y="250"/>
                  </a:lnTo>
                  <a:lnTo>
                    <a:pt x="674" y="258"/>
                  </a:lnTo>
                  <a:lnTo>
                    <a:pt x="668" y="262"/>
                  </a:lnTo>
                  <a:lnTo>
                    <a:pt x="668" y="262"/>
                  </a:lnTo>
                  <a:lnTo>
                    <a:pt x="662" y="268"/>
                  </a:lnTo>
                  <a:lnTo>
                    <a:pt x="652" y="268"/>
                  </a:lnTo>
                  <a:lnTo>
                    <a:pt x="652" y="268"/>
                  </a:lnTo>
                  <a:close/>
                  <a:moveTo>
                    <a:pt x="734" y="204"/>
                  </a:moveTo>
                  <a:lnTo>
                    <a:pt x="734" y="204"/>
                  </a:lnTo>
                  <a:lnTo>
                    <a:pt x="728" y="202"/>
                  </a:lnTo>
                  <a:lnTo>
                    <a:pt x="722" y="200"/>
                  </a:lnTo>
                  <a:lnTo>
                    <a:pt x="718" y="198"/>
                  </a:lnTo>
                  <a:lnTo>
                    <a:pt x="714" y="194"/>
                  </a:lnTo>
                  <a:lnTo>
                    <a:pt x="714" y="194"/>
                  </a:lnTo>
                  <a:lnTo>
                    <a:pt x="710" y="184"/>
                  </a:lnTo>
                  <a:lnTo>
                    <a:pt x="710" y="176"/>
                  </a:lnTo>
                  <a:lnTo>
                    <a:pt x="712" y="168"/>
                  </a:lnTo>
                  <a:lnTo>
                    <a:pt x="720" y="160"/>
                  </a:lnTo>
                  <a:lnTo>
                    <a:pt x="726" y="156"/>
                  </a:lnTo>
                  <a:lnTo>
                    <a:pt x="726" y="156"/>
                  </a:lnTo>
                  <a:lnTo>
                    <a:pt x="734" y="152"/>
                  </a:lnTo>
                  <a:lnTo>
                    <a:pt x="744" y="150"/>
                  </a:lnTo>
                  <a:lnTo>
                    <a:pt x="752" y="154"/>
                  </a:lnTo>
                  <a:lnTo>
                    <a:pt x="760" y="160"/>
                  </a:lnTo>
                  <a:lnTo>
                    <a:pt x="760" y="160"/>
                  </a:lnTo>
                  <a:lnTo>
                    <a:pt x="764" y="168"/>
                  </a:lnTo>
                  <a:lnTo>
                    <a:pt x="764" y="178"/>
                  </a:lnTo>
                  <a:lnTo>
                    <a:pt x="760" y="186"/>
                  </a:lnTo>
                  <a:lnTo>
                    <a:pt x="754" y="194"/>
                  </a:lnTo>
                  <a:lnTo>
                    <a:pt x="748" y="198"/>
                  </a:lnTo>
                  <a:lnTo>
                    <a:pt x="748" y="198"/>
                  </a:lnTo>
                  <a:lnTo>
                    <a:pt x="740" y="202"/>
                  </a:lnTo>
                  <a:lnTo>
                    <a:pt x="734" y="204"/>
                  </a:lnTo>
                  <a:lnTo>
                    <a:pt x="734" y="204"/>
                  </a:lnTo>
                  <a:close/>
                  <a:moveTo>
                    <a:pt x="820" y="144"/>
                  </a:moveTo>
                  <a:lnTo>
                    <a:pt x="820" y="144"/>
                  </a:lnTo>
                  <a:lnTo>
                    <a:pt x="814" y="144"/>
                  </a:lnTo>
                  <a:lnTo>
                    <a:pt x="808" y="142"/>
                  </a:lnTo>
                  <a:lnTo>
                    <a:pt x="802" y="138"/>
                  </a:lnTo>
                  <a:lnTo>
                    <a:pt x="798" y="134"/>
                  </a:lnTo>
                  <a:lnTo>
                    <a:pt x="798" y="134"/>
                  </a:lnTo>
                  <a:lnTo>
                    <a:pt x="796" y="124"/>
                  </a:lnTo>
                  <a:lnTo>
                    <a:pt x="796" y="116"/>
                  </a:lnTo>
                  <a:lnTo>
                    <a:pt x="800" y="106"/>
                  </a:lnTo>
                  <a:lnTo>
                    <a:pt x="806" y="100"/>
                  </a:lnTo>
                  <a:lnTo>
                    <a:pt x="814" y="96"/>
                  </a:lnTo>
                  <a:lnTo>
                    <a:pt x="814" y="96"/>
                  </a:lnTo>
                  <a:lnTo>
                    <a:pt x="822" y="92"/>
                  </a:lnTo>
                  <a:lnTo>
                    <a:pt x="832" y="94"/>
                  </a:lnTo>
                  <a:lnTo>
                    <a:pt x="840" y="96"/>
                  </a:lnTo>
                  <a:lnTo>
                    <a:pt x="846" y="104"/>
                  </a:lnTo>
                  <a:lnTo>
                    <a:pt x="846" y="104"/>
                  </a:lnTo>
                  <a:lnTo>
                    <a:pt x="850" y="112"/>
                  </a:lnTo>
                  <a:lnTo>
                    <a:pt x="850" y="122"/>
                  </a:lnTo>
                  <a:lnTo>
                    <a:pt x="846" y="130"/>
                  </a:lnTo>
                  <a:lnTo>
                    <a:pt x="838" y="136"/>
                  </a:lnTo>
                  <a:lnTo>
                    <a:pt x="832" y="140"/>
                  </a:lnTo>
                  <a:lnTo>
                    <a:pt x="832" y="140"/>
                  </a:lnTo>
                  <a:lnTo>
                    <a:pt x="826" y="144"/>
                  </a:lnTo>
                  <a:lnTo>
                    <a:pt x="820" y="144"/>
                  </a:lnTo>
                  <a:lnTo>
                    <a:pt x="820" y="144"/>
                  </a:lnTo>
                  <a:close/>
                  <a:moveTo>
                    <a:pt x="910" y="94"/>
                  </a:moveTo>
                  <a:lnTo>
                    <a:pt x="910" y="94"/>
                  </a:lnTo>
                  <a:lnTo>
                    <a:pt x="904" y="92"/>
                  </a:lnTo>
                  <a:lnTo>
                    <a:pt x="898" y="90"/>
                  </a:lnTo>
                  <a:lnTo>
                    <a:pt x="892" y="86"/>
                  </a:lnTo>
                  <a:lnTo>
                    <a:pt x="888" y="80"/>
                  </a:lnTo>
                  <a:lnTo>
                    <a:pt x="888" y="80"/>
                  </a:lnTo>
                  <a:lnTo>
                    <a:pt x="886" y="72"/>
                  </a:lnTo>
                  <a:lnTo>
                    <a:pt x="888" y="62"/>
                  </a:lnTo>
                  <a:lnTo>
                    <a:pt x="892" y="54"/>
                  </a:lnTo>
                  <a:lnTo>
                    <a:pt x="900" y="48"/>
                  </a:lnTo>
                  <a:lnTo>
                    <a:pt x="906" y="44"/>
                  </a:lnTo>
                  <a:lnTo>
                    <a:pt x="906" y="44"/>
                  </a:lnTo>
                  <a:lnTo>
                    <a:pt x="916" y="42"/>
                  </a:lnTo>
                  <a:lnTo>
                    <a:pt x="924" y="44"/>
                  </a:lnTo>
                  <a:lnTo>
                    <a:pt x="932" y="48"/>
                  </a:lnTo>
                  <a:lnTo>
                    <a:pt x="938" y="56"/>
                  </a:lnTo>
                  <a:lnTo>
                    <a:pt x="938" y="56"/>
                  </a:lnTo>
                  <a:lnTo>
                    <a:pt x="942" y="64"/>
                  </a:lnTo>
                  <a:lnTo>
                    <a:pt x="940" y="74"/>
                  </a:lnTo>
                  <a:lnTo>
                    <a:pt x="936" y="82"/>
                  </a:lnTo>
                  <a:lnTo>
                    <a:pt x="928" y="88"/>
                  </a:lnTo>
                  <a:lnTo>
                    <a:pt x="920" y="92"/>
                  </a:lnTo>
                  <a:lnTo>
                    <a:pt x="920" y="92"/>
                  </a:lnTo>
                  <a:lnTo>
                    <a:pt x="916" y="94"/>
                  </a:lnTo>
                  <a:lnTo>
                    <a:pt x="910" y="94"/>
                  </a:lnTo>
                  <a:lnTo>
                    <a:pt x="910" y="94"/>
                  </a:lnTo>
                  <a:close/>
                  <a:moveTo>
                    <a:pt x="1004" y="52"/>
                  </a:moveTo>
                  <a:lnTo>
                    <a:pt x="1004" y="52"/>
                  </a:lnTo>
                  <a:lnTo>
                    <a:pt x="998" y="50"/>
                  </a:lnTo>
                  <a:lnTo>
                    <a:pt x="992" y="48"/>
                  </a:lnTo>
                  <a:lnTo>
                    <a:pt x="986" y="42"/>
                  </a:lnTo>
                  <a:lnTo>
                    <a:pt x="982" y="36"/>
                  </a:lnTo>
                  <a:lnTo>
                    <a:pt x="982" y="36"/>
                  </a:lnTo>
                  <a:lnTo>
                    <a:pt x="980" y="26"/>
                  </a:lnTo>
                  <a:lnTo>
                    <a:pt x="982" y="18"/>
                  </a:lnTo>
                  <a:lnTo>
                    <a:pt x="988" y="10"/>
                  </a:lnTo>
                  <a:lnTo>
                    <a:pt x="996" y="6"/>
                  </a:lnTo>
                  <a:lnTo>
                    <a:pt x="1004" y="2"/>
                  </a:lnTo>
                  <a:lnTo>
                    <a:pt x="1004" y="2"/>
                  </a:lnTo>
                  <a:lnTo>
                    <a:pt x="1014" y="0"/>
                  </a:lnTo>
                  <a:lnTo>
                    <a:pt x="1022" y="2"/>
                  </a:lnTo>
                  <a:lnTo>
                    <a:pt x="1030" y="8"/>
                  </a:lnTo>
                  <a:lnTo>
                    <a:pt x="1034" y="16"/>
                  </a:lnTo>
                  <a:lnTo>
                    <a:pt x="1034" y="16"/>
                  </a:lnTo>
                  <a:lnTo>
                    <a:pt x="1036" y="26"/>
                  </a:lnTo>
                  <a:lnTo>
                    <a:pt x="1034" y="34"/>
                  </a:lnTo>
                  <a:lnTo>
                    <a:pt x="1030" y="42"/>
                  </a:lnTo>
                  <a:lnTo>
                    <a:pt x="1020" y="46"/>
                  </a:lnTo>
                  <a:lnTo>
                    <a:pt x="1014" y="50"/>
                  </a:lnTo>
                  <a:lnTo>
                    <a:pt x="1014" y="50"/>
                  </a:lnTo>
                  <a:lnTo>
                    <a:pt x="1004" y="52"/>
                  </a:lnTo>
                  <a:lnTo>
                    <a:pt x="1004" y="52"/>
                  </a:lnTo>
                  <a:close/>
                </a:path>
              </a:pathLst>
            </a:custGeom>
            <a:solidFill>
              <a:srgbClr val="94A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0"/>
            <p:cNvSpPr>
              <a:spLocks noEditPoints="1"/>
            </p:cNvSpPr>
            <p:nvPr/>
          </p:nvSpPr>
          <p:spPr bwMode="auto">
            <a:xfrm rot="387372">
              <a:off x="1599630" y="7776929"/>
              <a:ext cx="1072060" cy="148307"/>
            </a:xfrm>
            <a:custGeom>
              <a:avLst/>
              <a:gdLst>
                <a:gd name="T0" fmla="*/ 832 w 872"/>
                <a:gd name="T1" fmla="*/ 132 h 136"/>
                <a:gd name="T2" fmla="*/ 816 w 872"/>
                <a:gd name="T3" fmla="*/ 112 h 136"/>
                <a:gd name="T4" fmla="*/ 830 w 872"/>
                <a:gd name="T5" fmla="*/ 88 h 136"/>
                <a:gd name="T6" fmla="*/ 856 w 872"/>
                <a:gd name="T7" fmla="*/ 90 h 136"/>
                <a:gd name="T8" fmla="*/ 870 w 872"/>
                <a:gd name="T9" fmla="*/ 120 h 136"/>
                <a:gd name="T10" fmla="*/ 856 w 872"/>
                <a:gd name="T11" fmla="*/ 136 h 136"/>
                <a:gd name="T12" fmla="*/ 750 w 872"/>
                <a:gd name="T13" fmla="*/ 104 h 136"/>
                <a:gd name="T14" fmla="*/ 726 w 872"/>
                <a:gd name="T15" fmla="*/ 98 h 136"/>
                <a:gd name="T16" fmla="*/ 718 w 872"/>
                <a:gd name="T17" fmla="*/ 72 h 136"/>
                <a:gd name="T18" fmla="*/ 748 w 872"/>
                <a:gd name="T19" fmla="*/ 56 h 136"/>
                <a:gd name="T20" fmla="*/ 770 w 872"/>
                <a:gd name="T21" fmla="*/ 68 h 136"/>
                <a:gd name="T22" fmla="*/ 770 w 872"/>
                <a:gd name="T23" fmla="*/ 94 h 136"/>
                <a:gd name="T24" fmla="*/ 750 w 872"/>
                <a:gd name="T25" fmla="*/ 104 h 136"/>
                <a:gd name="T26" fmla="*/ 10 w 872"/>
                <a:gd name="T27" fmla="*/ 92 h 136"/>
                <a:gd name="T28" fmla="*/ 0 w 872"/>
                <a:gd name="T29" fmla="*/ 70 h 136"/>
                <a:gd name="T30" fmla="*/ 24 w 872"/>
                <a:gd name="T31" fmla="*/ 46 h 136"/>
                <a:gd name="T32" fmla="*/ 50 w 872"/>
                <a:gd name="T33" fmla="*/ 54 h 136"/>
                <a:gd name="T34" fmla="*/ 52 w 872"/>
                <a:gd name="T35" fmla="*/ 82 h 136"/>
                <a:gd name="T36" fmla="*/ 30 w 872"/>
                <a:gd name="T37" fmla="*/ 96 h 136"/>
                <a:gd name="T38" fmla="*/ 648 w 872"/>
                <a:gd name="T39" fmla="*/ 78 h 136"/>
                <a:gd name="T40" fmla="*/ 628 w 872"/>
                <a:gd name="T41" fmla="*/ 72 h 136"/>
                <a:gd name="T42" fmla="*/ 618 w 872"/>
                <a:gd name="T43" fmla="*/ 48 h 136"/>
                <a:gd name="T44" fmla="*/ 646 w 872"/>
                <a:gd name="T45" fmla="*/ 30 h 136"/>
                <a:gd name="T46" fmla="*/ 668 w 872"/>
                <a:gd name="T47" fmla="*/ 42 h 136"/>
                <a:gd name="T48" fmla="*/ 668 w 872"/>
                <a:gd name="T49" fmla="*/ 68 h 136"/>
                <a:gd name="T50" fmla="*/ 648 w 872"/>
                <a:gd name="T51" fmla="*/ 78 h 136"/>
                <a:gd name="T52" fmla="*/ 110 w 872"/>
                <a:gd name="T53" fmla="*/ 66 h 136"/>
                <a:gd name="T54" fmla="*/ 100 w 872"/>
                <a:gd name="T55" fmla="*/ 42 h 136"/>
                <a:gd name="T56" fmla="*/ 128 w 872"/>
                <a:gd name="T57" fmla="*/ 22 h 136"/>
                <a:gd name="T58" fmla="*/ 152 w 872"/>
                <a:gd name="T59" fmla="*/ 32 h 136"/>
                <a:gd name="T60" fmla="*/ 152 w 872"/>
                <a:gd name="T61" fmla="*/ 58 h 136"/>
                <a:gd name="T62" fmla="*/ 130 w 872"/>
                <a:gd name="T63" fmla="*/ 70 h 136"/>
                <a:gd name="T64" fmla="*/ 546 w 872"/>
                <a:gd name="T65" fmla="*/ 60 h 136"/>
                <a:gd name="T66" fmla="*/ 526 w 872"/>
                <a:gd name="T67" fmla="*/ 56 h 136"/>
                <a:gd name="T68" fmla="*/ 514 w 872"/>
                <a:gd name="T69" fmla="*/ 32 h 136"/>
                <a:gd name="T70" fmla="*/ 542 w 872"/>
                <a:gd name="T71" fmla="*/ 12 h 136"/>
                <a:gd name="T72" fmla="*/ 566 w 872"/>
                <a:gd name="T73" fmla="*/ 22 h 136"/>
                <a:gd name="T74" fmla="*/ 568 w 872"/>
                <a:gd name="T75" fmla="*/ 48 h 136"/>
                <a:gd name="T76" fmla="*/ 546 w 872"/>
                <a:gd name="T77" fmla="*/ 60 h 136"/>
                <a:gd name="T78" fmla="*/ 212 w 872"/>
                <a:gd name="T79" fmla="*/ 48 h 136"/>
                <a:gd name="T80" fmla="*/ 204 w 872"/>
                <a:gd name="T81" fmla="*/ 24 h 136"/>
                <a:gd name="T82" fmla="*/ 232 w 872"/>
                <a:gd name="T83" fmla="*/ 6 h 136"/>
                <a:gd name="T84" fmla="*/ 256 w 872"/>
                <a:gd name="T85" fmla="*/ 18 h 136"/>
                <a:gd name="T86" fmla="*/ 254 w 872"/>
                <a:gd name="T87" fmla="*/ 44 h 136"/>
                <a:gd name="T88" fmla="*/ 230 w 872"/>
                <a:gd name="T89" fmla="*/ 54 h 136"/>
                <a:gd name="T90" fmla="*/ 442 w 872"/>
                <a:gd name="T91" fmla="*/ 50 h 136"/>
                <a:gd name="T92" fmla="*/ 424 w 872"/>
                <a:gd name="T93" fmla="*/ 46 h 136"/>
                <a:gd name="T94" fmla="*/ 410 w 872"/>
                <a:gd name="T95" fmla="*/ 24 h 136"/>
                <a:gd name="T96" fmla="*/ 436 w 872"/>
                <a:gd name="T97" fmla="*/ 2 h 136"/>
                <a:gd name="T98" fmla="*/ 460 w 872"/>
                <a:gd name="T99" fmla="*/ 10 h 136"/>
                <a:gd name="T100" fmla="*/ 464 w 872"/>
                <a:gd name="T101" fmla="*/ 36 h 136"/>
                <a:gd name="T102" fmla="*/ 442 w 872"/>
                <a:gd name="T103" fmla="*/ 50 h 136"/>
                <a:gd name="T104" fmla="*/ 314 w 872"/>
                <a:gd name="T105" fmla="*/ 40 h 136"/>
                <a:gd name="T106" fmla="*/ 308 w 872"/>
                <a:gd name="T107" fmla="*/ 14 h 136"/>
                <a:gd name="T108" fmla="*/ 338 w 872"/>
                <a:gd name="T109" fmla="*/ 0 h 136"/>
                <a:gd name="T110" fmla="*/ 360 w 872"/>
                <a:gd name="T111" fmla="*/ 14 h 136"/>
                <a:gd name="T112" fmla="*/ 356 w 872"/>
                <a:gd name="T113" fmla="*/ 40 h 136"/>
                <a:gd name="T114" fmla="*/ 332 w 872"/>
                <a:gd name="T115" fmla="*/ 4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2" h="136">
                  <a:moveTo>
                    <a:pt x="848" y="136"/>
                  </a:moveTo>
                  <a:lnTo>
                    <a:pt x="848" y="136"/>
                  </a:lnTo>
                  <a:lnTo>
                    <a:pt x="840" y="136"/>
                  </a:lnTo>
                  <a:lnTo>
                    <a:pt x="832" y="132"/>
                  </a:lnTo>
                  <a:lnTo>
                    <a:pt x="832" y="132"/>
                  </a:lnTo>
                  <a:lnTo>
                    <a:pt x="824" y="128"/>
                  </a:lnTo>
                  <a:lnTo>
                    <a:pt x="820" y="120"/>
                  </a:lnTo>
                  <a:lnTo>
                    <a:pt x="816" y="112"/>
                  </a:lnTo>
                  <a:lnTo>
                    <a:pt x="818" y="102"/>
                  </a:lnTo>
                  <a:lnTo>
                    <a:pt x="818" y="102"/>
                  </a:lnTo>
                  <a:lnTo>
                    <a:pt x="824" y="94"/>
                  </a:lnTo>
                  <a:lnTo>
                    <a:pt x="830" y="88"/>
                  </a:lnTo>
                  <a:lnTo>
                    <a:pt x="840" y="86"/>
                  </a:lnTo>
                  <a:lnTo>
                    <a:pt x="848" y="88"/>
                  </a:lnTo>
                  <a:lnTo>
                    <a:pt x="856" y="90"/>
                  </a:lnTo>
                  <a:lnTo>
                    <a:pt x="856" y="90"/>
                  </a:lnTo>
                  <a:lnTo>
                    <a:pt x="864" y="96"/>
                  </a:lnTo>
                  <a:lnTo>
                    <a:pt x="870" y="102"/>
                  </a:lnTo>
                  <a:lnTo>
                    <a:pt x="872" y="112"/>
                  </a:lnTo>
                  <a:lnTo>
                    <a:pt x="870" y="120"/>
                  </a:lnTo>
                  <a:lnTo>
                    <a:pt x="870" y="120"/>
                  </a:lnTo>
                  <a:lnTo>
                    <a:pt x="868" y="128"/>
                  </a:lnTo>
                  <a:lnTo>
                    <a:pt x="862" y="132"/>
                  </a:lnTo>
                  <a:lnTo>
                    <a:pt x="856" y="136"/>
                  </a:lnTo>
                  <a:lnTo>
                    <a:pt x="848" y="136"/>
                  </a:lnTo>
                  <a:lnTo>
                    <a:pt x="848" y="136"/>
                  </a:lnTo>
                  <a:close/>
                  <a:moveTo>
                    <a:pt x="750" y="104"/>
                  </a:moveTo>
                  <a:lnTo>
                    <a:pt x="750" y="104"/>
                  </a:lnTo>
                  <a:lnTo>
                    <a:pt x="742" y="104"/>
                  </a:lnTo>
                  <a:lnTo>
                    <a:pt x="736" y="102"/>
                  </a:lnTo>
                  <a:lnTo>
                    <a:pt x="736" y="102"/>
                  </a:lnTo>
                  <a:lnTo>
                    <a:pt x="726" y="98"/>
                  </a:lnTo>
                  <a:lnTo>
                    <a:pt x="720" y="90"/>
                  </a:lnTo>
                  <a:lnTo>
                    <a:pt x="718" y="82"/>
                  </a:lnTo>
                  <a:lnTo>
                    <a:pt x="718" y="72"/>
                  </a:lnTo>
                  <a:lnTo>
                    <a:pt x="718" y="72"/>
                  </a:lnTo>
                  <a:lnTo>
                    <a:pt x="724" y="64"/>
                  </a:lnTo>
                  <a:lnTo>
                    <a:pt x="730" y="58"/>
                  </a:lnTo>
                  <a:lnTo>
                    <a:pt x="738" y="54"/>
                  </a:lnTo>
                  <a:lnTo>
                    <a:pt x="748" y="56"/>
                  </a:lnTo>
                  <a:lnTo>
                    <a:pt x="756" y="58"/>
                  </a:lnTo>
                  <a:lnTo>
                    <a:pt x="756" y="58"/>
                  </a:lnTo>
                  <a:lnTo>
                    <a:pt x="764" y="62"/>
                  </a:lnTo>
                  <a:lnTo>
                    <a:pt x="770" y="68"/>
                  </a:lnTo>
                  <a:lnTo>
                    <a:pt x="774" y="78"/>
                  </a:lnTo>
                  <a:lnTo>
                    <a:pt x="772" y="88"/>
                  </a:lnTo>
                  <a:lnTo>
                    <a:pt x="772" y="88"/>
                  </a:lnTo>
                  <a:lnTo>
                    <a:pt x="770" y="94"/>
                  </a:lnTo>
                  <a:lnTo>
                    <a:pt x="764" y="100"/>
                  </a:lnTo>
                  <a:lnTo>
                    <a:pt x="758" y="104"/>
                  </a:lnTo>
                  <a:lnTo>
                    <a:pt x="750" y="104"/>
                  </a:lnTo>
                  <a:lnTo>
                    <a:pt x="750" y="104"/>
                  </a:lnTo>
                  <a:close/>
                  <a:moveTo>
                    <a:pt x="24" y="96"/>
                  </a:moveTo>
                  <a:lnTo>
                    <a:pt x="24" y="96"/>
                  </a:lnTo>
                  <a:lnTo>
                    <a:pt x="16" y="94"/>
                  </a:lnTo>
                  <a:lnTo>
                    <a:pt x="10" y="92"/>
                  </a:lnTo>
                  <a:lnTo>
                    <a:pt x="4" y="86"/>
                  </a:lnTo>
                  <a:lnTo>
                    <a:pt x="0" y="80"/>
                  </a:lnTo>
                  <a:lnTo>
                    <a:pt x="0" y="80"/>
                  </a:lnTo>
                  <a:lnTo>
                    <a:pt x="0" y="70"/>
                  </a:lnTo>
                  <a:lnTo>
                    <a:pt x="2" y="60"/>
                  </a:lnTo>
                  <a:lnTo>
                    <a:pt x="8" y="54"/>
                  </a:lnTo>
                  <a:lnTo>
                    <a:pt x="16" y="50"/>
                  </a:lnTo>
                  <a:lnTo>
                    <a:pt x="24" y="46"/>
                  </a:lnTo>
                  <a:lnTo>
                    <a:pt x="24" y="46"/>
                  </a:lnTo>
                  <a:lnTo>
                    <a:pt x="34" y="46"/>
                  </a:lnTo>
                  <a:lnTo>
                    <a:pt x="42" y="48"/>
                  </a:lnTo>
                  <a:lnTo>
                    <a:pt x="50" y="54"/>
                  </a:lnTo>
                  <a:lnTo>
                    <a:pt x="54" y="64"/>
                  </a:lnTo>
                  <a:lnTo>
                    <a:pt x="54" y="64"/>
                  </a:lnTo>
                  <a:lnTo>
                    <a:pt x="56" y="72"/>
                  </a:lnTo>
                  <a:lnTo>
                    <a:pt x="52" y="82"/>
                  </a:lnTo>
                  <a:lnTo>
                    <a:pt x="46" y="88"/>
                  </a:lnTo>
                  <a:lnTo>
                    <a:pt x="38" y="92"/>
                  </a:lnTo>
                  <a:lnTo>
                    <a:pt x="30" y="96"/>
                  </a:lnTo>
                  <a:lnTo>
                    <a:pt x="30" y="96"/>
                  </a:lnTo>
                  <a:lnTo>
                    <a:pt x="24" y="96"/>
                  </a:lnTo>
                  <a:lnTo>
                    <a:pt x="24" y="96"/>
                  </a:lnTo>
                  <a:close/>
                  <a:moveTo>
                    <a:pt x="648" y="78"/>
                  </a:moveTo>
                  <a:lnTo>
                    <a:pt x="648" y="78"/>
                  </a:lnTo>
                  <a:lnTo>
                    <a:pt x="644" y="78"/>
                  </a:lnTo>
                  <a:lnTo>
                    <a:pt x="636" y="76"/>
                  </a:lnTo>
                  <a:lnTo>
                    <a:pt x="636" y="76"/>
                  </a:lnTo>
                  <a:lnTo>
                    <a:pt x="628" y="72"/>
                  </a:lnTo>
                  <a:lnTo>
                    <a:pt x="620" y="66"/>
                  </a:lnTo>
                  <a:lnTo>
                    <a:pt x="618" y="58"/>
                  </a:lnTo>
                  <a:lnTo>
                    <a:pt x="618" y="48"/>
                  </a:lnTo>
                  <a:lnTo>
                    <a:pt x="618" y="48"/>
                  </a:lnTo>
                  <a:lnTo>
                    <a:pt x="622" y="40"/>
                  </a:lnTo>
                  <a:lnTo>
                    <a:pt x="628" y="34"/>
                  </a:lnTo>
                  <a:lnTo>
                    <a:pt x="636" y="30"/>
                  </a:lnTo>
                  <a:lnTo>
                    <a:pt x="646" y="30"/>
                  </a:lnTo>
                  <a:lnTo>
                    <a:pt x="654" y="32"/>
                  </a:lnTo>
                  <a:lnTo>
                    <a:pt x="654" y="32"/>
                  </a:lnTo>
                  <a:lnTo>
                    <a:pt x="662" y="36"/>
                  </a:lnTo>
                  <a:lnTo>
                    <a:pt x="668" y="42"/>
                  </a:lnTo>
                  <a:lnTo>
                    <a:pt x="672" y="50"/>
                  </a:lnTo>
                  <a:lnTo>
                    <a:pt x="672" y="60"/>
                  </a:lnTo>
                  <a:lnTo>
                    <a:pt x="672" y="60"/>
                  </a:lnTo>
                  <a:lnTo>
                    <a:pt x="668" y="68"/>
                  </a:lnTo>
                  <a:lnTo>
                    <a:pt x="664" y="74"/>
                  </a:lnTo>
                  <a:lnTo>
                    <a:pt x="656" y="78"/>
                  </a:lnTo>
                  <a:lnTo>
                    <a:pt x="648" y="78"/>
                  </a:lnTo>
                  <a:lnTo>
                    <a:pt x="648" y="78"/>
                  </a:lnTo>
                  <a:close/>
                  <a:moveTo>
                    <a:pt x="124" y="70"/>
                  </a:moveTo>
                  <a:lnTo>
                    <a:pt x="124" y="70"/>
                  </a:lnTo>
                  <a:lnTo>
                    <a:pt x="116" y="70"/>
                  </a:lnTo>
                  <a:lnTo>
                    <a:pt x="110" y="66"/>
                  </a:lnTo>
                  <a:lnTo>
                    <a:pt x="104" y="60"/>
                  </a:lnTo>
                  <a:lnTo>
                    <a:pt x="100" y="52"/>
                  </a:lnTo>
                  <a:lnTo>
                    <a:pt x="100" y="52"/>
                  </a:lnTo>
                  <a:lnTo>
                    <a:pt x="100" y="42"/>
                  </a:lnTo>
                  <a:lnTo>
                    <a:pt x="104" y="34"/>
                  </a:lnTo>
                  <a:lnTo>
                    <a:pt x="110" y="26"/>
                  </a:lnTo>
                  <a:lnTo>
                    <a:pt x="120" y="24"/>
                  </a:lnTo>
                  <a:lnTo>
                    <a:pt x="128" y="22"/>
                  </a:lnTo>
                  <a:lnTo>
                    <a:pt x="128" y="22"/>
                  </a:lnTo>
                  <a:lnTo>
                    <a:pt x="138" y="22"/>
                  </a:lnTo>
                  <a:lnTo>
                    <a:pt x="146" y="26"/>
                  </a:lnTo>
                  <a:lnTo>
                    <a:pt x="152" y="32"/>
                  </a:lnTo>
                  <a:lnTo>
                    <a:pt x="156" y="40"/>
                  </a:lnTo>
                  <a:lnTo>
                    <a:pt x="156" y="40"/>
                  </a:lnTo>
                  <a:lnTo>
                    <a:pt x="156" y="50"/>
                  </a:lnTo>
                  <a:lnTo>
                    <a:pt x="152" y="58"/>
                  </a:lnTo>
                  <a:lnTo>
                    <a:pt x="146" y="66"/>
                  </a:lnTo>
                  <a:lnTo>
                    <a:pt x="136" y="68"/>
                  </a:lnTo>
                  <a:lnTo>
                    <a:pt x="130" y="70"/>
                  </a:lnTo>
                  <a:lnTo>
                    <a:pt x="130" y="70"/>
                  </a:lnTo>
                  <a:lnTo>
                    <a:pt x="124" y="70"/>
                  </a:lnTo>
                  <a:lnTo>
                    <a:pt x="124" y="70"/>
                  </a:lnTo>
                  <a:close/>
                  <a:moveTo>
                    <a:pt x="546" y="60"/>
                  </a:moveTo>
                  <a:lnTo>
                    <a:pt x="546" y="60"/>
                  </a:lnTo>
                  <a:lnTo>
                    <a:pt x="542" y="60"/>
                  </a:lnTo>
                  <a:lnTo>
                    <a:pt x="536" y="60"/>
                  </a:lnTo>
                  <a:lnTo>
                    <a:pt x="536" y="60"/>
                  </a:lnTo>
                  <a:lnTo>
                    <a:pt x="526" y="56"/>
                  </a:lnTo>
                  <a:lnTo>
                    <a:pt x="520" y="50"/>
                  </a:lnTo>
                  <a:lnTo>
                    <a:pt x="516" y="42"/>
                  </a:lnTo>
                  <a:lnTo>
                    <a:pt x="514" y="32"/>
                  </a:lnTo>
                  <a:lnTo>
                    <a:pt x="514" y="32"/>
                  </a:lnTo>
                  <a:lnTo>
                    <a:pt x="518" y="24"/>
                  </a:lnTo>
                  <a:lnTo>
                    <a:pt x="524" y="16"/>
                  </a:lnTo>
                  <a:lnTo>
                    <a:pt x="532" y="12"/>
                  </a:lnTo>
                  <a:lnTo>
                    <a:pt x="542" y="12"/>
                  </a:lnTo>
                  <a:lnTo>
                    <a:pt x="550" y="12"/>
                  </a:lnTo>
                  <a:lnTo>
                    <a:pt x="550" y="12"/>
                  </a:lnTo>
                  <a:lnTo>
                    <a:pt x="558" y="16"/>
                  </a:lnTo>
                  <a:lnTo>
                    <a:pt x="566" y="22"/>
                  </a:lnTo>
                  <a:lnTo>
                    <a:pt x="570" y="30"/>
                  </a:lnTo>
                  <a:lnTo>
                    <a:pt x="570" y="40"/>
                  </a:lnTo>
                  <a:lnTo>
                    <a:pt x="570" y="40"/>
                  </a:lnTo>
                  <a:lnTo>
                    <a:pt x="568" y="48"/>
                  </a:lnTo>
                  <a:lnTo>
                    <a:pt x="562" y="54"/>
                  </a:lnTo>
                  <a:lnTo>
                    <a:pt x="554" y="58"/>
                  </a:lnTo>
                  <a:lnTo>
                    <a:pt x="546" y="60"/>
                  </a:lnTo>
                  <a:lnTo>
                    <a:pt x="546" y="60"/>
                  </a:lnTo>
                  <a:close/>
                  <a:moveTo>
                    <a:pt x="228" y="54"/>
                  </a:moveTo>
                  <a:lnTo>
                    <a:pt x="228" y="54"/>
                  </a:lnTo>
                  <a:lnTo>
                    <a:pt x="218" y="52"/>
                  </a:lnTo>
                  <a:lnTo>
                    <a:pt x="212" y="48"/>
                  </a:lnTo>
                  <a:lnTo>
                    <a:pt x="206" y="42"/>
                  </a:lnTo>
                  <a:lnTo>
                    <a:pt x="204" y="34"/>
                  </a:lnTo>
                  <a:lnTo>
                    <a:pt x="204" y="34"/>
                  </a:lnTo>
                  <a:lnTo>
                    <a:pt x="204" y="24"/>
                  </a:lnTo>
                  <a:lnTo>
                    <a:pt x="208" y="16"/>
                  </a:lnTo>
                  <a:lnTo>
                    <a:pt x="216" y="10"/>
                  </a:lnTo>
                  <a:lnTo>
                    <a:pt x="224" y="6"/>
                  </a:lnTo>
                  <a:lnTo>
                    <a:pt x="232" y="6"/>
                  </a:lnTo>
                  <a:lnTo>
                    <a:pt x="232" y="6"/>
                  </a:lnTo>
                  <a:lnTo>
                    <a:pt x="242" y="6"/>
                  </a:lnTo>
                  <a:lnTo>
                    <a:pt x="250" y="12"/>
                  </a:lnTo>
                  <a:lnTo>
                    <a:pt x="256" y="18"/>
                  </a:lnTo>
                  <a:lnTo>
                    <a:pt x="258" y="28"/>
                  </a:lnTo>
                  <a:lnTo>
                    <a:pt x="258" y="28"/>
                  </a:lnTo>
                  <a:lnTo>
                    <a:pt x="258" y="36"/>
                  </a:lnTo>
                  <a:lnTo>
                    <a:pt x="254" y="44"/>
                  </a:lnTo>
                  <a:lnTo>
                    <a:pt x="246" y="50"/>
                  </a:lnTo>
                  <a:lnTo>
                    <a:pt x="238" y="54"/>
                  </a:lnTo>
                  <a:lnTo>
                    <a:pt x="230" y="54"/>
                  </a:lnTo>
                  <a:lnTo>
                    <a:pt x="230" y="54"/>
                  </a:lnTo>
                  <a:lnTo>
                    <a:pt x="228" y="54"/>
                  </a:lnTo>
                  <a:lnTo>
                    <a:pt x="228" y="54"/>
                  </a:lnTo>
                  <a:close/>
                  <a:moveTo>
                    <a:pt x="442" y="50"/>
                  </a:moveTo>
                  <a:lnTo>
                    <a:pt x="442" y="50"/>
                  </a:lnTo>
                  <a:lnTo>
                    <a:pt x="442" y="50"/>
                  </a:lnTo>
                  <a:lnTo>
                    <a:pt x="434" y="50"/>
                  </a:lnTo>
                  <a:lnTo>
                    <a:pt x="434" y="50"/>
                  </a:lnTo>
                  <a:lnTo>
                    <a:pt x="424" y="46"/>
                  </a:lnTo>
                  <a:lnTo>
                    <a:pt x="416" y="42"/>
                  </a:lnTo>
                  <a:lnTo>
                    <a:pt x="412" y="34"/>
                  </a:lnTo>
                  <a:lnTo>
                    <a:pt x="410" y="24"/>
                  </a:lnTo>
                  <a:lnTo>
                    <a:pt x="410" y="24"/>
                  </a:lnTo>
                  <a:lnTo>
                    <a:pt x="414" y="14"/>
                  </a:lnTo>
                  <a:lnTo>
                    <a:pt x="418" y="8"/>
                  </a:lnTo>
                  <a:lnTo>
                    <a:pt x="426" y="2"/>
                  </a:lnTo>
                  <a:lnTo>
                    <a:pt x="436" y="2"/>
                  </a:lnTo>
                  <a:lnTo>
                    <a:pt x="444" y="2"/>
                  </a:lnTo>
                  <a:lnTo>
                    <a:pt x="444" y="2"/>
                  </a:lnTo>
                  <a:lnTo>
                    <a:pt x="454" y="4"/>
                  </a:lnTo>
                  <a:lnTo>
                    <a:pt x="460" y="10"/>
                  </a:lnTo>
                  <a:lnTo>
                    <a:pt x="466" y="18"/>
                  </a:lnTo>
                  <a:lnTo>
                    <a:pt x="466" y="28"/>
                  </a:lnTo>
                  <a:lnTo>
                    <a:pt x="466" y="28"/>
                  </a:lnTo>
                  <a:lnTo>
                    <a:pt x="464" y="36"/>
                  </a:lnTo>
                  <a:lnTo>
                    <a:pt x="460" y="44"/>
                  </a:lnTo>
                  <a:lnTo>
                    <a:pt x="452" y="48"/>
                  </a:lnTo>
                  <a:lnTo>
                    <a:pt x="442" y="50"/>
                  </a:lnTo>
                  <a:lnTo>
                    <a:pt x="442" y="50"/>
                  </a:lnTo>
                  <a:close/>
                  <a:moveTo>
                    <a:pt x="330" y="48"/>
                  </a:moveTo>
                  <a:lnTo>
                    <a:pt x="330" y="48"/>
                  </a:lnTo>
                  <a:lnTo>
                    <a:pt x="322" y="46"/>
                  </a:lnTo>
                  <a:lnTo>
                    <a:pt x="314" y="40"/>
                  </a:lnTo>
                  <a:lnTo>
                    <a:pt x="308" y="34"/>
                  </a:lnTo>
                  <a:lnTo>
                    <a:pt x="306" y="24"/>
                  </a:lnTo>
                  <a:lnTo>
                    <a:pt x="306" y="24"/>
                  </a:lnTo>
                  <a:lnTo>
                    <a:pt x="308" y="14"/>
                  </a:lnTo>
                  <a:lnTo>
                    <a:pt x="314" y="6"/>
                  </a:lnTo>
                  <a:lnTo>
                    <a:pt x="320" y="2"/>
                  </a:lnTo>
                  <a:lnTo>
                    <a:pt x="330" y="0"/>
                  </a:lnTo>
                  <a:lnTo>
                    <a:pt x="338" y="0"/>
                  </a:lnTo>
                  <a:lnTo>
                    <a:pt x="338" y="0"/>
                  </a:lnTo>
                  <a:lnTo>
                    <a:pt x="348" y="0"/>
                  </a:lnTo>
                  <a:lnTo>
                    <a:pt x="356" y="6"/>
                  </a:lnTo>
                  <a:lnTo>
                    <a:pt x="360" y="14"/>
                  </a:lnTo>
                  <a:lnTo>
                    <a:pt x="362" y="22"/>
                  </a:lnTo>
                  <a:lnTo>
                    <a:pt x="362" y="22"/>
                  </a:lnTo>
                  <a:lnTo>
                    <a:pt x="362" y="32"/>
                  </a:lnTo>
                  <a:lnTo>
                    <a:pt x="356" y="40"/>
                  </a:lnTo>
                  <a:lnTo>
                    <a:pt x="348" y="46"/>
                  </a:lnTo>
                  <a:lnTo>
                    <a:pt x="340" y="48"/>
                  </a:lnTo>
                  <a:lnTo>
                    <a:pt x="332" y="48"/>
                  </a:lnTo>
                  <a:lnTo>
                    <a:pt x="332" y="48"/>
                  </a:lnTo>
                  <a:lnTo>
                    <a:pt x="330" y="48"/>
                  </a:lnTo>
                  <a:lnTo>
                    <a:pt x="330" y="48"/>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01" name="Group 100"/>
          <p:cNvGrpSpPr/>
          <p:nvPr/>
        </p:nvGrpSpPr>
        <p:grpSpPr>
          <a:xfrm>
            <a:off x="1951471" y="2523358"/>
            <a:ext cx="1414912" cy="776275"/>
            <a:chOff x="194105" y="7680163"/>
            <a:chExt cx="2477585" cy="1812396"/>
          </a:xfrm>
        </p:grpSpPr>
        <p:sp>
          <p:nvSpPr>
            <p:cNvPr id="106" name="Freeform 7"/>
            <p:cNvSpPr>
              <a:spLocks noEditPoints="1"/>
            </p:cNvSpPr>
            <p:nvPr/>
          </p:nvSpPr>
          <p:spPr bwMode="auto">
            <a:xfrm rot="387372">
              <a:off x="194105" y="7680163"/>
              <a:ext cx="1273682" cy="1812396"/>
            </a:xfrm>
            <a:custGeom>
              <a:avLst/>
              <a:gdLst>
                <a:gd name="T0" fmla="*/ 0 w 1036"/>
                <a:gd name="T1" fmla="*/ 1626 h 1662"/>
                <a:gd name="T2" fmla="*/ 48 w 1036"/>
                <a:gd name="T3" fmla="*/ 1624 h 1662"/>
                <a:gd name="T4" fmla="*/ 40 w 1036"/>
                <a:gd name="T5" fmla="*/ 1558 h 1662"/>
                <a:gd name="T6" fmla="*/ 18 w 1036"/>
                <a:gd name="T7" fmla="*/ 1522 h 1662"/>
                <a:gd name="T8" fmla="*/ 64 w 1036"/>
                <a:gd name="T9" fmla="*/ 1530 h 1662"/>
                <a:gd name="T10" fmla="*/ 58 w 1036"/>
                <a:gd name="T11" fmla="*/ 1456 h 1662"/>
                <a:gd name="T12" fmla="*/ 40 w 1036"/>
                <a:gd name="T13" fmla="*/ 1412 h 1662"/>
                <a:gd name="T14" fmla="*/ 82 w 1036"/>
                <a:gd name="T15" fmla="*/ 1436 h 1662"/>
                <a:gd name="T16" fmla="*/ 74 w 1036"/>
                <a:gd name="T17" fmla="*/ 1354 h 1662"/>
                <a:gd name="T18" fmla="*/ 68 w 1036"/>
                <a:gd name="T19" fmla="*/ 1302 h 1662"/>
                <a:gd name="T20" fmla="*/ 104 w 1036"/>
                <a:gd name="T21" fmla="*/ 1336 h 1662"/>
                <a:gd name="T22" fmla="*/ 98 w 1036"/>
                <a:gd name="T23" fmla="*/ 1252 h 1662"/>
                <a:gd name="T24" fmla="*/ 104 w 1036"/>
                <a:gd name="T25" fmla="*/ 1198 h 1662"/>
                <a:gd name="T26" fmla="*/ 124 w 1036"/>
                <a:gd name="T27" fmla="*/ 1244 h 1662"/>
                <a:gd name="T28" fmla="*/ 118 w 1036"/>
                <a:gd name="T29" fmla="*/ 1148 h 1662"/>
                <a:gd name="T30" fmla="*/ 142 w 1036"/>
                <a:gd name="T31" fmla="*/ 1098 h 1662"/>
                <a:gd name="T32" fmla="*/ 146 w 1036"/>
                <a:gd name="T33" fmla="*/ 1148 h 1662"/>
                <a:gd name="T34" fmla="*/ 142 w 1036"/>
                <a:gd name="T35" fmla="*/ 1042 h 1662"/>
                <a:gd name="T36" fmla="*/ 174 w 1036"/>
                <a:gd name="T37" fmla="*/ 1000 h 1662"/>
                <a:gd name="T38" fmla="*/ 172 w 1036"/>
                <a:gd name="T39" fmla="*/ 1054 h 1662"/>
                <a:gd name="T40" fmla="*/ 176 w 1036"/>
                <a:gd name="T41" fmla="*/ 934 h 1662"/>
                <a:gd name="T42" fmla="*/ 220 w 1036"/>
                <a:gd name="T43" fmla="*/ 908 h 1662"/>
                <a:gd name="T44" fmla="*/ 200 w 1036"/>
                <a:gd name="T45" fmla="*/ 956 h 1662"/>
                <a:gd name="T46" fmla="*/ 218 w 1036"/>
                <a:gd name="T47" fmla="*/ 828 h 1662"/>
                <a:gd name="T48" fmla="*/ 266 w 1036"/>
                <a:gd name="T49" fmla="*/ 820 h 1662"/>
                <a:gd name="T50" fmla="*/ 240 w 1036"/>
                <a:gd name="T51" fmla="*/ 860 h 1662"/>
                <a:gd name="T52" fmla="*/ 262 w 1036"/>
                <a:gd name="T53" fmla="*/ 732 h 1662"/>
                <a:gd name="T54" fmla="*/ 310 w 1036"/>
                <a:gd name="T55" fmla="*/ 728 h 1662"/>
                <a:gd name="T56" fmla="*/ 284 w 1036"/>
                <a:gd name="T57" fmla="*/ 766 h 1662"/>
                <a:gd name="T58" fmla="*/ 312 w 1036"/>
                <a:gd name="T59" fmla="*/ 638 h 1662"/>
                <a:gd name="T60" fmla="*/ 360 w 1036"/>
                <a:gd name="T61" fmla="*/ 638 h 1662"/>
                <a:gd name="T62" fmla="*/ 332 w 1036"/>
                <a:gd name="T63" fmla="*/ 674 h 1662"/>
                <a:gd name="T64" fmla="*/ 366 w 1036"/>
                <a:gd name="T65" fmla="*/ 548 h 1662"/>
                <a:gd name="T66" fmla="*/ 414 w 1036"/>
                <a:gd name="T67" fmla="*/ 550 h 1662"/>
                <a:gd name="T68" fmla="*/ 386 w 1036"/>
                <a:gd name="T69" fmla="*/ 586 h 1662"/>
                <a:gd name="T70" fmla="*/ 424 w 1036"/>
                <a:gd name="T71" fmla="*/ 462 h 1662"/>
                <a:gd name="T72" fmla="*/ 472 w 1036"/>
                <a:gd name="T73" fmla="*/ 466 h 1662"/>
                <a:gd name="T74" fmla="*/ 444 w 1036"/>
                <a:gd name="T75" fmla="*/ 500 h 1662"/>
                <a:gd name="T76" fmla="*/ 490 w 1036"/>
                <a:gd name="T77" fmla="*/ 378 h 1662"/>
                <a:gd name="T78" fmla="*/ 538 w 1036"/>
                <a:gd name="T79" fmla="*/ 386 h 1662"/>
                <a:gd name="T80" fmla="*/ 578 w 1036"/>
                <a:gd name="T81" fmla="*/ 340 h 1662"/>
                <a:gd name="T82" fmla="*/ 566 w 1036"/>
                <a:gd name="T83" fmla="*/ 294 h 1662"/>
                <a:gd name="T84" fmla="*/ 606 w 1036"/>
                <a:gd name="T85" fmla="*/ 320 h 1662"/>
                <a:gd name="T86" fmla="*/ 644 w 1036"/>
                <a:gd name="T87" fmla="*/ 266 h 1662"/>
                <a:gd name="T88" fmla="*/ 652 w 1036"/>
                <a:gd name="T89" fmla="*/ 216 h 1662"/>
                <a:gd name="T90" fmla="*/ 668 w 1036"/>
                <a:gd name="T91" fmla="*/ 262 h 1662"/>
                <a:gd name="T92" fmla="*/ 718 w 1036"/>
                <a:gd name="T93" fmla="*/ 198 h 1662"/>
                <a:gd name="T94" fmla="*/ 734 w 1036"/>
                <a:gd name="T95" fmla="*/ 152 h 1662"/>
                <a:gd name="T96" fmla="*/ 748 w 1036"/>
                <a:gd name="T97" fmla="*/ 198 h 1662"/>
                <a:gd name="T98" fmla="*/ 802 w 1036"/>
                <a:gd name="T99" fmla="*/ 138 h 1662"/>
                <a:gd name="T100" fmla="*/ 822 w 1036"/>
                <a:gd name="T101" fmla="*/ 92 h 1662"/>
                <a:gd name="T102" fmla="*/ 832 w 1036"/>
                <a:gd name="T103" fmla="*/ 140 h 1662"/>
                <a:gd name="T104" fmla="*/ 892 w 1036"/>
                <a:gd name="T105" fmla="*/ 86 h 1662"/>
                <a:gd name="T106" fmla="*/ 916 w 1036"/>
                <a:gd name="T107" fmla="*/ 42 h 1662"/>
                <a:gd name="T108" fmla="*/ 920 w 1036"/>
                <a:gd name="T109" fmla="*/ 92 h 1662"/>
                <a:gd name="T110" fmla="*/ 986 w 1036"/>
                <a:gd name="T111" fmla="*/ 42 h 1662"/>
                <a:gd name="T112" fmla="*/ 1014 w 1036"/>
                <a:gd name="T113" fmla="*/ 0 h 1662"/>
                <a:gd name="T114" fmla="*/ 1014 w 1036"/>
                <a:gd name="T115" fmla="*/ 50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6" h="1662">
                  <a:moveTo>
                    <a:pt x="24" y="1662"/>
                  </a:moveTo>
                  <a:lnTo>
                    <a:pt x="24" y="1662"/>
                  </a:lnTo>
                  <a:lnTo>
                    <a:pt x="20" y="1662"/>
                  </a:lnTo>
                  <a:lnTo>
                    <a:pt x="20" y="1662"/>
                  </a:lnTo>
                  <a:lnTo>
                    <a:pt x="12" y="1658"/>
                  </a:lnTo>
                  <a:lnTo>
                    <a:pt x="4" y="1652"/>
                  </a:lnTo>
                  <a:lnTo>
                    <a:pt x="0" y="1644"/>
                  </a:lnTo>
                  <a:lnTo>
                    <a:pt x="0" y="1634"/>
                  </a:lnTo>
                  <a:lnTo>
                    <a:pt x="0" y="1626"/>
                  </a:lnTo>
                  <a:lnTo>
                    <a:pt x="0" y="1626"/>
                  </a:lnTo>
                  <a:lnTo>
                    <a:pt x="4" y="1618"/>
                  </a:lnTo>
                  <a:lnTo>
                    <a:pt x="10" y="1610"/>
                  </a:lnTo>
                  <a:lnTo>
                    <a:pt x="18" y="1606"/>
                  </a:lnTo>
                  <a:lnTo>
                    <a:pt x="28" y="1606"/>
                  </a:lnTo>
                  <a:lnTo>
                    <a:pt x="28" y="1606"/>
                  </a:lnTo>
                  <a:lnTo>
                    <a:pt x="38" y="1608"/>
                  </a:lnTo>
                  <a:lnTo>
                    <a:pt x="44" y="1616"/>
                  </a:lnTo>
                  <a:lnTo>
                    <a:pt x="48" y="1624"/>
                  </a:lnTo>
                  <a:lnTo>
                    <a:pt x="48" y="1632"/>
                  </a:lnTo>
                  <a:lnTo>
                    <a:pt x="48" y="1640"/>
                  </a:lnTo>
                  <a:lnTo>
                    <a:pt x="48" y="1640"/>
                  </a:lnTo>
                  <a:lnTo>
                    <a:pt x="44" y="1650"/>
                  </a:lnTo>
                  <a:lnTo>
                    <a:pt x="40" y="1656"/>
                  </a:lnTo>
                  <a:lnTo>
                    <a:pt x="32" y="1660"/>
                  </a:lnTo>
                  <a:lnTo>
                    <a:pt x="24" y="1662"/>
                  </a:lnTo>
                  <a:lnTo>
                    <a:pt x="24" y="1662"/>
                  </a:lnTo>
                  <a:close/>
                  <a:moveTo>
                    <a:pt x="40" y="1558"/>
                  </a:moveTo>
                  <a:lnTo>
                    <a:pt x="40" y="1558"/>
                  </a:lnTo>
                  <a:lnTo>
                    <a:pt x="36" y="1558"/>
                  </a:lnTo>
                  <a:lnTo>
                    <a:pt x="36" y="1558"/>
                  </a:lnTo>
                  <a:lnTo>
                    <a:pt x="26" y="1554"/>
                  </a:lnTo>
                  <a:lnTo>
                    <a:pt x="20" y="1548"/>
                  </a:lnTo>
                  <a:lnTo>
                    <a:pt x="16" y="1540"/>
                  </a:lnTo>
                  <a:lnTo>
                    <a:pt x="16" y="1530"/>
                  </a:lnTo>
                  <a:lnTo>
                    <a:pt x="18" y="1522"/>
                  </a:lnTo>
                  <a:lnTo>
                    <a:pt x="18" y="1522"/>
                  </a:lnTo>
                  <a:lnTo>
                    <a:pt x="20" y="1514"/>
                  </a:lnTo>
                  <a:lnTo>
                    <a:pt x="26" y="1508"/>
                  </a:lnTo>
                  <a:lnTo>
                    <a:pt x="36" y="1504"/>
                  </a:lnTo>
                  <a:lnTo>
                    <a:pt x="44" y="1504"/>
                  </a:lnTo>
                  <a:lnTo>
                    <a:pt x="44" y="1504"/>
                  </a:lnTo>
                  <a:lnTo>
                    <a:pt x="54" y="1506"/>
                  </a:lnTo>
                  <a:lnTo>
                    <a:pt x="60" y="1512"/>
                  </a:lnTo>
                  <a:lnTo>
                    <a:pt x="64" y="1522"/>
                  </a:lnTo>
                  <a:lnTo>
                    <a:pt x="64" y="1530"/>
                  </a:lnTo>
                  <a:lnTo>
                    <a:pt x="64" y="1538"/>
                  </a:lnTo>
                  <a:lnTo>
                    <a:pt x="64" y="1538"/>
                  </a:lnTo>
                  <a:lnTo>
                    <a:pt x="60" y="1546"/>
                  </a:lnTo>
                  <a:lnTo>
                    <a:pt x="54" y="1554"/>
                  </a:lnTo>
                  <a:lnTo>
                    <a:pt x="48" y="1558"/>
                  </a:lnTo>
                  <a:lnTo>
                    <a:pt x="40" y="1558"/>
                  </a:lnTo>
                  <a:lnTo>
                    <a:pt x="40" y="1558"/>
                  </a:lnTo>
                  <a:close/>
                  <a:moveTo>
                    <a:pt x="58" y="1456"/>
                  </a:moveTo>
                  <a:lnTo>
                    <a:pt x="58" y="1456"/>
                  </a:lnTo>
                  <a:lnTo>
                    <a:pt x="54" y="1456"/>
                  </a:lnTo>
                  <a:lnTo>
                    <a:pt x="54" y="1456"/>
                  </a:lnTo>
                  <a:lnTo>
                    <a:pt x="44" y="1452"/>
                  </a:lnTo>
                  <a:lnTo>
                    <a:pt x="38" y="1446"/>
                  </a:lnTo>
                  <a:lnTo>
                    <a:pt x="34" y="1438"/>
                  </a:lnTo>
                  <a:lnTo>
                    <a:pt x="34" y="1428"/>
                  </a:lnTo>
                  <a:lnTo>
                    <a:pt x="36" y="1420"/>
                  </a:lnTo>
                  <a:lnTo>
                    <a:pt x="36" y="1420"/>
                  </a:lnTo>
                  <a:lnTo>
                    <a:pt x="40" y="1412"/>
                  </a:lnTo>
                  <a:lnTo>
                    <a:pt x="46" y="1404"/>
                  </a:lnTo>
                  <a:lnTo>
                    <a:pt x="54" y="1402"/>
                  </a:lnTo>
                  <a:lnTo>
                    <a:pt x="64" y="1400"/>
                  </a:lnTo>
                  <a:lnTo>
                    <a:pt x="64" y="1400"/>
                  </a:lnTo>
                  <a:lnTo>
                    <a:pt x="74" y="1404"/>
                  </a:lnTo>
                  <a:lnTo>
                    <a:pt x="80" y="1412"/>
                  </a:lnTo>
                  <a:lnTo>
                    <a:pt x="84" y="1420"/>
                  </a:lnTo>
                  <a:lnTo>
                    <a:pt x="84" y="1430"/>
                  </a:lnTo>
                  <a:lnTo>
                    <a:pt x="82" y="1436"/>
                  </a:lnTo>
                  <a:lnTo>
                    <a:pt x="82" y="1436"/>
                  </a:lnTo>
                  <a:lnTo>
                    <a:pt x="78" y="1444"/>
                  </a:lnTo>
                  <a:lnTo>
                    <a:pt x="74" y="1450"/>
                  </a:lnTo>
                  <a:lnTo>
                    <a:pt x="66" y="1454"/>
                  </a:lnTo>
                  <a:lnTo>
                    <a:pt x="58" y="1456"/>
                  </a:lnTo>
                  <a:lnTo>
                    <a:pt x="58" y="1456"/>
                  </a:lnTo>
                  <a:close/>
                  <a:moveTo>
                    <a:pt x="80" y="1354"/>
                  </a:moveTo>
                  <a:lnTo>
                    <a:pt x="80" y="1354"/>
                  </a:lnTo>
                  <a:lnTo>
                    <a:pt x="74" y="1354"/>
                  </a:lnTo>
                  <a:lnTo>
                    <a:pt x="74" y="1354"/>
                  </a:lnTo>
                  <a:lnTo>
                    <a:pt x="66" y="1350"/>
                  </a:lnTo>
                  <a:lnTo>
                    <a:pt x="60" y="1344"/>
                  </a:lnTo>
                  <a:lnTo>
                    <a:pt x="56" y="1334"/>
                  </a:lnTo>
                  <a:lnTo>
                    <a:pt x="56" y="1326"/>
                  </a:lnTo>
                  <a:lnTo>
                    <a:pt x="58" y="1318"/>
                  </a:lnTo>
                  <a:lnTo>
                    <a:pt x="58" y="1318"/>
                  </a:lnTo>
                  <a:lnTo>
                    <a:pt x="62" y="1308"/>
                  </a:lnTo>
                  <a:lnTo>
                    <a:pt x="68" y="1302"/>
                  </a:lnTo>
                  <a:lnTo>
                    <a:pt x="78" y="1300"/>
                  </a:lnTo>
                  <a:lnTo>
                    <a:pt x="86" y="1300"/>
                  </a:lnTo>
                  <a:lnTo>
                    <a:pt x="86" y="1300"/>
                  </a:lnTo>
                  <a:lnTo>
                    <a:pt x="96" y="1304"/>
                  </a:lnTo>
                  <a:lnTo>
                    <a:pt x="102" y="1310"/>
                  </a:lnTo>
                  <a:lnTo>
                    <a:pt x="106" y="1318"/>
                  </a:lnTo>
                  <a:lnTo>
                    <a:pt x="104" y="1328"/>
                  </a:lnTo>
                  <a:lnTo>
                    <a:pt x="104" y="1336"/>
                  </a:lnTo>
                  <a:lnTo>
                    <a:pt x="104" y="1336"/>
                  </a:lnTo>
                  <a:lnTo>
                    <a:pt x="100" y="1344"/>
                  </a:lnTo>
                  <a:lnTo>
                    <a:pt x="94" y="1350"/>
                  </a:lnTo>
                  <a:lnTo>
                    <a:pt x="88" y="1354"/>
                  </a:lnTo>
                  <a:lnTo>
                    <a:pt x="80" y="1354"/>
                  </a:lnTo>
                  <a:lnTo>
                    <a:pt x="80" y="1354"/>
                  </a:lnTo>
                  <a:close/>
                  <a:moveTo>
                    <a:pt x="104" y="1254"/>
                  </a:moveTo>
                  <a:lnTo>
                    <a:pt x="104" y="1254"/>
                  </a:lnTo>
                  <a:lnTo>
                    <a:pt x="98" y="1252"/>
                  </a:lnTo>
                  <a:lnTo>
                    <a:pt x="98" y="1252"/>
                  </a:lnTo>
                  <a:lnTo>
                    <a:pt x="90" y="1248"/>
                  </a:lnTo>
                  <a:lnTo>
                    <a:pt x="84" y="1242"/>
                  </a:lnTo>
                  <a:lnTo>
                    <a:pt x="80" y="1234"/>
                  </a:lnTo>
                  <a:lnTo>
                    <a:pt x="82" y="1224"/>
                  </a:lnTo>
                  <a:lnTo>
                    <a:pt x="84" y="1216"/>
                  </a:lnTo>
                  <a:lnTo>
                    <a:pt x="84" y="1216"/>
                  </a:lnTo>
                  <a:lnTo>
                    <a:pt x="88" y="1208"/>
                  </a:lnTo>
                  <a:lnTo>
                    <a:pt x="94" y="1202"/>
                  </a:lnTo>
                  <a:lnTo>
                    <a:pt x="104" y="1198"/>
                  </a:lnTo>
                  <a:lnTo>
                    <a:pt x="112" y="1198"/>
                  </a:lnTo>
                  <a:lnTo>
                    <a:pt x="112" y="1198"/>
                  </a:lnTo>
                  <a:lnTo>
                    <a:pt x="122" y="1202"/>
                  </a:lnTo>
                  <a:lnTo>
                    <a:pt x="128" y="1210"/>
                  </a:lnTo>
                  <a:lnTo>
                    <a:pt x="130" y="1218"/>
                  </a:lnTo>
                  <a:lnTo>
                    <a:pt x="130" y="1228"/>
                  </a:lnTo>
                  <a:lnTo>
                    <a:pt x="128" y="1236"/>
                  </a:lnTo>
                  <a:lnTo>
                    <a:pt x="128" y="1236"/>
                  </a:lnTo>
                  <a:lnTo>
                    <a:pt x="124" y="1244"/>
                  </a:lnTo>
                  <a:lnTo>
                    <a:pt x="120" y="1248"/>
                  </a:lnTo>
                  <a:lnTo>
                    <a:pt x="112" y="1252"/>
                  </a:lnTo>
                  <a:lnTo>
                    <a:pt x="104" y="1254"/>
                  </a:lnTo>
                  <a:lnTo>
                    <a:pt x="104" y="1254"/>
                  </a:lnTo>
                  <a:close/>
                  <a:moveTo>
                    <a:pt x="132" y="1154"/>
                  </a:moveTo>
                  <a:lnTo>
                    <a:pt x="132" y="1154"/>
                  </a:lnTo>
                  <a:lnTo>
                    <a:pt x="126" y="1152"/>
                  </a:lnTo>
                  <a:lnTo>
                    <a:pt x="126" y="1152"/>
                  </a:lnTo>
                  <a:lnTo>
                    <a:pt x="118" y="1148"/>
                  </a:lnTo>
                  <a:lnTo>
                    <a:pt x="112" y="1140"/>
                  </a:lnTo>
                  <a:lnTo>
                    <a:pt x="108" y="1132"/>
                  </a:lnTo>
                  <a:lnTo>
                    <a:pt x="110" y="1122"/>
                  </a:lnTo>
                  <a:lnTo>
                    <a:pt x="112" y="1114"/>
                  </a:lnTo>
                  <a:lnTo>
                    <a:pt x="112" y="1114"/>
                  </a:lnTo>
                  <a:lnTo>
                    <a:pt x="116" y="1106"/>
                  </a:lnTo>
                  <a:lnTo>
                    <a:pt x="124" y="1100"/>
                  </a:lnTo>
                  <a:lnTo>
                    <a:pt x="132" y="1098"/>
                  </a:lnTo>
                  <a:lnTo>
                    <a:pt x="142" y="1098"/>
                  </a:lnTo>
                  <a:lnTo>
                    <a:pt x="142" y="1098"/>
                  </a:lnTo>
                  <a:lnTo>
                    <a:pt x="150" y="1104"/>
                  </a:lnTo>
                  <a:lnTo>
                    <a:pt x="156" y="1110"/>
                  </a:lnTo>
                  <a:lnTo>
                    <a:pt x="158" y="1120"/>
                  </a:lnTo>
                  <a:lnTo>
                    <a:pt x="158" y="1128"/>
                  </a:lnTo>
                  <a:lnTo>
                    <a:pt x="156" y="1136"/>
                  </a:lnTo>
                  <a:lnTo>
                    <a:pt x="156" y="1136"/>
                  </a:lnTo>
                  <a:lnTo>
                    <a:pt x="152" y="1144"/>
                  </a:lnTo>
                  <a:lnTo>
                    <a:pt x="146" y="1148"/>
                  </a:lnTo>
                  <a:lnTo>
                    <a:pt x="140" y="1152"/>
                  </a:lnTo>
                  <a:lnTo>
                    <a:pt x="132" y="1154"/>
                  </a:lnTo>
                  <a:lnTo>
                    <a:pt x="132" y="1154"/>
                  </a:lnTo>
                  <a:close/>
                  <a:moveTo>
                    <a:pt x="164" y="1054"/>
                  </a:moveTo>
                  <a:lnTo>
                    <a:pt x="164" y="1054"/>
                  </a:lnTo>
                  <a:lnTo>
                    <a:pt x="156" y="1054"/>
                  </a:lnTo>
                  <a:lnTo>
                    <a:pt x="156" y="1054"/>
                  </a:lnTo>
                  <a:lnTo>
                    <a:pt x="148" y="1048"/>
                  </a:lnTo>
                  <a:lnTo>
                    <a:pt x="142" y="1042"/>
                  </a:lnTo>
                  <a:lnTo>
                    <a:pt x="140" y="1032"/>
                  </a:lnTo>
                  <a:lnTo>
                    <a:pt x="142" y="1022"/>
                  </a:lnTo>
                  <a:lnTo>
                    <a:pt x="144" y="1016"/>
                  </a:lnTo>
                  <a:lnTo>
                    <a:pt x="144" y="1016"/>
                  </a:lnTo>
                  <a:lnTo>
                    <a:pt x="150" y="1006"/>
                  </a:lnTo>
                  <a:lnTo>
                    <a:pt x="156" y="1002"/>
                  </a:lnTo>
                  <a:lnTo>
                    <a:pt x="166" y="1000"/>
                  </a:lnTo>
                  <a:lnTo>
                    <a:pt x="174" y="1000"/>
                  </a:lnTo>
                  <a:lnTo>
                    <a:pt x="174" y="1000"/>
                  </a:lnTo>
                  <a:lnTo>
                    <a:pt x="184" y="1006"/>
                  </a:lnTo>
                  <a:lnTo>
                    <a:pt x="188" y="1012"/>
                  </a:lnTo>
                  <a:lnTo>
                    <a:pt x="190" y="1022"/>
                  </a:lnTo>
                  <a:lnTo>
                    <a:pt x="190" y="1030"/>
                  </a:lnTo>
                  <a:lnTo>
                    <a:pt x="188" y="1038"/>
                  </a:lnTo>
                  <a:lnTo>
                    <a:pt x="188" y="1038"/>
                  </a:lnTo>
                  <a:lnTo>
                    <a:pt x="184" y="1046"/>
                  </a:lnTo>
                  <a:lnTo>
                    <a:pt x="178" y="1050"/>
                  </a:lnTo>
                  <a:lnTo>
                    <a:pt x="172" y="1054"/>
                  </a:lnTo>
                  <a:lnTo>
                    <a:pt x="164" y="1054"/>
                  </a:lnTo>
                  <a:lnTo>
                    <a:pt x="164" y="1054"/>
                  </a:lnTo>
                  <a:close/>
                  <a:moveTo>
                    <a:pt x="200" y="956"/>
                  </a:moveTo>
                  <a:lnTo>
                    <a:pt x="200" y="956"/>
                  </a:lnTo>
                  <a:lnTo>
                    <a:pt x="192" y="956"/>
                  </a:lnTo>
                  <a:lnTo>
                    <a:pt x="192" y="956"/>
                  </a:lnTo>
                  <a:lnTo>
                    <a:pt x="184" y="950"/>
                  </a:lnTo>
                  <a:lnTo>
                    <a:pt x="178" y="942"/>
                  </a:lnTo>
                  <a:lnTo>
                    <a:pt x="176" y="934"/>
                  </a:lnTo>
                  <a:lnTo>
                    <a:pt x="178" y="924"/>
                  </a:lnTo>
                  <a:lnTo>
                    <a:pt x="180" y="916"/>
                  </a:lnTo>
                  <a:lnTo>
                    <a:pt x="180" y="916"/>
                  </a:lnTo>
                  <a:lnTo>
                    <a:pt x="186" y="908"/>
                  </a:lnTo>
                  <a:lnTo>
                    <a:pt x="194" y="904"/>
                  </a:lnTo>
                  <a:lnTo>
                    <a:pt x="202" y="902"/>
                  </a:lnTo>
                  <a:lnTo>
                    <a:pt x="212" y="904"/>
                  </a:lnTo>
                  <a:lnTo>
                    <a:pt x="212" y="904"/>
                  </a:lnTo>
                  <a:lnTo>
                    <a:pt x="220" y="908"/>
                  </a:lnTo>
                  <a:lnTo>
                    <a:pt x="224" y="916"/>
                  </a:lnTo>
                  <a:lnTo>
                    <a:pt x="226" y="924"/>
                  </a:lnTo>
                  <a:lnTo>
                    <a:pt x="226" y="934"/>
                  </a:lnTo>
                  <a:lnTo>
                    <a:pt x="222" y="942"/>
                  </a:lnTo>
                  <a:lnTo>
                    <a:pt x="222" y="942"/>
                  </a:lnTo>
                  <a:lnTo>
                    <a:pt x="218" y="948"/>
                  </a:lnTo>
                  <a:lnTo>
                    <a:pt x="214" y="952"/>
                  </a:lnTo>
                  <a:lnTo>
                    <a:pt x="206" y="956"/>
                  </a:lnTo>
                  <a:lnTo>
                    <a:pt x="200" y="956"/>
                  </a:lnTo>
                  <a:lnTo>
                    <a:pt x="200" y="956"/>
                  </a:lnTo>
                  <a:close/>
                  <a:moveTo>
                    <a:pt x="240" y="860"/>
                  </a:moveTo>
                  <a:lnTo>
                    <a:pt x="240" y="860"/>
                  </a:lnTo>
                  <a:lnTo>
                    <a:pt x="230" y="858"/>
                  </a:lnTo>
                  <a:lnTo>
                    <a:pt x="230" y="858"/>
                  </a:lnTo>
                  <a:lnTo>
                    <a:pt x="222" y="854"/>
                  </a:lnTo>
                  <a:lnTo>
                    <a:pt x="218" y="846"/>
                  </a:lnTo>
                  <a:lnTo>
                    <a:pt x="216" y="836"/>
                  </a:lnTo>
                  <a:lnTo>
                    <a:pt x="218" y="828"/>
                  </a:lnTo>
                  <a:lnTo>
                    <a:pt x="220" y="820"/>
                  </a:lnTo>
                  <a:lnTo>
                    <a:pt x="220" y="820"/>
                  </a:lnTo>
                  <a:lnTo>
                    <a:pt x="226" y="812"/>
                  </a:lnTo>
                  <a:lnTo>
                    <a:pt x="234" y="808"/>
                  </a:lnTo>
                  <a:lnTo>
                    <a:pt x="244" y="806"/>
                  </a:lnTo>
                  <a:lnTo>
                    <a:pt x="252" y="808"/>
                  </a:lnTo>
                  <a:lnTo>
                    <a:pt x="252" y="808"/>
                  </a:lnTo>
                  <a:lnTo>
                    <a:pt x="260" y="812"/>
                  </a:lnTo>
                  <a:lnTo>
                    <a:pt x="266" y="820"/>
                  </a:lnTo>
                  <a:lnTo>
                    <a:pt x="266" y="830"/>
                  </a:lnTo>
                  <a:lnTo>
                    <a:pt x="264" y="840"/>
                  </a:lnTo>
                  <a:lnTo>
                    <a:pt x="262" y="846"/>
                  </a:lnTo>
                  <a:lnTo>
                    <a:pt x="262" y="846"/>
                  </a:lnTo>
                  <a:lnTo>
                    <a:pt x="258" y="852"/>
                  </a:lnTo>
                  <a:lnTo>
                    <a:pt x="252" y="856"/>
                  </a:lnTo>
                  <a:lnTo>
                    <a:pt x="246" y="860"/>
                  </a:lnTo>
                  <a:lnTo>
                    <a:pt x="240" y="860"/>
                  </a:lnTo>
                  <a:lnTo>
                    <a:pt x="240" y="860"/>
                  </a:lnTo>
                  <a:close/>
                  <a:moveTo>
                    <a:pt x="284" y="766"/>
                  </a:moveTo>
                  <a:lnTo>
                    <a:pt x="284" y="766"/>
                  </a:lnTo>
                  <a:lnTo>
                    <a:pt x="278" y="766"/>
                  </a:lnTo>
                  <a:lnTo>
                    <a:pt x="272" y="764"/>
                  </a:lnTo>
                  <a:lnTo>
                    <a:pt x="272" y="764"/>
                  </a:lnTo>
                  <a:lnTo>
                    <a:pt x="266" y="758"/>
                  </a:lnTo>
                  <a:lnTo>
                    <a:pt x="260" y="750"/>
                  </a:lnTo>
                  <a:lnTo>
                    <a:pt x="260" y="742"/>
                  </a:lnTo>
                  <a:lnTo>
                    <a:pt x="262" y="732"/>
                  </a:lnTo>
                  <a:lnTo>
                    <a:pt x="266" y="724"/>
                  </a:lnTo>
                  <a:lnTo>
                    <a:pt x="266" y="724"/>
                  </a:lnTo>
                  <a:lnTo>
                    <a:pt x="272" y="718"/>
                  </a:lnTo>
                  <a:lnTo>
                    <a:pt x="280" y="712"/>
                  </a:lnTo>
                  <a:lnTo>
                    <a:pt x="288" y="712"/>
                  </a:lnTo>
                  <a:lnTo>
                    <a:pt x="298" y="714"/>
                  </a:lnTo>
                  <a:lnTo>
                    <a:pt x="298" y="714"/>
                  </a:lnTo>
                  <a:lnTo>
                    <a:pt x="306" y="720"/>
                  </a:lnTo>
                  <a:lnTo>
                    <a:pt x="310" y="728"/>
                  </a:lnTo>
                  <a:lnTo>
                    <a:pt x="312" y="736"/>
                  </a:lnTo>
                  <a:lnTo>
                    <a:pt x="308" y="746"/>
                  </a:lnTo>
                  <a:lnTo>
                    <a:pt x="306" y="754"/>
                  </a:lnTo>
                  <a:lnTo>
                    <a:pt x="306" y="754"/>
                  </a:lnTo>
                  <a:lnTo>
                    <a:pt x="302" y="758"/>
                  </a:lnTo>
                  <a:lnTo>
                    <a:pt x="296" y="764"/>
                  </a:lnTo>
                  <a:lnTo>
                    <a:pt x="290" y="766"/>
                  </a:lnTo>
                  <a:lnTo>
                    <a:pt x="284" y="766"/>
                  </a:lnTo>
                  <a:lnTo>
                    <a:pt x="284" y="766"/>
                  </a:lnTo>
                  <a:close/>
                  <a:moveTo>
                    <a:pt x="332" y="674"/>
                  </a:moveTo>
                  <a:lnTo>
                    <a:pt x="332" y="674"/>
                  </a:lnTo>
                  <a:lnTo>
                    <a:pt x="326" y="674"/>
                  </a:lnTo>
                  <a:lnTo>
                    <a:pt x="320" y="672"/>
                  </a:lnTo>
                  <a:lnTo>
                    <a:pt x="320" y="672"/>
                  </a:lnTo>
                  <a:lnTo>
                    <a:pt x="314" y="666"/>
                  </a:lnTo>
                  <a:lnTo>
                    <a:pt x="308" y="658"/>
                  </a:lnTo>
                  <a:lnTo>
                    <a:pt x="308" y="648"/>
                  </a:lnTo>
                  <a:lnTo>
                    <a:pt x="312" y="638"/>
                  </a:lnTo>
                  <a:lnTo>
                    <a:pt x="316" y="632"/>
                  </a:lnTo>
                  <a:lnTo>
                    <a:pt x="316" y="632"/>
                  </a:lnTo>
                  <a:lnTo>
                    <a:pt x="322" y="624"/>
                  </a:lnTo>
                  <a:lnTo>
                    <a:pt x="330" y="620"/>
                  </a:lnTo>
                  <a:lnTo>
                    <a:pt x="338" y="620"/>
                  </a:lnTo>
                  <a:lnTo>
                    <a:pt x="348" y="622"/>
                  </a:lnTo>
                  <a:lnTo>
                    <a:pt x="348" y="622"/>
                  </a:lnTo>
                  <a:lnTo>
                    <a:pt x="356" y="630"/>
                  </a:lnTo>
                  <a:lnTo>
                    <a:pt x="360" y="638"/>
                  </a:lnTo>
                  <a:lnTo>
                    <a:pt x="360" y="646"/>
                  </a:lnTo>
                  <a:lnTo>
                    <a:pt x="356" y="656"/>
                  </a:lnTo>
                  <a:lnTo>
                    <a:pt x="354" y="662"/>
                  </a:lnTo>
                  <a:lnTo>
                    <a:pt x="354" y="662"/>
                  </a:lnTo>
                  <a:lnTo>
                    <a:pt x="350" y="668"/>
                  </a:lnTo>
                  <a:lnTo>
                    <a:pt x="344" y="672"/>
                  </a:lnTo>
                  <a:lnTo>
                    <a:pt x="338" y="674"/>
                  </a:lnTo>
                  <a:lnTo>
                    <a:pt x="332" y="674"/>
                  </a:lnTo>
                  <a:lnTo>
                    <a:pt x="332" y="674"/>
                  </a:lnTo>
                  <a:close/>
                  <a:moveTo>
                    <a:pt x="386" y="586"/>
                  </a:moveTo>
                  <a:lnTo>
                    <a:pt x="386" y="586"/>
                  </a:lnTo>
                  <a:lnTo>
                    <a:pt x="378" y="584"/>
                  </a:lnTo>
                  <a:lnTo>
                    <a:pt x="372" y="582"/>
                  </a:lnTo>
                  <a:lnTo>
                    <a:pt x="372" y="582"/>
                  </a:lnTo>
                  <a:lnTo>
                    <a:pt x="366" y="576"/>
                  </a:lnTo>
                  <a:lnTo>
                    <a:pt x="362" y="566"/>
                  </a:lnTo>
                  <a:lnTo>
                    <a:pt x="362" y="558"/>
                  </a:lnTo>
                  <a:lnTo>
                    <a:pt x="366" y="548"/>
                  </a:lnTo>
                  <a:lnTo>
                    <a:pt x="370" y="542"/>
                  </a:lnTo>
                  <a:lnTo>
                    <a:pt x="370" y="542"/>
                  </a:lnTo>
                  <a:lnTo>
                    <a:pt x="376" y="534"/>
                  </a:lnTo>
                  <a:lnTo>
                    <a:pt x="384" y="532"/>
                  </a:lnTo>
                  <a:lnTo>
                    <a:pt x="394" y="532"/>
                  </a:lnTo>
                  <a:lnTo>
                    <a:pt x="402" y="534"/>
                  </a:lnTo>
                  <a:lnTo>
                    <a:pt x="402" y="534"/>
                  </a:lnTo>
                  <a:lnTo>
                    <a:pt x="410" y="542"/>
                  </a:lnTo>
                  <a:lnTo>
                    <a:pt x="414" y="550"/>
                  </a:lnTo>
                  <a:lnTo>
                    <a:pt x="414" y="558"/>
                  </a:lnTo>
                  <a:lnTo>
                    <a:pt x="410" y="568"/>
                  </a:lnTo>
                  <a:lnTo>
                    <a:pt x="406" y="574"/>
                  </a:lnTo>
                  <a:lnTo>
                    <a:pt x="406" y="574"/>
                  </a:lnTo>
                  <a:lnTo>
                    <a:pt x="402" y="580"/>
                  </a:lnTo>
                  <a:lnTo>
                    <a:pt x="396" y="582"/>
                  </a:lnTo>
                  <a:lnTo>
                    <a:pt x="392" y="584"/>
                  </a:lnTo>
                  <a:lnTo>
                    <a:pt x="386" y="586"/>
                  </a:lnTo>
                  <a:lnTo>
                    <a:pt x="386" y="586"/>
                  </a:lnTo>
                  <a:close/>
                  <a:moveTo>
                    <a:pt x="444" y="500"/>
                  </a:moveTo>
                  <a:lnTo>
                    <a:pt x="444" y="500"/>
                  </a:lnTo>
                  <a:lnTo>
                    <a:pt x="436" y="498"/>
                  </a:lnTo>
                  <a:lnTo>
                    <a:pt x="430" y="496"/>
                  </a:lnTo>
                  <a:lnTo>
                    <a:pt x="430" y="496"/>
                  </a:lnTo>
                  <a:lnTo>
                    <a:pt x="424" y="488"/>
                  </a:lnTo>
                  <a:lnTo>
                    <a:pt x="420" y="480"/>
                  </a:lnTo>
                  <a:lnTo>
                    <a:pt x="420" y="470"/>
                  </a:lnTo>
                  <a:lnTo>
                    <a:pt x="424" y="462"/>
                  </a:lnTo>
                  <a:lnTo>
                    <a:pt x="430" y="454"/>
                  </a:lnTo>
                  <a:lnTo>
                    <a:pt x="430" y="454"/>
                  </a:lnTo>
                  <a:lnTo>
                    <a:pt x="436" y="448"/>
                  </a:lnTo>
                  <a:lnTo>
                    <a:pt x="446" y="446"/>
                  </a:lnTo>
                  <a:lnTo>
                    <a:pt x="454" y="446"/>
                  </a:lnTo>
                  <a:lnTo>
                    <a:pt x="464" y="450"/>
                  </a:lnTo>
                  <a:lnTo>
                    <a:pt x="464" y="450"/>
                  </a:lnTo>
                  <a:lnTo>
                    <a:pt x="470" y="458"/>
                  </a:lnTo>
                  <a:lnTo>
                    <a:pt x="472" y="466"/>
                  </a:lnTo>
                  <a:lnTo>
                    <a:pt x="472" y="474"/>
                  </a:lnTo>
                  <a:lnTo>
                    <a:pt x="468" y="484"/>
                  </a:lnTo>
                  <a:lnTo>
                    <a:pt x="464" y="490"/>
                  </a:lnTo>
                  <a:lnTo>
                    <a:pt x="464" y="490"/>
                  </a:lnTo>
                  <a:lnTo>
                    <a:pt x="460" y="494"/>
                  </a:lnTo>
                  <a:lnTo>
                    <a:pt x="454" y="498"/>
                  </a:lnTo>
                  <a:lnTo>
                    <a:pt x="450" y="500"/>
                  </a:lnTo>
                  <a:lnTo>
                    <a:pt x="444" y="500"/>
                  </a:lnTo>
                  <a:lnTo>
                    <a:pt x="444" y="500"/>
                  </a:lnTo>
                  <a:close/>
                  <a:moveTo>
                    <a:pt x="508" y="418"/>
                  </a:moveTo>
                  <a:lnTo>
                    <a:pt x="508" y="418"/>
                  </a:lnTo>
                  <a:lnTo>
                    <a:pt x="500" y="416"/>
                  </a:lnTo>
                  <a:lnTo>
                    <a:pt x="492" y="412"/>
                  </a:lnTo>
                  <a:lnTo>
                    <a:pt x="492" y="412"/>
                  </a:lnTo>
                  <a:lnTo>
                    <a:pt x="486" y="404"/>
                  </a:lnTo>
                  <a:lnTo>
                    <a:pt x="484" y="396"/>
                  </a:lnTo>
                  <a:lnTo>
                    <a:pt x="486" y="386"/>
                  </a:lnTo>
                  <a:lnTo>
                    <a:pt x="490" y="378"/>
                  </a:lnTo>
                  <a:lnTo>
                    <a:pt x="496" y="372"/>
                  </a:lnTo>
                  <a:lnTo>
                    <a:pt x="496" y="372"/>
                  </a:lnTo>
                  <a:lnTo>
                    <a:pt x="502" y="366"/>
                  </a:lnTo>
                  <a:lnTo>
                    <a:pt x="512" y="364"/>
                  </a:lnTo>
                  <a:lnTo>
                    <a:pt x="520" y="364"/>
                  </a:lnTo>
                  <a:lnTo>
                    <a:pt x="528" y="370"/>
                  </a:lnTo>
                  <a:lnTo>
                    <a:pt x="528" y="370"/>
                  </a:lnTo>
                  <a:lnTo>
                    <a:pt x="534" y="376"/>
                  </a:lnTo>
                  <a:lnTo>
                    <a:pt x="538" y="386"/>
                  </a:lnTo>
                  <a:lnTo>
                    <a:pt x="536" y="394"/>
                  </a:lnTo>
                  <a:lnTo>
                    <a:pt x="532" y="404"/>
                  </a:lnTo>
                  <a:lnTo>
                    <a:pt x="526" y="410"/>
                  </a:lnTo>
                  <a:lnTo>
                    <a:pt x="526" y="410"/>
                  </a:lnTo>
                  <a:lnTo>
                    <a:pt x="522" y="412"/>
                  </a:lnTo>
                  <a:lnTo>
                    <a:pt x="518" y="416"/>
                  </a:lnTo>
                  <a:lnTo>
                    <a:pt x="508" y="418"/>
                  </a:lnTo>
                  <a:lnTo>
                    <a:pt x="508" y="418"/>
                  </a:lnTo>
                  <a:close/>
                  <a:moveTo>
                    <a:pt x="578" y="340"/>
                  </a:moveTo>
                  <a:lnTo>
                    <a:pt x="578" y="340"/>
                  </a:lnTo>
                  <a:lnTo>
                    <a:pt x="568" y="338"/>
                  </a:lnTo>
                  <a:lnTo>
                    <a:pt x="562" y="334"/>
                  </a:lnTo>
                  <a:lnTo>
                    <a:pt x="562" y="334"/>
                  </a:lnTo>
                  <a:lnTo>
                    <a:pt x="556" y="326"/>
                  </a:lnTo>
                  <a:lnTo>
                    <a:pt x="554" y="316"/>
                  </a:lnTo>
                  <a:lnTo>
                    <a:pt x="556" y="308"/>
                  </a:lnTo>
                  <a:lnTo>
                    <a:pt x="560" y="300"/>
                  </a:lnTo>
                  <a:lnTo>
                    <a:pt x="566" y="294"/>
                  </a:lnTo>
                  <a:lnTo>
                    <a:pt x="566" y="294"/>
                  </a:lnTo>
                  <a:lnTo>
                    <a:pt x="574" y="288"/>
                  </a:lnTo>
                  <a:lnTo>
                    <a:pt x="584" y="286"/>
                  </a:lnTo>
                  <a:lnTo>
                    <a:pt x="592" y="288"/>
                  </a:lnTo>
                  <a:lnTo>
                    <a:pt x="600" y="294"/>
                  </a:lnTo>
                  <a:lnTo>
                    <a:pt x="600" y="294"/>
                  </a:lnTo>
                  <a:lnTo>
                    <a:pt x="606" y="302"/>
                  </a:lnTo>
                  <a:lnTo>
                    <a:pt x="608" y="310"/>
                  </a:lnTo>
                  <a:lnTo>
                    <a:pt x="606" y="320"/>
                  </a:lnTo>
                  <a:lnTo>
                    <a:pt x="600" y="328"/>
                  </a:lnTo>
                  <a:lnTo>
                    <a:pt x="596" y="334"/>
                  </a:lnTo>
                  <a:lnTo>
                    <a:pt x="596" y="334"/>
                  </a:lnTo>
                  <a:lnTo>
                    <a:pt x="588" y="338"/>
                  </a:lnTo>
                  <a:lnTo>
                    <a:pt x="578" y="340"/>
                  </a:lnTo>
                  <a:lnTo>
                    <a:pt x="578" y="340"/>
                  </a:lnTo>
                  <a:close/>
                  <a:moveTo>
                    <a:pt x="652" y="268"/>
                  </a:moveTo>
                  <a:lnTo>
                    <a:pt x="652" y="268"/>
                  </a:lnTo>
                  <a:lnTo>
                    <a:pt x="644" y="266"/>
                  </a:lnTo>
                  <a:lnTo>
                    <a:pt x="634" y="260"/>
                  </a:lnTo>
                  <a:lnTo>
                    <a:pt x="634" y="260"/>
                  </a:lnTo>
                  <a:lnTo>
                    <a:pt x="630" y="252"/>
                  </a:lnTo>
                  <a:lnTo>
                    <a:pt x="628" y="244"/>
                  </a:lnTo>
                  <a:lnTo>
                    <a:pt x="632" y="234"/>
                  </a:lnTo>
                  <a:lnTo>
                    <a:pt x="638" y="226"/>
                  </a:lnTo>
                  <a:lnTo>
                    <a:pt x="644" y="222"/>
                  </a:lnTo>
                  <a:lnTo>
                    <a:pt x="644" y="222"/>
                  </a:lnTo>
                  <a:lnTo>
                    <a:pt x="652" y="216"/>
                  </a:lnTo>
                  <a:lnTo>
                    <a:pt x="660" y="216"/>
                  </a:lnTo>
                  <a:lnTo>
                    <a:pt x="670" y="218"/>
                  </a:lnTo>
                  <a:lnTo>
                    <a:pt x="678" y="224"/>
                  </a:lnTo>
                  <a:lnTo>
                    <a:pt x="678" y="224"/>
                  </a:lnTo>
                  <a:lnTo>
                    <a:pt x="682" y="232"/>
                  </a:lnTo>
                  <a:lnTo>
                    <a:pt x="682" y="242"/>
                  </a:lnTo>
                  <a:lnTo>
                    <a:pt x="680" y="250"/>
                  </a:lnTo>
                  <a:lnTo>
                    <a:pt x="674" y="258"/>
                  </a:lnTo>
                  <a:lnTo>
                    <a:pt x="668" y="262"/>
                  </a:lnTo>
                  <a:lnTo>
                    <a:pt x="668" y="262"/>
                  </a:lnTo>
                  <a:lnTo>
                    <a:pt x="662" y="268"/>
                  </a:lnTo>
                  <a:lnTo>
                    <a:pt x="652" y="268"/>
                  </a:lnTo>
                  <a:lnTo>
                    <a:pt x="652" y="268"/>
                  </a:lnTo>
                  <a:close/>
                  <a:moveTo>
                    <a:pt x="734" y="204"/>
                  </a:moveTo>
                  <a:lnTo>
                    <a:pt x="734" y="204"/>
                  </a:lnTo>
                  <a:lnTo>
                    <a:pt x="728" y="202"/>
                  </a:lnTo>
                  <a:lnTo>
                    <a:pt x="722" y="200"/>
                  </a:lnTo>
                  <a:lnTo>
                    <a:pt x="718" y="198"/>
                  </a:lnTo>
                  <a:lnTo>
                    <a:pt x="714" y="194"/>
                  </a:lnTo>
                  <a:lnTo>
                    <a:pt x="714" y="194"/>
                  </a:lnTo>
                  <a:lnTo>
                    <a:pt x="710" y="184"/>
                  </a:lnTo>
                  <a:lnTo>
                    <a:pt x="710" y="176"/>
                  </a:lnTo>
                  <a:lnTo>
                    <a:pt x="712" y="168"/>
                  </a:lnTo>
                  <a:lnTo>
                    <a:pt x="720" y="160"/>
                  </a:lnTo>
                  <a:lnTo>
                    <a:pt x="726" y="156"/>
                  </a:lnTo>
                  <a:lnTo>
                    <a:pt x="726" y="156"/>
                  </a:lnTo>
                  <a:lnTo>
                    <a:pt x="734" y="152"/>
                  </a:lnTo>
                  <a:lnTo>
                    <a:pt x="744" y="150"/>
                  </a:lnTo>
                  <a:lnTo>
                    <a:pt x="752" y="154"/>
                  </a:lnTo>
                  <a:lnTo>
                    <a:pt x="760" y="160"/>
                  </a:lnTo>
                  <a:lnTo>
                    <a:pt x="760" y="160"/>
                  </a:lnTo>
                  <a:lnTo>
                    <a:pt x="764" y="168"/>
                  </a:lnTo>
                  <a:lnTo>
                    <a:pt x="764" y="178"/>
                  </a:lnTo>
                  <a:lnTo>
                    <a:pt x="760" y="186"/>
                  </a:lnTo>
                  <a:lnTo>
                    <a:pt x="754" y="194"/>
                  </a:lnTo>
                  <a:lnTo>
                    <a:pt x="748" y="198"/>
                  </a:lnTo>
                  <a:lnTo>
                    <a:pt x="748" y="198"/>
                  </a:lnTo>
                  <a:lnTo>
                    <a:pt x="740" y="202"/>
                  </a:lnTo>
                  <a:lnTo>
                    <a:pt x="734" y="204"/>
                  </a:lnTo>
                  <a:lnTo>
                    <a:pt x="734" y="204"/>
                  </a:lnTo>
                  <a:close/>
                  <a:moveTo>
                    <a:pt x="820" y="144"/>
                  </a:moveTo>
                  <a:lnTo>
                    <a:pt x="820" y="144"/>
                  </a:lnTo>
                  <a:lnTo>
                    <a:pt x="814" y="144"/>
                  </a:lnTo>
                  <a:lnTo>
                    <a:pt x="808" y="142"/>
                  </a:lnTo>
                  <a:lnTo>
                    <a:pt x="802" y="138"/>
                  </a:lnTo>
                  <a:lnTo>
                    <a:pt x="798" y="134"/>
                  </a:lnTo>
                  <a:lnTo>
                    <a:pt x="798" y="134"/>
                  </a:lnTo>
                  <a:lnTo>
                    <a:pt x="796" y="124"/>
                  </a:lnTo>
                  <a:lnTo>
                    <a:pt x="796" y="116"/>
                  </a:lnTo>
                  <a:lnTo>
                    <a:pt x="800" y="106"/>
                  </a:lnTo>
                  <a:lnTo>
                    <a:pt x="806" y="100"/>
                  </a:lnTo>
                  <a:lnTo>
                    <a:pt x="814" y="96"/>
                  </a:lnTo>
                  <a:lnTo>
                    <a:pt x="814" y="96"/>
                  </a:lnTo>
                  <a:lnTo>
                    <a:pt x="822" y="92"/>
                  </a:lnTo>
                  <a:lnTo>
                    <a:pt x="832" y="94"/>
                  </a:lnTo>
                  <a:lnTo>
                    <a:pt x="840" y="96"/>
                  </a:lnTo>
                  <a:lnTo>
                    <a:pt x="846" y="104"/>
                  </a:lnTo>
                  <a:lnTo>
                    <a:pt x="846" y="104"/>
                  </a:lnTo>
                  <a:lnTo>
                    <a:pt x="850" y="112"/>
                  </a:lnTo>
                  <a:lnTo>
                    <a:pt x="850" y="122"/>
                  </a:lnTo>
                  <a:lnTo>
                    <a:pt x="846" y="130"/>
                  </a:lnTo>
                  <a:lnTo>
                    <a:pt x="838" y="136"/>
                  </a:lnTo>
                  <a:lnTo>
                    <a:pt x="832" y="140"/>
                  </a:lnTo>
                  <a:lnTo>
                    <a:pt x="832" y="140"/>
                  </a:lnTo>
                  <a:lnTo>
                    <a:pt x="826" y="144"/>
                  </a:lnTo>
                  <a:lnTo>
                    <a:pt x="820" y="144"/>
                  </a:lnTo>
                  <a:lnTo>
                    <a:pt x="820" y="144"/>
                  </a:lnTo>
                  <a:close/>
                  <a:moveTo>
                    <a:pt x="910" y="94"/>
                  </a:moveTo>
                  <a:lnTo>
                    <a:pt x="910" y="94"/>
                  </a:lnTo>
                  <a:lnTo>
                    <a:pt x="904" y="92"/>
                  </a:lnTo>
                  <a:lnTo>
                    <a:pt x="898" y="90"/>
                  </a:lnTo>
                  <a:lnTo>
                    <a:pt x="892" y="86"/>
                  </a:lnTo>
                  <a:lnTo>
                    <a:pt x="888" y="80"/>
                  </a:lnTo>
                  <a:lnTo>
                    <a:pt x="888" y="80"/>
                  </a:lnTo>
                  <a:lnTo>
                    <a:pt x="886" y="72"/>
                  </a:lnTo>
                  <a:lnTo>
                    <a:pt x="888" y="62"/>
                  </a:lnTo>
                  <a:lnTo>
                    <a:pt x="892" y="54"/>
                  </a:lnTo>
                  <a:lnTo>
                    <a:pt x="900" y="48"/>
                  </a:lnTo>
                  <a:lnTo>
                    <a:pt x="906" y="44"/>
                  </a:lnTo>
                  <a:lnTo>
                    <a:pt x="906" y="44"/>
                  </a:lnTo>
                  <a:lnTo>
                    <a:pt x="916" y="42"/>
                  </a:lnTo>
                  <a:lnTo>
                    <a:pt x="924" y="44"/>
                  </a:lnTo>
                  <a:lnTo>
                    <a:pt x="932" y="48"/>
                  </a:lnTo>
                  <a:lnTo>
                    <a:pt x="938" y="56"/>
                  </a:lnTo>
                  <a:lnTo>
                    <a:pt x="938" y="56"/>
                  </a:lnTo>
                  <a:lnTo>
                    <a:pt x="942" y="64"/>
                  </a:lnTo>
                  <a:lnTo>
                    <a:pt x="940" y="74"/>
                  </a:lnTo>
                  <a:lnTo>
                    <a:pt x="936" y="82"/>
                  </a:lnTo>
                  <a:lnTo>
                    <a:pt x="928" y="88"/>
                  </a:lnTo>
                  <a:lnTo>
                    <a:pt x="920" y="92"/>
                  </a:lnTo>
                  <a:lnTo>
                    <a:pt x="920" y="92"/>
                  </a:lnTo>
                  <a:lnTo>
                    <a:pt x="916" y="94"/>
                  </a:lnTo>
                  <a:lnTo>
                    <a:pt x="910" y="94"/>
                  </a:lnTo>
                  <a:lnTo>
                    <a:pt x="910" y="94"/>
                  </a:lnTo>
                  <a:close/>
                  <a:moveTo>
                    <a:pt x="1004" y="52"/>
                  </a:moveTo>
                  <a:lnTo>
                    <a:pt x="1004" y="52"/>
                  </a:lnTo>
                  <a:lnTo>
                    <a:pt x="998" y="50"/>
                  </a:lnTo>
                  <a:lnTo>
                    <a:pt x="992" y="48"/>
                  </a:lnTo>
                  <a:lnTo>
                    <a:pt x="986" y="42"/>
                  </a:lnTo>
                  <a:lnTo>
                    <a:pt x="982" y="36"/>
                  </a:lnTo>
                  <a:lnTo>
                    <a:pt x="982" y="36"/>
                  </a:lnTo>
                  <a:lnTo>
                    <a:pt x="980" y="26"/>
                  </a:lnTo>
                  <a:lnTo>
                    <a:pt x="982" y="18"/>
                  </a:lnTo>
                  <a:lnTo>
                    <a:pt x="988" y="10"/>
                  </a:lnTo>
                  <a:lnTo>
                    <a:pt x="996" y="6"/>
                  </a:lnTo>
                  <a:lnTo>
                    <a:pt x="1004" y="2"/>
                  </a:lnTo>
                  <a:lnTo>
                    <a:pt x="1004" y="2"/>
                  </a:lnTo>
                  <a:lnTo>
                    <a:pt x="1014" y="0"/>
                  </a:lnTo>
                  <a:lnTo>
                    <a:pt x="1022" y="2"/>
                  </a:lnTo>
                  <a:lnTo>
                    <a:pt x="1030" y="8"/>
                  </a:lnTo>
                  <a:lnTo>
                    <a:pt x="1034" y="16"/>
                  </a:lnTo>
                  <a:lnTo>
                    <a:pt x="1034" y="16"/>
                  </a:lnTo>
                  <a:lnTo>
                    <a:pt x="1036" y="26"/>
                  </a:lnTo>
                  <a:lnTo>
                    <a:pt x="1034" y="34"/>
                  </a:lnTo>
                  <a:lnTo>
                    <a:pt x="1030" y="42"/>
                  </a:lnTo>
                  <a:lnTo>
                    <a:pt x="1020" y="46"/>
                  </a:lnTo>
                  <a:lnTo>
                    <a:pt x="1014" y="50"/>
                  </a:lnTo>
                  <a:lnTo>
                    <a:pt x="1014" y="50"/>
                  </a:lnTo>
                  <a:lnTo>
                    <a:pt x="1004" y="52"/>
                  </a:lnTo>
                  <a:lnTo>
                    <a:pt x="1004" y="52"/>
                  </a:lnTo>
                  <a:close/>
                </a:path>
              </a:pathLst>
            </a:custGeom>
            <a:solidFill>
              <a:srgbClr val="94A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
            <p:cNvSpPr>
              <a:spLocks noEditPoints="1"/>
            </p:cNvSpPr>
            <p:nvPr/>
          </p:nvSpPr>
          <p:spPr bwMode="auto">
            <a:xfrm rot="387372">
              <a:off x="1599630" y="7776929"/>
              <a:ext cx="1072060" cy="148307"/>
            </a:xfrm>
            <a:custGeom>
              <a:avLst/>
              <a:gdLst>
                <a:gd name="T0" fmla="*/ 832 w 872"/>
                <a:gd name="T1" fmla="*/ 132 h 136"/>
                <a:gd name="T2" fmla="*/ 816 w 872"/>
                <a:gd name="T3" fmla="*/ 112 h 136"/>
                <a:gd name="T4" fmla="*/ 830 w 872"/>
                <a:gd name="T5" fmla="*/ 88 h 136"/>
                <a:gd name="T6" fmla="*/ 856 w 872"/>
                <a:gd name="T7" fmla="*/ 90 h 136"/>
                <a:gd name="T8" fmla="*/ 870 w 872"/>
                <a:gd name="T9" fmla="*/ 120 h 136"/>
                <a:gd name="T10" fmla="*/ 856 w 872"/>
                <a:gd name="T11" fmla="*/ 136 h 136"/>
                <a:gd name="T12" fmla="*/ 750 w 872"/>
                <a:gd name="T13" fmla="*/ 104 h 136"/>
                <a:gd name="T14" fmla="*/ 726 w 872"/>
                <a:gd name="T15" fmla="*/ 98 h 136"/>
                <a:gd name="T16" fmla="*/ 718 w 872"/>
                <a:gd name="T17" fmla="*/ 72 h 136"/>
                <a:gd name="T18" fmla="*/ 748 w 872"/>
                <a:gd name="T19" fmla="*/ 56 h 136"/>
                <a:gd name="T20" fmla="*/ 770 w 872"/>
                <a:gd name="T21" fmla="*/ 68 h 136"/>
                <a:gd name="T22" fmla="*/ 770 w 872"/>
                <a:gd name="T23" fmla="*/ 94 h 136"/>
                <a:gd name="T24" fmla="*/ 750 w 872"/>
                <a:gd name="T25" fmla="*/ 104 h 136"/>
                <a:gd name="T26" fmla="*/ 10 w 872"/>
                <a:gd name="T27" fmla="*/ 92 h 136"/>
                <a:gd name="T28" fmla="*/ 0 w 872"/>
                <a:gd name="T29" fmla="*/ 70 h 136"/>
                <a:gd name="T30" fmla="*/ 24 w 872"/>
                <a:gd name="T31" fmla="*/ 46 h 136"/>
                <a:gd name="T32" fmla="*/ 50 w 872"/>
                <a:gd name="T33" fmla="*/ 54 h 136"/>
                <a:gd name="T34" fmla="*/ 52 w 872"/>
                <a:gd name="T35" fmla="*/ 82 h 136"/>
                <a:gd name="T36" fmla="*/ 30 w 872"/>
                <a:gd name="T37" fmla="*/ 96 h 136"/>
                <a:gd name="T38" fmla="*/ 648 w 872"/>
                <a:gd name="T39" fmla="*/ 78 h 136"/>
                <a:gd name="T40" fmla="*/ 628 w 872"/>
                <a:gd name="T41" fmla="*/ 72 h 136"/>
                <a:gd name="T42" fmla="*/ 618 w 872"/>
                <a:gd name="T43" fmla="*/ 48 h 136"/>
                <a:gd name="T44" fmla="*/ 646 w 872"/>
                <a:gd name="T45" fmla="*/ 30 h 136"/>
                <a:gd name="T46" fmla="*/ 668 w 872"/>
                <a:gd name="T47" fmla="*/ 42 h 136"/>
                <a:gd name="T48" fmla="*/ 668 w 872"/>
                <a:gd name="T49" fmla="*/ 68 h 136"/>
                <a:gd name="T50" fmla="*/ 648 w 872"/>
                <a:gd name="T51" fmla="*/ 78 h 136"/>
                <a:gd name="T52" fmla="*/ 110 w 872"/>
                <a:gd name="T53" fmla="*/ 66 h 136"/>
                <a:gd name="T54" fmla="*/ 100 w 872"/>
                <a:gd name="T55" fmla="*/ 42 h 136"/>
                <a:gd name="T56" fmla="*/ 128 w 872"/>
                <a:gd name="T57" fmla="*/ 22 h 136"/>
                <a:gd name="T58" fmla="*/ 152 w 872"/>
                <a:gd name="T59" fmla="*/ 32 h 136"/>
                <a:gd name="T60" fmla="*/ 152 w 872"/>
                <a:gd name="T61" fmla="*/ 58 h 136"/>
                <a:gd name="T62" fmla="*/ 130 w 872"/>
                <a:gd name="T63" fmla="*/ 70 h 136"/>
                <a:gd name="T64" fmla="*/ 546 w 872"/>
                <a:gd name="T65" fmla="*/ 60 h 136"/>
                <a:gd name="T66" fmla="*/ 526 w 872"/>
                <a:gd name="T67" fmla="*/ 56 h 136"/>
                <a:gd name="T68" fmla="*/ 514 w 872"/>
                <a:gd name="T69" fmla="*/ 32 h 136"/>
                <a:gd name="T70" fmla="*/ 542 w 872"/>
                <a:gd name="T71" fmla="*/ 12 h 136"/>
                <a:gd name="T72" fmla="*/ 566 w 872"/>
                <a:gd name="T73" fmla="*/ 22 h 136"/>
                <a:gd name="T74" fmla="*/ 568 w 872"/>
                <a:gd name="T75" fmla="*/ 48 h 136"/>
                <a:gd name="T76" fmla="*/ 546 w 872"/>
                <a:gd name="T77" fmla="*/ 60 h 136"/>
                <a:gd name="T78" fmla="*/ 212 w 872"/>
                <a:gd name="T79" fmla="*/ 48 h 136"/>
                <a:gd name="T80" fmla="*/ 204 w 872"/>
                <a:gd name="T81" fmla="*/ 24 h 136"/>
                <a:gd name="T82" fmla="*/ 232 w 872"/>
                <a:gd name="T83" fmla="*/ 6 h 136"/>
                <a:gd name="T84" fmla="*/ 256 w 872"/>
                <a:gd name="T85" fmla="*/ 18 h 136"/>
                <a:gd name="T86" fmla="*/ 254 w 872"/>
                <a:gd name="T87" fmla="*/ 44 h 136"/>
                <a:gd name="T88" fmla="*/ 230 w 872"/>
                <a:gd name="T89" fmla="*/ 54 h 136"/>
                <a:gd name="T90" fmla="*/ 442 w 872"/>
                <a:gd name="T91" fmla="*/ 50 h 136"/>
                <a:gd name="T92" fmla="*/ 424 w 872"/>
                <a:gd name="T93" fmla="*/ 46 h 136"/>
                <a:gd name="T94" fmla="*/ 410 w 872"/>
                <a:gd name="T95" fmla="*/ 24 h 136"/>
                <a:gd name="T96" fmla="*/ 436 w 872"/>
                <a:gd name="T97" fmla="*/ 2 h 136"/>
                <a:gd name="T98" fmla="*/ 460 w 872"/>
                <a:gd name="T99" fmla="*/ 10 h 136"/>
                <a:gd name="T100" fmla="*/ 464 w 872"/>
                <a:gd name="T101" fmla="*/ 36 h 136"/>
                <a:gd name="T102" fmla="*/ 442 w 872"/>
                <a:gd name="T103" fmla="*/ 50 h 136"/>
                <a:gd name="T104" fmla="*/ 314 w 872"/>
                <a:gd name="T105" fmla="*/ 40 h 136"/>
                <a:gd name="T106" fmla="*/ 308 w 872"/>
                <a:gd name="T107" fmla="*/ 14 h 136"/>
                <a:gd name="T108" fmla="*/ 338 w 872"/>
                <a:gd name="T109" fmla="*/ 0 h 136"/>
                <a:gd name="T110" fmla="*/ 360 w 872"/>
                <a:gd name="T111" fmla="*/ 14 h 136"/>
                <a:gd name="T112" fmla="*/ 356 w 872"/>
                <a:gd name="T113" fmla="*/ 40 h 136"/>
                <a:gd name="T114" fmla="*/ 332 w 872"/>
                <a:gd name="T115" fmla="*/ 4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2" h="136">
                  <a:moveTo>
                    <a:pt x="848" y="136"/>
                  </a:moveTo>
                  <a:lnTo>
                    <a:pt x="848" y="136"/>
                  </a:lnTo>
                  <a:lnTo>
                    <a:pt x="840" y="136"/>
                  </a:lnTo>
                  <a:lnTo>
                    <a:pt x="832" y="132"/>
                  </a:lnTo>
                  <a:lnTo>
                    <a:pt x="832" y="132"/>
                  </a:lnTo>
                  <a:lnTo>
                    <a:pt x="824" y="128"/>
                  </a:lnTo>
                  <a:lnTo>
                    <a:pt x="820" y="120"/>
                  </a:lnTo>
                  <a:lnTo>
                    <a:pt x="816" y="112"/>
                  </a:lnTo>
                  <a:lnTo>
                    <a:pt x="818" y="102"/>
                  </a:lnTo>
                  <a:lnTo>
                    <a:pt x="818" y="102"/>
                  </a:lnTo>
                  <a:lnTo>
                    <a:pt x="824" y="94"/>
                  </a:lnTo>
                  <a:lnTo>
                    <a:pt x="830" y="88"/>
                  </a:lnTo>
                  <a:lnTo>
                    <a:pt x="840" y="86"/>
                  </a:lnTo>
                  <a:lnTo>
                    <a:pt x="848" y="88"/>
                  </a:lnTo>
                  <a:lnTo>
                    <a:pt x="856" y="90"/>
                  </a:lnTo>
                  <a:lnTo>
                    <a:pt x="856" y="90"/>
                  </a:lnTo>
                  <a:lnTo>
                    <a:pt x="864" y="96"/>
                  </a:lnTo>
                  <a:lnTo>
                    <a:pt x="870" y="102"/>
                  </a:lnTo>
                  <a:lnTo>
                    <a:pt x="872" y="112"/>
                  </a:lnTo>
                  <a:lnTo>
                    <a:pt x="870" y="120"/>
                  </a:lnTo>
                  <a:lnTo>
                    <a:pt x="870" y="120"/>
                  </a:lnTo>
                  <a:lnTo>
                    <a:pt x="868" y="128"/>
                  </a:lnTo>
                  <a:lnTo>
                    <a:pt x="862" y="132"/>
                  </a:lnTo>
                  <a:lnTo>
                    <a:pt x="856" y="136"/>
                  </a:lnTo>
                  <a:lnTo>
                    <a:pt x="848" y="136"/>
                  </a:lnTo>
                  <a:lnTo>
                    <a:pt x="848" y="136"/>
                  </a:lnTo>
                  <a:close/>
                  <a:moveTo>
                    <a:pt x="750" y="104"/>
                  </a:moveTo>
                  <a:lnTo>
                    <a:pt x="750" y="104"/>
                  </a:lnTo>
                  <a:lnTo>
                    <a:pt x="742" y="104"/>
                  </a:lnTo>
                  <a:lnTo>
                    <a:pt x="736" y="102"/>
                  </a:lnTo>
                  <a:lnTo>
                    <a:pt x="736" y="102"/>
                  </a:lnTo>
                  <a:lnTo>
                    <a:pt x="726" y="98"/>
                  </a:lnTo>
                  <a:lnTo>
                    <a:pt x="720" y="90"/>
                  </a:lnTo>
                  <a:lnTo>
                    <a:pt x="718" y="82"/>
                  </a:lnTo>
                  <a:lnTo>
                    <a:pt x="718" y="72"/>
                  </a:lnTo>
                  <a:lnTo>
                    <a:pt x="718" y="72"/>
                  </a:lnTo>
                  <a:lnTo>
                    <a:pt x="724" y="64"/>
                  </a:lnTo>
                  <a:lnTo>
                    <a:pt x="730" y="58"/>
                  </a:lnTo>
                  <a:lnTo>
                    <a:pt x="738" y="54"/>
                  </a:lnTo>
                  <a:lnTo>
                    <a:pt x="748" y="56"/>
                  </a:lnTo>
                  <a:lnTo>
                    <a:pt x="756" y="58"/>
                  </a:lnTo>
                  <a:lnTo>
                    <a:pt x="756" y="58"/>
                  </a:lnTo>
                  <a:lnTo>
                    <a:pt x="764" y="62"/>
                  </a:lnTo>
                  <a:lnTo>
                    <a:pt x="770" y="68"/>
                  </a:lnTo>
                  <a:lnTo>
                    <a:pt x="774" y="78"/>
                  </a:lnTo>
                  <a:lnTo>
                    <a:pt x="772" y="88"/>
                  </a:lnTo>
                  <a:lnTo>
                    <a:pt x="772" y="88"/>
                  </a:lnTo>
                  <a:lnTo>
                    <a:pt x="770" y="94"/>
                  </a:lnTo>
                  <a:lnTo>
                    <a:pt x="764" y="100"/>
                  </a:lnTo>
                  <a:lnTo>
                    <a:pt x="758" y="104"/>
                  </a:lnTo>
                  <a:lnTo>
                    <a:pt x="750" y="104"/>
                  </a:lnTo>
                  <a:lnTo>
                    <a:pt x="750" y="104"/>
                  </a:lnTo>
                  <a:close/>
                  <a:moveTo>
                    <a:pt x="24" y="96"/>
                  </a:moveTo>
                  <a:lnTo>
                    <a:pt x="24" y="96"/>
                  </a:lnTo>
                  <a:lnTo>
                    <a:pt x="16" y="94"/>
                  </a:lnTo>
                  <a:lnTo>
                    <a:pt x="10" y="92"/>
                  </a:lnTo>
                  <a:lnTo>
                    <a:pt x="4" y="86"/>
                  </a:lnTo>
                  <a:lnTo>
                    <a:pt x="0" y="80"/>
                  </a:lnTo>
                  <a:lnTo>
                    <a:pt x="0" y="80"/>
                  </a:lnTo>
                  <a:lnTo>
                    <a:pt x="0" y="70"/>
                  </a:lnTo>
                  <a:lnTo>
                    <a:pt x="2" y="60"/>
                  </a:lnTo>
                  <a:lnTo>
                    <a:pt x="8" y="54"/>
                  </a:lnTo>
                  <a:lnTo>
                    <a:pt x="16" y="50"/>
                  </a:lnTo>
                  <a:lnTo>
                    <a:pt x="24" y="46"/>
                  </a:lnTo>
                  <a:lnTo>
                    <a:pt x="24" y="46"/>
                  </a:lnTo>
                  <a:lnTo>
                    <a:pt x="34" y="46"/>
                  </a:lnTo>
                  <a:lnTo>
                    <a:pt x="42" y="48"/>
                  </a:lnTo>
                  <a:lnTo>
                    <a:pt x="50" y="54"/>
                  </a:lnTo>
                  <a:lnTo>
                    <a:pt x="54" y="64"/>
                  </a:lnTo>
                  <a:lnTo>
                    <a:pt x="54" y="64"/>
                  </a:lnTo>
                  <a:lnTo>
                    <a:pt x="56" y="72"/>
                  </a:lnTo>
                  <a:lnTo>
                    <a:pt x="52" y="82"/>
                  </a:lnTo>
                  <a:lnTo>
                    <a:pt x="46" y="88"/>
                  </a:lnTo>
                  <a:lnTo>
                    <a:pt x="38" y="92"/>
                  </a:lnTo>
                  <a:lnTo>
                    <a:pt x="30" y="96"/>
                  </a:lnTo>
                  <a:lnTo>
                    <a:pt x="30" y="96"/>
                  </a:lnTo>
                  <a:lnTo>
                    <a:pt x="24" y="96"/>
                  </a:lnTo>
                  <a:lnTo>
                    <a:pt x="24" y="96"/>
                  </a:lnTo>
                  <a:close/>
                  <a:moveTo>
                    <a:pt x="648" y="78"/>
                  </a:moveTo>
                  <a:lnTo>
                    <a:pt x="648" y="78"/>
                  </a:lnTo>
                  <a:lnTo>
                    <a:pt x="644" y="78"/>
                  </a:lnTo>
                  <a:lnTo>
                    <a:pt x="636" y="76"/>
                  </a:lnTo>
                  <a:lnTo>
                    <a:pt x="636" y="76"/>
                  </a:lnTo>
                  <a:lnTo>
                    <a:pt x="628" y="72"/>
                  </a:lnTo>
                  <a:lnTo>
                    <a:pt x="620" y="66"/>
                  </a:lnTo>
                  <a:lnTo>
                    <a:pt x="618" y="58"/>
                  </a:lnTo>
                  <a:lnTo>
                    <a:pt x="618" y="48"/>
                  </a:lnTo>
                  <a:lnTo>
                    <a:pt x="618" y="48"/>
                  </a:lnTo>
                  <a:lnTo>
                    <a:pt x="622" y="40"/>
                  </a:lnTo>
                  <a:lnTo>
                    <a:pt x="628" y="34"/>
                  </a:lnTo>
                  <a:lnTo>
                    <a:pt x="636" y="30"/>
                  </a:lnTo>
                  <a:lnTo>
                    <a:pt x="646" y="30"/>
                  </a:lnTo>
                  <a:lnTo>
                    <a:pt x="654" y="32"/>
                  </a:lnTo>
                  <a:lnTo>
                    <a:pt x="654" y="32"/>
                  </a:lnTo>
                  <a:lnTo>
                    <a:pt x="662" y="36"/>
                  </a:lnTo>
                  <a:lnTo>
                    <a:pt x="668" y="42"/>
                  </a:lnTo>
                  <a:lnTo>
                    <a:pt x="672" y="50"/>
                  </a:lnTo>
                  <a:lnTo>
                    <a:pt x="672" y="60"/>
                  </a:lnTo>
                  <a:lnTo>
                    <a:pt x="672" y="60"/>
                  </a:lnTo>
                  <a:lnTo>
                    <a:pt x="668" y="68"/>
                  </a:lnTo>
                  <a:lnTo>
                    <a:pt x="664" y="74"/>
                  </a:lnTo>
                  <a:lnTo>
                    <a:pt x="656" y="78"/>
                  </a:lnTo>
                  <a:lnTo>
                    <a:pt x="648" y="78"/>
                  </a:lnTo>
                  <a:lnTo>
                    <a:pt x="648" y="78"/>
                  </a:lnTo>
                  <a:close/>
                  <a:moveTo>
                    <a:pt x="124" y="70"/>
                  </a:moveTo>
                  <a:lnTo>
                    <a:pt x="124" y="70"/>
                  </a:lnTo>
                  <a:lnTo>
                    <a:pt x="116" y="70"/>
                  </a:lnTo>
                  <a:lnTo>
                    <a:pt x="110" y="66"/>
                  </a:lnTo>
                  <a:lnTo>
                    <a:pt x="104" y="60"/>
                  </a:lnTo>
                  <a:lnTo>
                    <a:pt x="100" y="52"/>
                  </a:lnTo>
                  <a:lnTo>
                    <a:pt x="100" y="52"/>
                  </a:lnTo>
                  <a:lnTo>
                    <a:pt x="100" y="42"/>
                  </a:lnTo>
                  <a:lnTo>
                    <a:pt x="104" y="34"/>
                  </a:lnTo>
                  <a:lnTo>
                    <a:pt x="110" y="26"/>
                  </a:lnTo>
                  <a:lnTo>
                    <a:pt x="120" y="24"/>
                  </a:lnTo>
                  <a:lnTo>
                    <a:pt x="128" y="22"/>
                  </a:lnTo>
                  <a:lnTo>
                    <a:pt x="128" y="22"/>
                  </a:lnTo>
                  <a:lnTo>
                    <a:pt x="138" y="22"/>
                  </a:lnTo>
                  <a:lnTo>
                    <a:pt x="146" y="26"/>
                  </a:lnTo>
                  <a:lnTo>
                    <a:pt x="152" y="32"/>
                  </a:lnTo>
                  <a:lnTo>
                    <a:pt x="156" y="40"/>
                  </a:lnTo>
                  <a:lnTo>
                    <a:pt x="156" y="40"/>
                  </a:lnTo>
                  <a:lnTo>
                    <a:pt x="156" y="50"/>
                  </a:lnTo>
                  <a:lnTo>
                    <a:pt x="152" y="58"/>
                  </a:lnTo>
                  <a:lnTo>
                    <a:pt x="146" y="66"/>
                  </a:lnTo>
                  <a:lnTo>
                    <a:pt x="136" y="68"/>
                  </a:lnTo>
                  <a:lnTo>
                    <a:pt x="130" y="70"/>
                  </a:lnTo>
                  <a:lnTo>
                    <a:pt x="130" y="70"/>
                  </a:lnTo>
                  <a:lnTo>
                    <a:pt x="124" y="70"/>
                  </a:lnTo>
                  <a:lnTo>
                    <a:pt x="124" y="70"/>
                  </a:lnTo>
                  <a:close/>
                  <a:moveTo>
                    <a:pt x="546" y="60"/>
                  </a:moveTo>
                  <a:lnTo>
                    <a:pt x="546" y="60"/>
                  </a:lnTo>
                  <a:lnTo>
                    <a:pt x="542" y="60"/>
                  </a:lnTo>
                  <a:lnTo>
                    <a:pt x="536" y="60"/>
                  </a:lnTo>
                  <a:lnTo>
                    <a:pt x="536" y="60"/>
                  </a:lnTo>
                  <a:lnTo>
                    <a:pt x="526" y="56"/>
                  </a:lnTo>
                  <a:lnTo>
                    <a:pt x="520" y="50"/>
                  </a:lnTo>
                  <a:lnTo>
                    <a:pt x="516" y="42"/>
                  </a:lnTo>
                  <a:lnTo>
                    <a:pt x="514" y="32"/>
                  </a:lnTo>
                  <a:lnTo>
                    <a:pt x="514" y="32"/>
                  </a:lnTo>
                  <a:lnTo>
                    <a:pt x="518" y="24"/>
                  </a:lnTo>
                  <a:lnTo>
                    <a:pt x="524" y="16"/>
                  </a:lnTo>
                  <a:lnTo>
                    <a:pt x="532" y="12"/>
                  </a:lnTo>
                  <a:lnTo>
                    <a:pt x="542" y="12"/>
                  </a:lnTo>
                  <a:lnTo>
                    <a:pt x="550" y="12"/>
                  </a:lnTo>
                  <a:lnTo>
                    <a:pt x="550" y="12"/>
                  </a:lnTo>
                  <a:lnTo>
                    <a:pt x="558" y="16"/>
                  </a:lnTo>
                  <a:lnTo>
                    <a:pt x="566" y="22"/>
                  </a:lnTo>
                  <a:lnTo>
                    <a:pt x="570" y="30"/>
                  </a:lnTo>
                  <a:lnTo>
                    <a:pt x="570" y="40"/>
                  </a:lnTo>
                  <a:lnTo>
                    <a:pt x="570" y="40"/>
                  </a:lnTo>
                  <a:lnTo>
                    <a:pt x="568" y="48"/>
                  </a:lnTo>
                  <a:lnTo>
                    <a:pt x="562" y="54"/>
                  </a:lnTo>
                  <a:lnTo>
                    <a:pt x="554" y="58"/>
                  </a:lnTo>
                  <a:lnTo>
                    <a:pt x="546" y="60"/>
                  </a:lnTo>
                  <a:lnTo>
                    <a:pt x="546" y="60"/>
                  </a:lnTo>
                  <a:close/>
                  <a:moveTo>
                    <a:pt x="228" y="54"/>
                  </a:moveTo>
                  <a:lnTo>
                    <a:pt x="228" y="54"/>
                  </a:lnTo>
                  <a:lnTo>
                    <a:pt x="218" y="52"/>
                  </a:lnTo>
                  <a:lnTo>
                    <a:pt x="212" y="48"/>
                  </a:lnTo>
                  <a:lnTo>
                    <a:pt x="206" y="42"/>
                  </a:lnTo>
                  <a:lnTo>
                    <a:pt x="204" y="34"/>
                  </a:lnTo>
                  <a:lnTo>
                    <a:pt x="204" y="34"/>
                  </a:lnTo>
                  <a:lnTo>
                    <a:pt x="204" y="24"/>
                  </a:lnTo>
                  <a:lnTo>
                    <a:pt x="208" y="16"/>
                  </a:lnTo>
                  <a:lnTo>
                    <a:pt x="216" y="10"/>
                  </a:lnTo>
                  <a:lnTo>
                    <a:pt x="224" y="6"/>
                  </a:lnTo>
                  <a:lnTo>
                    <a:pt x="232" y="6"/>
                  </a:lnTo>
                  <a:lnTo>
                    <a:pt x="232" y="6"/>
                  </a:lnTo>
                  <a:lnTo>
                    <a:pt x="242" y="6"/>
                  </a:lnTo>
                  <a:lnTo>
                    <a:pt x="250" y="12"/>
                  </a:lnTo>
                  <a:lnTo>
                    <a:pt x="256" y="18"/>
                  </a:lnTo>
                  <a:lnTo>
                    <a:pt x="258" y="28"/>
                  </a:lnTo>
                  <a:lnTo>
                    <a:pt x="258" y="28"/>
                  </a:lnTo>
                  <a:lnTo>
                    <a:pt x="258" y="36"/>
                  </a:lnTo>
                  <a:lnTo>
                    <a:pt x="254" y="44"/>
                  </a:lnTo>
                  <a:lnTo>
                    <a:pt x="246" y="50"/>
                  </a:lnTo>
                  <a:lnTo>
                    <a:pt x="238" y="54"/>
                  </a:lnTo>
                  <a:lnTo>
                    <a:pt x="230" y="54"/>
                  </a:lnTo>
                  <a:lnTo>
                    <a:pt x="230" y="54"/>
                  </a:lnTo>
                  <a:lnTo>
                    <a:pt x="228" y="54"/>
                  </a:lnTo>
                  <a:lnTo>
                    <a:pt x="228" y="54"/>
                  </a:lnTo>
                  <a:close/>
                  <a:moveTo>
                    <a:pt x="442" y="50"/>
                  </a:moveTo>
                  <a:lnTo>
                    <a:pt x="442" y="50"/>
                  </a:lnTo>
                  <a:lnTo>
                    <a:pt x="442" y="50"/>
                  </a:lnTo>
                  <a:lnTo>
                    <a:pt x="434" y="50"/>
                  </a:lnTo>
                  <a:lnTo>
                    <a:pt x="434" y="50"/>
                  </a:lnTo>
                  <a:lnTo>
                    <a:pt x="424" y="46"/>
                  </a:lnTo>
                  <a:lnTo>
                    <a:pt x="416" y="42"/>
                  </a:lnTo>
                  <a:lnTo>
                    <a:pt x="412" y="34"/>
                  </a:lnTo>
                  <a:lnTo>
                    <a:pt x="410" y="24"/>
                  </a:lnTo>
                  <a:lnTo>
                    <a:pt x="410" y="24"/>
                  </a:lnTo>
                  <a:lnTo>
                    <a:pt x="414" y="14"/>
                  </a:lnTo>
                  <a:lnTo>
                    <a:pt x="418" y="8"/>
                  </a:lnTo>
                  <a:lnTo>
                    <a:pt x="426" y="2"/>
                  </a:lnTo>
                  <a:lnTo>
                    <a:pt x="436" y="2"/>
                  </a:lnTo>
                  <a:lnTo>
                    <a:pt x="444" y="2"/>
                  </a:lnTo>
                  <a:lnTo>
                    <a:pt x="444" y="2"/>
                  </a:lnTo>
                  <a:lnTo>
                    <a:pt x="454" y="4"/>
                  </a:lnTo>
                  <a:lnTo>
                    <a:pt x="460" y="10"/>
                  </a:lnTo>
                  <a:lnTo>
                    <a:pt x="466" y="18"/>
                  </a:lnTo>
                  <a:lnTo>
                    <a:pt x="466" y="28"/>
                  </a:lnTo>
                  <a:lnTo>
                    <a:pt x="466" y="28"/>
                  </a:lnTo>
                  <a:lnTo>
                    <a:pt x="464" y="36"/>
                  </a:lnTo>
                  <a:lnTo>
                    <a:pt x="460" y="44"/>
                  </a:lnTo>
                  <a:lnTo>
                    <a:pt x="452" y="48"/>
                  </a:lnTo>
                  <a:lnTo>
                    <a:pt x="442" y="50"/>
                  </a:lnTo>
                  <a:lnTo>
                    <a:pt x="442" y="50"/>
                  </a:lnTo>
                  <a:close/>
                  <a:moveTo>
                    <a:pt x="330" y="48"/>
                  </a:moveTo>
                  <a:lnTo>
                    <a:pt x="330" y="48"/>
                  </a:lnTo>
                  <a:lnTo>
                    <a:pt x="322" y="46"/>
                  </a:lnTo>
                  <a:lnTo>
                    <a:pt x="314" y="40"/>
                  </a:lnTo>
                  <a:lnTo>
                    <a:pt x="308" y="34"/>
                  </a:lnTo>
                  <a:lnTo>
                    <a:pt x="306" y="24"/>
                  </a:lnTo>
                  <a:lnTo>
                    <a:pt x="306" y="24"/>
                  </a:lnTo>
                  <a:lnTo>
                    <a:pt x="308" y="14"/>
                  </a:lnTo>
                  <a:lnTo>
                    <a:pt x="314" y="6"/>
                  </a:lnTo>
                  <a:lnTo>
                    <a:pt x="320" y="2"/>
                  </a:lnTo>
                  <a:lnTo>
                    <a:pt x="330" y="0"/>
                  </a:lnTo>
                  <a:lnTo>
                    <a:pt x="338" y="0"/>
                  </a:lnTo>
                  <a:lnTo>
                    <a:pt x="338" y="0"/>
                  </a:lnTo>
                  <a:lnTo>
                    <a:pt x="348" y="0"/>
                  </a:lnTo>
                  <a:lnTo>
                    <a:pt x="356" y="6"/>
                  </a:lnTo>
                  <a:lnTo>
                    <a:pt x="360" y="14"/>
                  </a:lnTo>
                  <a:lnTo>
                    <a:pt x="362" y="22"/>
                  </a:lnTo>
                  <a:lnTo>
                    <a:pt x="362" y="22"/>
                  </a:lnTo>
                  <a:lnTo>
                    <a:pt x="362" y="32"/>
                  </a:lnTo>
                  <a:lnTo>
                    <a:pt x="356" y="40"/>
                  </a:lnTo>
                  <a:lnTo>
                    <a:pt x="348" y="46"/>
                  </a:lnTo>
                  <a:lnTo>
                    <a:pt x="340" y="48"/>
                  </a:lnTo>
                  <a:lnTo>
                    <a:pt x="332" y="48"/>
                  </a:lnTo>
                  <a:lnTo>
                    <a:pt x="332" y="48"/>
                  </a:lnTo>
                  <a:lnTo>
                    <a:pt x="330" y="48"/>
                  </a:lnTo>
                  <a:lnTo>
                    <a:pt x="330" y="48"/>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08" name="Group 107"/>
          <p:cNvGrpSpPr/>
          <p:nvPr/>
        </p:nvGrpSpPr>
        <p:grpSpPr>
          <a:xfrm>
            <a:off x="2833871" y="1833966"/>
            <a:ext cx="1414912" cy="776275"/>
            <a:chOff x="194105" y="7680163"/>
            <a:chExt cx="2477585" cy="1812396"/>
          </a:xfrm>
        </p:grpSpPr>
        <p:sp>
          <p:nvSpPr>
            <p:cNvPr id="109" name="Freeform 7"/>
            <p:cNvSpPr>
              <a:spLocks noEditPoints="1"/>
            </p:cNvSpPr>
            <p:nvPr/>
          </p:nvSpPr>
          <p:spPr bwMode="auto">
            <a:xfrm rot="387372">
              <a:off x="194105" y="7680163"/>
              <a:ext cx="1273682" cy="1812396"/>
            </a:xfrm>
            <a:custGeom>
              <a:avLst/>
              <a:gdLst>
                <a:gd name="T0" fmla="*/ 0 w 1036"/>
                <a:gd name="T1" fmla="*/ 1626 h 1662"/>
                <a:gd name="T2" fmla="*/ 48 w 1036"/>
                <a:gd name="T3" fmla="*/ 1624 h 1662"/>
                <a:gd name="T4" fmla="*/ 40 w 1036"/>
                <a:gd name="T5" fmla="*/ 1558 h 1662"/>
                <a:gd name="T6" fmla="*/ 18 w 1036"/>
                <a:gd name="T7" fmla="*/ 1522 h 1662"/>
                <a:gd name="T8" fmla="*/ 64 w 1036"/>
                <a:gd name="T9" fmla="*/ 1530 h 1662"/>
                <a:gd name="T10" fmla="*/ 58 w 1036"/>
                <a:gd name="T11" fmla="*/ 1456 h 1662"/>
                <a:gd name="T12" fmla="*/ 40 w 1036"/>
                <a:gd name="T13" fmla="*/ 1412 h 1662"/>
                <a:gd name="T14" fmla="*/ 82 w 1036"/>
                <a:gd name="T15" fmla="*/ 1436 h 1662"/>
                <a:gd name="T16" fmla="*/ 74 w 1036"/>
                <a:gd name="T17" fmla="*/ 1354 h 1662"/>
                <a:gd name="T18" fmla="*/ 68 w 1036"/>
                <a:gd name="T19" fmla="*/ 1302 h 1662"/>
                <a:gd name="T20" fmla="*/ 104 w 1036"/>
                <a:gd name="T21" fmla="*/ 1336 h 1662"/>
                <a:gd name="T22" fmla="*/ 98 w 1036"/>
                <a:gd name="T23" fmla="*/ 1252 h 1662"/>
                <a:gd name="T24" fmla="*/ 104 w 1036"/>
                <a:gd name="T25" fmla="*/ 1198 h 1662"/>
                <a:gd name="T26" fmla="*/ 124 w 1036"/>
                <a:gd name="T27" fmla="*/ 1244 h 1662"/>
                <a:gd name="T28" fmla="*/ 118 w 1036"/>
                <a:gd name="T29" fmla="*/ 1148 h 1662"/>
                <a:gd name="T30" fmla="*/ 142 w 1036"/>
                <a:gd name="T31" fmla="*/ 1098 h 1662"/>
                <a:gd name="T32" fmla="*/ 146 w 1036"/>
                <a:gd name="T33" fmla="*/ 1148 h 1662"/>
                <a:gd name="T34" fmla="*/ 142 w 1036"/>
                <a:gd name="T35" fmla="*/ 1042 h 1662"/>
                <a:gd name="T36" fmla="*/ 174 w 1036"/>
                <a:gd name="T37" fmla="*/ 1000 h 1662"/>
                <a:gd name="T38" fmla="*/ 172 w 1036"/>
                <a:gd name="T39" fmla="*/ 1054 h 1662"/>
                <a:gd name="T40" fmla="*/ 176 w 1036"/>
                <a:gd name="T41" fmla="*/ 934 h 1662"/>
                <a:gd name="T42" fmla="*/ 220 w 1036"/>
                <a:gd name="T43" fmla="*/ 908 h 1662"/>
                <a:gd name="T44" fmla="*/ 200 w 1036"/>
                <a:gd name="T45" fmla="*/ 956 h 1662"/>
                <a:gd name="T46" fmla="*/ 218 w 1036"/>
                <a:gd name="T47" fmla="*/ 828 h 1662"/>
                <a:gd name="T48" fmla="*/ 266 w 1036"/>
                <a:gd name="T49" fmla="*/ 820 h 1662"/>
                <a:gd name="T50" fmla="*/ 240 w 1036"/>
                <a:gd name="T51" fmla="*/ 860 h 1662"/>
                <a:gd name="T52" fmla="*/ 262 w 1036"/>
                <a:gd name="T53" fmla="*/ 732 h 1662"/>
                <a:gd name="T54" fmla="*/ 310 w 1036"/>
                <a:gd name="T55" fmla="*/ 728 h 1662"/>
                <a:gd name="T56" fmla="*/ 284 w 1036"/>
                <a:gd name="T57" fmla="*/ 766 h 1662"/>
                <a:gd name="T58" fmla="*/ 312 w 1036"/>
                <a:gd name="T59" fmla="*/ 638 h 1662"/>
                <a:gd name="T60" fmla="*/ 360 w 1036"/>
                <a:gd name="T61" fmla="*/ 638 h 1662"/>
                <a:gd name="T62" fmla="*/ 332 w 1036"/>
                <a:gd name="T63" fmla="*/ 674 h 1662"/>
                <a:gd name="T64" fmla="*/ 366 w 1036"/>
                <a:gd name="T65" fmla="*/ 548 h 1662"/>
                <a:gd name="T66" fmla="*/ 414 w 1036"/>
                <a:gd name="T67" fmla="*/ 550 h 1662"/>
                <a:gd name="T68" fmla="*/ 386 w 1036"/>
                <a:gd name="T69" fmla="*/ 586 h 1662"/>
                <a:gd name="T70" fmla="*/ 424 w 1036"/>
                <a:gd name="T71" fmla="*/ 462 h 1662"/>
                <a:gd name="T72" fmla="*/ 472 w 1036"/>
                <a:gd name="T73" fmla="*/ 466 h 1662"/>
                <a:gd name="T74" fmla="*/ 444 w 1036"/>
                <a:gd name="T75" fmla="*/ 500 h 1662"/>
                <a:gd name="T76" fmla="*/ 490 w 1036"/>
                <a:gd name="T77" fmla="*/ 378 h 1662"/>
                <a:gd name="T78" fmla="*/ 538 w 1036"/>
                <a:gd name="T79" fmla="*/ 386 h 1662"/>
                <a:gd name="T80" fmla="*/ 578 w 1036"/>
                <a:gd name="T81" fmla="*/ 340 h 1662"/>
                <a:gd name="T82" fmla="*/ 566 w 1036"/>
                <a:gd name="T83" fmla="*/ 294 h 1662"/>
                <a:gd name="T84" fmla="*/ 606 w 1036"/>
                <a:gd name="T85" fmla="*/ 320 h 1662"/>
                <a:gd name="T86" fmla="*/ 644 w 1036"/>
                <a:gd name="T87" fmla="*/ 266 h 1662"/>
                <a:gd name="T88" fmla="*/ 652 w 1036"/>
                <a:gd name="T89" fmla="*/ 216 h 1662"/>
                <a:gd name="T90" fmla="*/ 668 w 1036"/>
                <a:gd name="T91" fmla="*/ 262 h 1662"/>
                <a:gd name="T92" fmla="*/ 718 w 1036"/>
                <a:gd name="T93" fmla="*/ 198 h 1662"/>
                <a:gd name="T94" fmla="*/ 734 w 1036"/>
                <a:gd name="T95" fmla="*/ 152 h 1662"/>
                <a:gd name="T96" fmla="*/ 748 w 1036"/>
                <a:gd name="T97" fmla="*/ 198 h 1662"/>
                <a:gd name="T98" fmla="*/ 802 w 1036"/>
                <a:gd name="T99" fmla="*/ 138 h 1662"/>
                <a:gd name="T100" fmla="*/ 822 w 1036"/>
                <a:gd name="T101" fmla="*/ 92 h 1662"/>
                <a:gd name="T102" fmla="*/ 832 w 1036"/>
                <a:gd name="T103" fmla="*/ 140 h 1662"/>
                <a:gd name="T104" fmla="*/ 892 w 1036"/>
                <a:gd name="T105" fmla="*/ 86 h 1662"/>
                <a:gd name="T106" fmla="*/ 916 w 1036"/>
                <a:gd name="T107" fmla="*/ 42 h 1662"/>
                <a:gd name="T108" fmla="*/ 920 w 1036"/>
                <a:gd name="T109" fmla="*/ 92 h 1662"/>
                <a:gd name="T110" fmla="*/ 986 w 1036"/>
                <a:gd name="T111" fmla="*/ 42 h 1662"/>
                <a:gd name="T112" fmla="*/ 1014 w 1036"/>
                <a:gd name="T113" fmla="*/ 0 h 1662"/>
                <a:gd name="T114" fmla="*/ 1014 w 1036"/>
                <a:gd name="T115" fmla="*/ 50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6" h="1662">
                  <a:moveTo>
                    <a:pt x="24" y="1662"/>
                  </a:moveTo>
                  <a:lnTo>
                    <a:pt x="24" y="1662"/>
                  </a:lnTo>
                  <a:lnTo>
                    <a:pt x="20" y="1662"/>
                  </a:lnTo>
                  <a:lnTo>
                    <a:pt x="20" y="1662"/>
                  </a:lnTo>
                  <a:lnTo>
                    <a:pt x="12" y="1658"/>
                  </a:lnTo>
                  <a:lnTo>
                    <a:pt x="4" y="1652"/>
                  </a:lnTo>
                  <a:lnTo>
                    <a:pt x="0" y="1644"/>
                  </a:lnTo>
                  <a:lnTo>
                    <a:pt x="0" y="1634"/>
                  </a:lnTo>
                  <a:lnTo>
                    <a:pt x="0" y="1626"/>
                  </a:lnTo>
                  <a:lnTo>
                    <a:pt x="0" y="1626"/>
                  </a:lnTo>
                  <a:lnTo>
                    <a:pt x="4" y="1618"/>
                  </a:lnTo>
                  <a:lnTo>
                    <a:pt x="10" y="1610"/>
                  </a:lnTo>
                  <a:lnTo>
                    <a:pt x="18" y="1606"/>
                  </a:lnTo>
                  <a:lnTo>
                    <a:pt x="28" y="1606"/>
                  </a:lnTo>
                  <a:lnTo>
                    <a:pt x="28" y="1606"/>
                  </a:lnTo>
                  <a:lnTo>
                    <a:pt x="38" y="1608"/>
                  </a:lnTo>
                  <a:lnTo>
                    <a:pt x="44" y="1616"/>
                  </a:lnTo>
                  <a:lnTo>
                    <a:pt x="48" y="1624"/>
                  </a:lnTo>
                  <a:lnTo>
                    <a:pt x="48" y="1632"/>
                  </a:lnTo>
                  <a:lnTo>
                    <a:pt x="48" y="1640"/>
                  </a:lnTo>
                  <a:lnTo>
                    <a:pt x="48" y="1640"/>
                  </a:lnTo>
                  <a:lnTo>
                    <a:pt x="44" y="1650"/>
                  </a:lnTo>
                  <a:lnTo>
                    <a:pt x="40" y="1656"/>
                  </a:lnTo>
                  <a:lnTo>
                    <a:pt x="32" y="1660"/>
                  </a:lnTo>
                  <a:lnTo>
                    <a:pt x="24" y="1662"/>
                  </a:lnTo>
                  <a:lnTo>
                    <a:pt x="24" y="1662"/>
                  </a:lnTo>
                  <a:close/>
                  <a:moveTo>
                    <a:pt x="40" y="1558"/>
                  </a:moveTo>
                  <a:lnTo>
                    <a:pt x="40" y="1558"/>
                  </a:lnTo>
                  <a:lnTo>
                    <a:pt x="36" y="1558"/>
                  </a:lnTo>
                  <a:lnTo>
                    <a:pt x="36" y="1558"/>
                  </a:lnTo>
                  <a:lnTo>
                    <a:pt x="26" y="1554"/>
                  </a:lnTo>
                  <a:lnTo>
                    <a:pt x="20" y="1548"/>
                  </a:lnTo>
                  <a:lnTo>
                    <a:pt x="16" y="1540"/>
                  </a:lnTo>
                  <a:lnTo>
                    <a:pt x="16" y="1530"/>
                  </a:lnTo>
                  <a:lnTo>
                    <a:pt x="18" y="1522"/>
                  </a:lnTo>
                  <a:lnTo>
                    <a:pt x="18" y="1522"/>
                  </a:lnTo>
                  <a:lnTo>
                    <a:pt x="20" y="1514"/>
                  </a:lnTo>
                  <a:lnTo>
                    <a:pt x="26" y="1508"/>
                  </a:lnTo>
                  <a:lnTo>
                    <a:pt x="36" y="1504"/>
                  </a:lnTo>
                  <a:lnTo>
                    <a:pt x="44" y="1504"/>
                  </a:lnTo>
                  <a:lnTo>
                    <a:pt x="44" y="1504"/>
                  </a:lnTo>
                  <a:lnTo>
                    <a:pt x="54" y="1506"/>
                  </a:lnTo>
                  <a:lnTo>
                    <a:pt x="60" y="1512"/>
                  </a:lnTo>
                  <a:lnTo>
                    <a:pt x="64" y="1522"/>
                  </a:lnTo>
                  <a:lnTo>
                    <a:pt x="64" y="1530"/>
                  </a:lnTo>
                  <a:lnTo>
                    <a:pt x="64" y="1538"/>
                  </a:lnTo>
                  <a:lnTo>
                    <a:pt x="64" y="1538"/>
                  </a:lnTo>
                  <a:lnTo>
                    <a:pt x="60" y="1546"/>
                  </a:lnTo>
                  <a:lnTo>
                    <a:pt x="54" y="1554"/>
                  </a:lnTo>
                  <a:lnTo>
                    <a:pt x="48" y="1558"/>
                  </a:lnTo>
                  <a:lnTo>
                    <a:pt x="40" y="1558"/>
                  </a:lnTo>
                  <a:lnTo>
                    <a:pt x="40" y="1558"/>
                  </a:lnTo>
                  <a:close/>
                  <a:moveTo>
                    <a:pt x="58" y="1456"/>
                  </a:moveTo>
                  <a:lnTo>
                    <a:pt x="58" y="1456"/>
                  </a:lnTo>
                  <a:lnTo>
                    <a:pt x="54" y="1456"/>
                  </a:lnTo>
                  <a:lnTo>
                    <a:pt x="54" y="1456"/>
                  </a:lnTo>
                  <a:lnTo>
                    <a:pt x="44" y="1452"/>
                  </a:lnTo>
                  <a:lnTo>
                    <a:pt x="38" y="1446"/>
                  </a:lnTo>
                  <a:lnTo>
                    <a:pt x="34" y="1438"/>
                  </a:lnTo>
                  <a:lnTo>
                    <a:pt x="34" y="1428"/>
                  </a:lnTo>
                  <a:lnTo>
                    <a:pt x="36" y="1420"/>
                  </a:lnTo>
                  <a:lnTo>
                    <a:pt x="36" y="1420"/>
                  </a:lnTo>
                  <a:lnTo>
                    <a:pt x="40" y="1412"/>
                  </a:lnTo>
                  <a:lnTo>
                    <a:pt x="46" y="1404"/>
                  </a:lnTo>
                  <a:lnTo>
                    <a:pt x="54" y="1402"/>
                  </a:lnTo>
                  <a:lnTo>
                    <a:pt x="64" y="1400"/>
                  </a:lnTo>
                  <a:lnTo>
                    <a:pt x="64" y="1400"/>
                  </a:lnTo>
                  <a:lnTo>
                    <a:pt x="74" y="1404"/>
                  </a:lnTo>
                  <a:lnTo>
                    <a:pt x="80" y="1412"/>
                  </a:lnTo>
                  <a:lnTo>
                    <a:pt x="84" y="1420"/>
                  </a:lnTo>
                  <a:lnTo>
                    <a:pt x="84" y="1430"/>
                  </a:lnTo>
                  <a:lnTo>
                    <a:pt x="82" y="1436"/>
                  </a:lnTo>
                  <a:lnTo>
                    <a:pt x="82" y="1436"/>
                  </a:lnTo>
                  <a:lnTo>
                    <a:pt x="78" y="1444"/>
                  </a:lnTo>
                  <a:lnTo>
                    <a:pt x="74" y="1450"/>
                  </a:lnTo>
                  <a:lnTo>
                    <a:pt x="66" y="1454"/>
                  </a:lnTo>
                  <a:lnTo>
                    <a:pt x="58" y="1456"/>
                  </a:lnTo>
                  <a:lnTo>
                    <a:pt x="58" y="1456"/>
                  </a:lnTo>
                  <a:close/>
                  <a:moveTo>
                    <a:pt x="80" y="1354"/>
                  </a:moveTo>
                  <a:lnTo>
                    <a:pt x="80" y="1354"/>
                  </a:lnTo>
                  <a:lnTo>
                    <a:pt x="74" y="1354"/>
                  </a:lnTo>
                  <a:lnTo>
                    <a:pt x="74" y="1354"/>
                  </a:lnTo>
                  <a:lnTo>
                    <a:pt x="66" y="1350"/>
                  </a:lnTo>
                  <a:lnTo>
                    <a:pt x="60" y="1344"/>
                  </a:lnTo>
                  <a:lnTo>
                    <a:pt x="56" y="1334"/>
                  </a:lnTo>
                  <a:lnTo>
                    <a:pt x="56" y="1326"/>
                  </a:lnTo>
                  <a:lnTo>
                    <a:pt x="58" y="1318"/>
                  </a:lnTo>
                  <a:lnTo>
                    <a:pt x="58" y="1318"/>
                  </a:lnTo>
                  <a:lnTo>
                    <a:pt x="62" y="1308"/>
                  </a:lnTo>
                  <a:lnTo>
                    <a:pt x="68" y="1302"/>
                  </a:lnTo>
                  <a:lnTo>
                    <a:pt x="78" y="1300"/>
                  </a:lnTo>
                  <a:lnTo>
                    <a:pt x="86" y="1300"/>
                  </a:lnTo>
                  <a:lnTo>
                    <a:pt x="86" y="1300"/>
                  </a:lnTo>
                  <a:lnTo>
                    <a:pt x="96" y="1304"/>
                  </a:lnTo>
                  <a:lnTo>
                    <a:pt x="102" y="1310"/>
                  </a:lnTo>
                  <a:lnTo>
                    <a:pt x="106" y="1318"/>
                  </a:lnTo>
                  <a:lnTo>
                    <a:pt x="104" y="1328"/>
                  </a:lnTo>
                  <a:lnTo>
                    <a:pt x="104" y="1336"/>
                  </a:lnTo>
                  <a:lnTo>
                    <a:pt x="104" y="1336"/>
                  </a:lnTo>
                  <a:lnTo>
                    <a:pt x="100" y="1344"/>
                  </a:lnTo>
                  <a:lnTo>
                    <a:pt x="94" y="1350"/>
                  </a:lnTo>
                  <a:lnTo>
                    <a:pt x="88" y="1354"/>
                  </a:lnTo>
                  <a:lnTo>
                    <a:pt x="80" y="1354"/>
                  </a:lnTo>
                  <a:lnTo>
                    <a:pt x="80" y="1354"/>
                  </a:lnTo>
                  <a:close/>
                  <a:moveTo>
                    <a:pt x="104" y="1254"/>
                  </a:moveTo>
                  <a:lnTo>
                    <a:pt x="104" y="1254"/>
                  </a:lnTo>
                  <a:lnTo>
                    <a:pt x="98" y="1252"/>
                  </a:lnTo>
                  <a:lnTo>
                    <a:pt x="98" y="1252"/>
                  </a:lnTo>
                  <a:lnTo>
                    <a:pt x="90" y="1248"/>
                  </a:lnTo>
                  <a:lnTo>
                    <a:pt x="84" y="1242"/>
                  </a:lnTo>
                  <a:lnTo>
                    <a:pt x="80" y="1234"/>
                  </a:lnTo>
                  <a:lnTo>
                    <a:pt x="82" y="1224"/>
                  </a:lnTo>
                  <a:lnTo>
                    <a:pt x="84" y="1216"/>
                  </a:lnTo>
                  <a:lnTo>
                    <a:pt x="84" y="1216"/>
                  </a:lnTo>
                  <a:lnTo>
                    <a:pt x="88" y="1208"/>
                  </a:lnTo>
                  <a:lnTo>
                    <a:pt x="94" y="1202"/>
                  </a:lnTo>
                  <a:lnTo>
                    <a:pt x="104" y="1198"/>
                  </a:lnTo>
                  <a:lnTo>
                    <a:pt x="112" y="1198"/>
                  </a:lnTo>
                  <a:lnTo>
                    <a:pt x="112" y="1198"/>
                  </a:lnTo>
                  <a:lnTo>
                    <a:pt x="122" y="1202"/>
                  </a:lnTo>
                  <a:lnTo>
                    <a:pt x="128" y="1210"/>
                  </a:lnTo>
                  <a:lnTo>
                    <a:pt x="130" y="1218"/>
                  </a:lnTo>
                  <a:lnTo>
                    <a:pt x="130" y="1228"/>
                  </a:lnTo>
                  <a:lnTo>
                    <a:pt x="128" y="1236"/>
                  </a:lnTo>
                  <a:lnTo>
                    <a:pt x="128" y="1236"/>
                  </a:lnTo>
                  <a:lnTo>
                    <a:pt x="124" y="1244"/>
                  </a:lnTo>
                  <a:lnTo>
                    <a:pt x="120" y="1248"/>
                  </a:lnTo>
                  <a:lnTo>
                    <a:pt x="112" y="1252"/>
                  </a:lnTo>
                  <a:lnTo>
                    <a:pt x="104" y="1254"/>
                  </a:lnTo>
                  <a:lnTo>
                    <a:pt x="104" y="1254"/>
                  </a:lnTo>
                  <a:close/>
                  <a:moveTo>
                    <a:pt x="132" y="1154"/>
                  </a:moveTo>
                  <a:lnTo>
                    <a:pt x="132" y="1154"/>
                  </a:lnTo>
                  <a:lnTo>
                    <a:pt x="126" y="1152"/>
                  </a:lnTo>
                  <a:lnTo>
                    <a:pt x="126" y="1152"/>
                  </a:lnTo>
                  <a:lnTo>
                    <a:pt x="118" y="1148"/>
                  </a:lnTo>
                  <a:lnTo>
                    <a:pt x="112" y="1140"/>
                  </a:lnTo>
                  <a:lnTo>
                    <a:pt x="108" y="1132"/>
                  </a:lnTo>
                  <a:lnTo>
                    <a:pt x="110" y="1122"/>
                  </a:lnTo>
                  <a:lnTo>
                    <a:pt x="112" y="1114"/>
                  </a:lnTo>
                  <a:lnTo>
                    <a:pt x="112" y="1114"/>
                  </a:lnTo>
                  <a:lnTo>
                    <a:pt x="116" y="1106"/>
                  </a:lnTo>
                  <a:lnTo>
                    <a:pt x="124" y="1100"/>
                  </a:lnTo>
                  <a:lnTo>
                    <a:pt x="132" y="1098"/>
                  </a:lnTo>
                  <a:lnTo>
                    <a:pt x="142" y="1098"/>
                  </a:lnTo>
                  <a:lnTo>
                    <a:pt x="142" y="1098"/>
                  </a:lnTo>
                  <a:lnTo>
                    <a:pt x="150" y="1104"/>
                  </a:lnTo>
                  <a:lnTo>
                    <a:pt x="156" y="1110"/>
                  </a:lnTo>
                  <a:lnTo>
                    <a:pt x="158" y="1120"/>
                  </a:lnTo>
                  <a:lnTo>
                    <a:pt x="158" y="1128"/>
                  </a:lnTo>
                  <a:lnTo>
                    <a:pt x="156" y="1136"/>
                  </a:lnTo>
                  <a:lnTo>
                    <a:pt x="156" y="1136"/>
                  </a:lnTo>
                  <a:lnTo>
                    <a:pt x="152" y="1144"/>
                  </a:lnTo>
                  <a:lnTo>
                    <a:pt x="146" y="1148"/>
                  </a:lnTo>
                  <a:lnTo>
                    <a:pt x="140" y="1152"/>
                  </a:lnTo>
                  <a:lnTo>
                    <a:pt x="132" y="1154"/>
                  </a:lnTo>
                  <a:lnTo>
                    <a:pt x="132" y="1154"/>
                  </a:lnTo>
                  <a:close/>
                  <a:moveTo>
                    <a:pt x="164" y="1054"/>
                  </a:moveTo>
                  <a:lnTo>
                    <a:pt x="164" y="1054"/>
                  </a:lnTo>
                  <a:lnTo>
                    <a:pt x="156" y="1054"/>
                  </a:lnTo>
                  <a:lnTo>
                    <a:pt x="156" y="1054"/>
                  </a:lnTo>
                  <a:lnTo>
                    <a:pt x="148" y="1048"/>
                  </a:lnTo>
                  <a:lnTo>
                    <a:pt x="142" y="1042"/>
                  </a:lnTo>
                  <a:lnTo>
                    <a:pt x="140" y="1032"/>
                  </a:lnTo>
                  <a:lnTo>
                    <a:pt x="142" y="1022"/>
                  </a:lnTo>
                  <a:lnTo>
                    <a:pt x="144" y="1016"/>
                  </a:lnTo>
                  <a:lnTo>
                    <a:pt x="144" y="1016"/>
                  </a:lnTo>
                  <a:lnTo>
                    <a:pt x="150" y="1006"/>
                  </a:lnTo>
                  <a:lnTo>
                    <a:pt x="156" y="1002"/>
                  </a:lnTo>
                  <a:lnTo>
                    <a:pt x="166" y="1000"/>
                  </a:lnTo>
                  <a:lnTo>
                    <a:pt x="174" y="1000"/>
                  </a:lnTo>
                  <a:lnTo>
                    <a:pt x="174" y="1000"/>
                  </a:lnTo>
                  <a:lnTo>
                    <a:pt x="184" y="1006"/>
                  </a:lnTo>
                  <a:lnTo>
                    <a:pt x="188" y="1012"/>
                  </a:lnTo>
                  <a:lnTo>
                    <a:pt x="190" y="1022"/>
                  </a:lnTo>
                  <a:lnTo>
                    <a:pt x="190" y="1030"/>
                  </a:lnTo>
                  <a:lnTo>
                    <a:pt x="188" y="1038"/>
                  </a:lnTo>
                  <a:lnTo>
                    <a:pt x="188" y="1038"/>
                  </a:lnTo>
                  <a:lnTo>
                    <a:pt x="184" y="1046"/>
                  </a:lnTo>
                  <a:lnTo>
                    <a:pt x="178" y="1050"/>
                  </a:lnTo>
                  <a:lnTo>
                    <a:pt x="172" y="1054"/>
                  </a:lnTo>
                  <a:lnTo>
                    <a:pt x="164" y="1054"/>
                  </a:lnTo>
                  <a:lnTo>
                    <a:pt x="164" y="1054"/>
                  </a:lnTo>
                  <a:close/>
                  <a:moveTo>
                    <a:pt x="200" y="956"/>
                  </a:moveTo>
                  <a:lnTo>
                    <a:pt x="200" y="956"/>
                  </a:lnTo>
                  <a:lnTo>
                    <a:pt x="192" y="956"/>
                  </a:lnTo>
                  <a:lnTo>
                    <a:pt x="192" y="956"/>
                  </a:lnTo>
                  <a:lnTo>
                    <a:pt x="184" y="950"/>
                  </a:lnTo>
                  <a:lnTo>
                    <a:pt x="178" y="942"/>
                  </a:lnTo>
                  <a:lnTo>
                    <a:pt x="176" y="934"/>
                  </a:lnTo>
                  <a:lnTo>
                    <a:pt x="178" y="924"/>
                  </a:lnTo>
                  <a:lnTo>
                    <a:pt x="180" y="916"/>
                  </a:lnTo>
                  <a:lnTo>
                    <a:pt x="180" y="916"/>
                  </a:lnTo>
                  <a:lnTo>
                    <a:pt x="186" y="908"/>
                  </a:lnTo>
                  <a:lnTo>
                    <a:pt x="194" y="904"/>
                  </a:lnTo>
                  <a:lnTo>
                    <a:pt x="202" y="902"/>
                  </a:lnTo>
                  <a:lnTo>
                    <a:pt x="212" y="904"/>
                  </a:lnTo>
                  <a:lnTo>
                    <a:pt x="212" y="904"/>
                  </a:lnTo>
                  <a:lnTo>
                    <a:pt x="220" y="908"/>
                  </a:lnTo>
                  <a:lnTo>
                    <a:pt x="224" y="916"/>
                  </a:lnTo>
                  <a:lnTo>
                    <a:pt x="226" y="924"/>
                  </a:lnTo>
                  <a:lnTo>
                    <a:pt x="226" y="934"/>
                  </a:lnTo>
                  <a:lnTo>
                    <a:pt x="222" y="942"/>
                  </a:lnTo>
                  <a:lnTo>
                    <a:pt x="222" y="942"/>
                  </a:lnTo>
                  <a:lnTo>
                    <a:pt x="218" y="948"/>
                  </a:lnTo>
                  <a:lnTo>
                    <a:pt x="214" y="952"/>
                  </a:lnTo>
                  <a:lnTo>
                    <a:pt x="206" y="956"/>
                  </a:lnTo>
                  <a:lnTo>
                    <a:pt x="200" y="956"/>
                  </a:lnTo>
                  <a:lnTo>
                    <a:pt x="200" y="956"/>
                  </a:lnTo>
                  <a:close/>
                  <a:moveTo>
                    <a:pt x="240" y="860"/>
                  </a:moveTo>
                  <a:lnTo>
                    <a:pt x="240" y="860"/>
                  </a:lnTo>
                  <a:lnTo>
                    <a:pt x="230" y="858"/>
                  </a:lnTo>
                  <a:lnTo>
                    <a:pt x="230" y="858"/>
                  </a:lnTo>
                  <a:lnTo>
                    <a:pt x="222" y="854"/>
                  </a:lnTo>
                  <a:lnTo>
                    <a:pt x="218" y="846"/>
                  </a:lnTo>
                  <a:lnTo>
                    <a:pt x="216" y="836"/>
                  </a:lnTo>
                  <a:lnTo>
                    <a:pt x="218" y="828"/>
                  </a:lnTo>
                  <a:lnTo>
                    <a:pt x="220" y="820"/>
                  </a:lnTo>
                  <a:lnTo>
                    <a:pt x="220" y="820"/>
                  </a:lnTo>
                  <a:lnTo>
                    <a:pt x="226" y="812"/>
                  </a:lnTo>
                  <a:lnTo>
                    <a:pt x="234" y="808"/>
                  </a:lnTo>
                  <a:lnTo>
                    <a:pt x="244" y="806"/>
                  </a:lnTo>
                  <a:lnTo>
                    <a:pt x="252" y="808"/>
                  </a:lnTo>
                  <a:lnTo>
                    <a:pt x="252" y="808"/>
                  </a:lnTo>
                  <a:lnTo>
                    <a:pt x="260" y="812"/>
                  </a:lnTo>
                  <a:lnTo>
                    <a:pt x="266" y="820"/>
                  </a:lnTo>
                  <a:lnTo>
                    <a:pt x="266" y="830"/>
                  </a:lnTo>
                  <a:lnTo>
                    <a:pt x="264" y="840"/>
                  </a:lnTo>
                  <a:lnTo>
                    <a:pt x="262" y="846"/>
                  </a:lnTo>
                  <a:lnTo>
                    <a:pt x="262" y="846"/>
                  </a:lnTo>
                  <a:lnTo>
                    <a:pt x="258" y="852"/>
                  </a:lnTo>
                  <a:lnTo>
                    <a:pt x="252" y="856"/>
                  </a:lnTo>
                  <a:lnTo>
                    <a:pt x="246" y="860"/>
                  </a:lnTo>
                  <a:lnTo>
                    <a:pt x="240" y="860"/>
                  </a:lnTo>
                  <a:lnTo>
                    <a:pt x="240" y="860"/>
                  </a:lnTo>
                  <a:close/>
                  <a:moveTo>
                    <a:pt x="284" y="766"/>
                  </a:moveTo>
                  <a:lnTo>
                    <a:pt x="284" y="766"/>
                  </a:lnTo>
                  <a:lnTo>
                    <a:pt x="278" y="766"/>
                  </a:lnTo>
                  <a:lnTo>
                    <a:pt x="272" y="764"/>
                  </a:lnTo>
                  <a:lnTo>
                    <a:pt x="272" y="764"/>
                  </a:lnTo>
                  <a:lnTo>
                    <a:pt x="266" y="758"/>
                  </a:lnTo>
                  <a:lnTo>
                    <a:pt x="260" y="750"/>
                  </a:lnTo>
                  <a:lnTo>
                    <a:pt x="260" y="742"/>
                  </a:lnTo>
                  <a:lnTo>
                    <a:pt x="262" y="732"/>
                  </a:lnTo>
                  <a:lnTo>
                    <a:pt x="266" y="724"/>
                  </a:lnTo>
                  <a:lnTo>
                    <a:pt x="266" y="724"/>
                  </a:lnTo>
                  <a:lnTo>
                    <a:pt x="272" y="718"/>
                  </a:lnTo>
                  <a:lnTo>
                    <a:pt x="280" y="712"/>
                  </a:lnTo>
                  <a:lnTo>
                    <a:pt x="288" y="712"/>
                  </a:lnTo>
                  <a:lnTo>
                    <a:pt x="298" y="714"/>
                  </a:lnTo>
                  <a:lnTo>
                    <a:pt x="298" y="714"/>
                  </a:lnTo>
                  <a:lnTo>
                    <a:pt x="306" y="720"/>
                  </a:lnTo>
                  <a:lnTo>
                    <a:pt x="310" y="728"/>
                  </a:lnTo>
                  <a:lnTo>
                    <a:pt x="312" y="736"/>
                  </a:lnTo>
                  <a:lnTo>
                    <a:pt x="308" y="746"/>
                  </a:lnTo>
                  <a:lnTo>
                    <a:pt x="306" y="754"/>
                  </a:lnTo>
                  <a:lnTo>
                    <a:pt x="306" y="754"/>
                  </a:lnTo>
                  <a:lnTo>
                    <a:pt x="302" y="758"/>
                  </a:lnTo>
                  <a:lnTo>
                    <a:pt x="296" y="764"/>
                  </a:lnTo>
                  <a:lnTo>
                    <a:pt x="290" y="766"/>
                  </a:lnTo>
                  <a:lnTo>
                    <a:pt x="284" y="766"/>
                  </a:lnTo>
                  <a:lnTo>
                    <a:pt x="284" y="766"/>
                  </a:lnTo>
                  <a:close/>
                  <a:moveTo>
                    <a:pt x="332" y="674"/>
                  </a:moveTo>
                  <a:lnTo>
                    <a:pt x="332" y="674"/>
                  </a:lnTo>
                  <a:lnTo>
                    <a:pt x="326" y="674"/>
                  </a:lnTo>
                  <a:lnTo>
                    <a:pt x="320" y="672"/>
                  </a:lnTo>
                  <a:lnTo>
                    <a:pt x="320" y="672"/>
                  </a:lnTo>
                  <a:lnTo>
                    <a:pt x="314" y="666"/>
                  </a:lnTo>
                  <a:lnTo>
                    <a:pt x="308" y="658"/>
                  </a:lnTo>
                  <a:lnTo>
                    <a:pt x="308" y="648"/>
                  </a:lnTo>
                  <a:lnTo>
                    <a:pt x="312" y="638"/>
                  </a:lnTo>
                  <a:lnTo>
                    <a:pt x="316" y="632"/>
                  </a:lnTo>
                  <a:lnTo>
                    <a:pt x="316" y="632"/>
                  </a:lnTo>
                  <a:lnTo>
                    <a:pt x="322" y="624"/>
                  </a:lnTo>
                  <a:lnTo>
                    <a:pt x="330" y="620"/>
                  </a:lnTo>
                  <a:lnTo>
                    <a:pt x="338" y="620"/>
                  </a:lnTo>
                  <a:lnTo>
                    <a:pt x="348" y="622"/>
                  </a:lnTo>
                  <a:lnTo>
                    <a:pt x="348" y="622"/>
                  </a:lnTo>
                  <a:lnTo>
                    <a:pt x="356" y="630"/>
                  </a:lnTo>
                  <a:lnTo>
                    <a:pt x="360" y="638"/>
                  </a:lnTo>
                  <a:lnTo>
                    <a:pt x="360" y="646"/>
                  </a:lnTo>
                  <a:lnTo>
                    <a:pt x="356" y="656"/>
                  </a:lnTo>
                  <a:lnTo>
                    <a:pt x="354" y="662"/>
                  </a:lnTo>
                  <a:lnTo>
                    <a:pt x="354" y="662"/>
                  </a:lnTo>
                  <a:lnTo>
                    <a:pt x="350" y="668"/>
                  </a:lnTo>
                  <a:lnTo>
                    <a:pt x="344" y="672"/>
                  </a:lnTo>
                  <a:lnTo>
                    <a:pt x="338" y="674"/>
                  </a:lnTo>
                  <a:lnTo>
                    <a:pt x="332" y="674"/>
                  </a:lnTo>
                  <a:lnTo>
                    <a:pt x="332" y="674"/>
                  </a:lnTo>
                  <a:close/>
                  <a:moveTo>
                    <a:pt x="386" y="586"/>
                  </a:moveTo>
                  <a:lnTo>
                    <a:pt x="386" y="586"/>
                  </a:lnTo>
                  <a:lnTo>
                    <a:pt x="378" y="584"/>
                  </a:lnTo>
                  <a:lnTo>
                    <a:pt x="372" y="582"/>
                  </a:lnTo>
                  <a:lnTo>
                    <a:pt x="372" y="582"/>
                  </a:lnTo>
                  <a:lnTo>
                    <a:pt x="366" y="576"/>
                  </a:lnTo>
                  <a:lnTo>
                    <a:pt x="362" y="566"/>
                  </a:lnTo>
                  <a:lnTo>
                    <a:pt x="362" y="558"/>
                  </a:lnTo>
                  <a:lnTo>
                    <a:pt x="366" y="548"/>
                  </a:lnTo>
                  <a:lnTo>
                    <a:pt x="370" y="542"/>
                  </a:lnTo>
                  <a:lnTo>
                    <a:pt x="370" y="542"/>
                  </a:lnTo>
                  <a:lnTo>
                    <a:pt x="376" y="534"/>
                  </a:lnTo>
                  <a:lnTo>
                    <a:pt x="384" y="532"/>
                  </a:lnTo>
                  <a:lnTo>
                    <a:pt x="394" y="532"/>
                  </a:lnTo>
                  <a:lnTo>
                    <a:pt x="402" y="534"/>
                  </a:lnTo>
                  <a:lnTo>
                    <a:pt x="402" y="534"/>
                  </a:lnTo>
                  <a:lnTo>
                    <a:pt x="410" y="542"/>
                  </a:lnTo>
                  <a:lnTo>
                    <a:pt x="414" y="550"/>
                  </a:lnTo>
                  <a:lnTo>
                    <a:pt x="414" y="558"/>
                  </a:lnTo>
                  <a:lnTo>
                    <a:pt x="410" y="568"/>
                  </a:lnTo>
                  <a:lnTo>
                    <a:pt x="406" y="574"/>
                  </a:lnTo>
                  <a:lnTo>
                    <a:pt x="406" y="574"/>
                  </a:lnTo>
                  <a:lnTo>
                    <a:pt x="402" y="580"/>
                  </a:lnTo>
                  <a:lnTo>
                    <a:pt x="396" y="582"/>
                  </a:lnTo>
                  <a:lnTo>
                    <a:pt x="392" y="584"/>
                  </a:lnTo>
                  <a:lnTo>
                    <a:pt x="386" y="586"/>
                  </a:lnTo>
                  <a:lnTo>
                    <a:pt x="386" y="586"/>
                  </a:lnTo>
                  <a:close/>
                  <a:moveTo>
                    <a:pt x="444" y="500"/>
                  </a:moveTo>
                  <a:lnTo>
                    <a:pt x="444" y="500"/>
                  </a:lnTo>
                  <a:lnTo>
                    <a:pt x="436" y="498"/>
                  </a:lnTo>
                  <a:lnTo>
                    <a:pt x="430" y="496"/>
                  </a:lnTo>
                  <a:lnTo>
                    <a:pt x="430" y="496"/>
                  </a:lnTo>
                  <a:lnTo>
                    <a:pt x="424" y="488"/>
                  </a:lnTo>
                  <a:lnTo>
                    <a:pt x="420" y="480"/>
                  </a:lnTo>
                  <a:lnTo>
                    <a:pt x="420" y="470"/>
                  </a:lnTo>
                  <a:lnTo>
                    <a:pt x="424" y="462"/>
                  </a:lnTo>
                  <a:lnTo>
                    <a:pt x="430" y="454"/>
                  </a:lnTo>
                  <a:lnTo>
                    <a:pt x="430" y="454"/>
                  </a:lnTo>
                  <a:lnTo>
                    <a:pt x="436" y="448"/>
                  </a:lnTo>
                  <a:lnTo>
                    <a:pt x="446" y="446"/>
                  </a:lnTo>
                  <a:lnTo>
                    <a:pt x="454" y="446"/>
                  </a:lnTo>
                  <a:lnTo>
                    <a:pt x="464" y="450"/>
                  </a:lnTo>
                  <a:lnTo>
                    <a:pt x="464" y="450"/>
                  </a:lnTo>
                  <a:lnTo>
                    <a:pt x="470" y="458"/>
                  </a:lnTo>
                  <a:lnTo>
                    <a:pt x="472" y="466"/>
                  </a:lnTo>
                  <a:lnTo>
                    <a:pt x="472" y="474"/>
                  </a:lnTo>
                  <a:lnTo>
                    <a:pt x="468" y="484"/>
                  </a:lnTo>
                  <a:lnTo>
                    <a:pt x="464" y="490"/>
                  </a:lnTo>
                  <a:lnTo>
                    <a:pt x="464" y="490"/>
                  </a:lnTo>
                  <a:lnTo>
                    <a:pt x="460" y="494"/>
                  </a:lnTo>
                  <a:lnTo>
                    <a:pt x="454" y="498"/>
                  </a:lnTo>
                  <a:lnTo>
                    <a:pt x="450" y="500"/>
                  </a:lnTo>
                  <a:lnTo>
                    <a:pt x="444" y="500"/>
                  </a:lnTo>
                  <a:lnTo>
                    <a:pt x="444" y="500"/>
                  </a:lnTo>
                  <a:close/>
                  <a:moveTo>
                    <a:pt x="508" y="418"/>
                  </a:moveTo>
                  <a:lnTo>
                    <a:pt x="508" y="418"/>
                  </a:lnTo>
                  <a:lnTo>
                    <a:pt x="500" y="416"/>
                  </a:lnTo>
                  <a:lnTo>
                    <a:pt x="492" y="412"/>
                  </a:lnTo>
                  <a:lnTo>
                    <a:pt x="492" y="412"/>
                  </a:lnTo>
                  <a:lnTo>
                    <a:pt x="486" y="404"/>
                  </a:lnTo>
                  <a:lnTo>
                    <a:pt x="484" y="396"/>
                  </a:lnTo>
                  <a:lnTo>
                    <a:pt x="486" y="386"/>
                  </a:lnTo>
                  <a:lnTo>
                    <a:pt x="490" y="378"/>
                  </a:lnTo>
                  <a:lnTo>
                    <a:pt x="496" y="372"/>
                  </a:lnTo>
                  <a:lnTo>
                    <a:pt x="496" y="372"/>
                  </a:lnTo>
                  <a:lnTo>
                    <a:pt x="502" y="366"/>
                  </a:lnTo>
                  <a:lnTo>
                    <a:pt x="512" y="364"/>
                  </a:lnTo>
                  <a:lnTo>
                    <a:pt x="520" y="364"/>
                  </a:lnTo>
                  <a:lnTo>
                    <a:pt x="528" y="370"/>
                  </a:lnTo>
                  <a:lnTo>
                    <a:pt x="528" y="370"/>
                  </a:lnTo>
                  <a:lnTo>
                    <a:pt x="534" y="376"/>
                  </a:lnTo>
                  <a:lnTo>
                    <a:pt x="538" y="386"/>
                  </a:lnTo>
                  <a:lnTo>
                    <a:pt x="536" y="394"/>
                  </a:lnTo>
                  <a:lnTo>
                    <a:pt x="532" y="404"/>
                  </a:lnTo>
                  <a:lnTo>
                    <a:pt x="526" y="410"/>
                  </a:lnTo>
                  <a:lnTo>
                    <a:pt x="526" y="410"/>
                  </a:lnTo>
                  <a:lnTo>
                    <a:pt x="522" y="412"/>
                  </a:lnTo>
                  <a:lnTo>
                    <a:pt x="518" y="416"/>
                  </a:lnTo>
                  <a:lnTo>
                    <a:pt x="508" y="418"/>
                  </a:lnTo>
                  <a:lnTo>
                    <a:pt x="508" y="418"/>
                  </a:lnTo>
                  <a:close/>
                  <a:moveTo>
                    <a:pt x="578" y="340"/>
                  </a:moveTo>
                  <a:lnTo>
                    <a:pt x="578" y="340"/>
                  </a:lnTo>
                  <a:lnTo>
                    <a:pt x="568" y="338"/>
                  </a:lnTo>
                  <a:lnTo>
                    <a:pt x="562" y="334"/>
                  </a:lnTo>
                  <a:lnTo>
                    <a:pt x="562" y="334"/>
                  </a:lnTo>
                  <a:lnTo>
                    <a:pt x="556" y="326"/>
                  </a:lnTo>
                  <a:lnTo>
                    <a:pt x="554" y="316"/>
                  </a:lnTo>
                  <a:lnTo>
                    <a:pt x="556" y="308"/>
                  </a:lnTo>
                  <a:lnTo>
                    <a:pt x="560" y="300"/>
                  </a:lnTo>
                  <a:lnTo>
                    <a:pt x="566" y="294"/>
                  </a:lnTo>
                  <a:lnTo>
                    <a:pt x="566" y="294"/>
                  </a:lnTo>
                  <a:lnTo>
                    <a:pt x="574" y="288"/>
                  </a:lnTo>
                  <a:lnTo>
                    <a:pt x="584" y="286"/>
                  </a:lnTo>
                  <a:lnTo>
                    <a:pt x="592" y="288"/>
                  </a:lnTo>
                  <a:lnTo>
                    <a:pt x="600" y="294"/>
                  </a:lnTo>
                  <a:lnTo>
                    <a:pt x="600" y="294"/>
                  </a:lnTo>
                  <a:lnTo>
                    <a:pt x="606" y="302"/>
                  </a:lnTo>
                  <a:lnTo>
                    <a:pt x="608" y="310"/>
                  </a:lnTo>
                  <a:lnTo>
                    <a:pt x="606" y="320"/>
                  </a:lnTo>
                  <a:lnTo>
                    <a:pt x="600" y="328"/>
                  </a:lnTo>
                  <a:lnTo>
                    <a:pt x="596" y="334"/>
                  </a:lnTo>
                  <a:lnTo>
                    <a:pt x="596" y="334"/>
                  </a:lnTo>
                  <a:lnTo>
                    <a:pt x="588" y="338"/>
                  </a:lnTo>
                  <a:lnTo>
                    <a:pt x="578" y="340"/>
                  </a:lnTo>
                  <a:lnTo>
                    <a:pt x="578" y="340"/>
                  </a:lnTo>
                  <a:close/>
                  <a:moveTo>
                    <a:pt x="652" y="268"/>
                  </a:moveTo>
                  <a:lnTo>
                    <a:pt x="652" y="268"/>
                  </a:lnTo>
                  <a:lnTo>
                    <a:pt x="644" y="266"/>
                  </a:lnTo>
                  <a:lnTo>
                    <a:pt x="634" y="260"/>
                  </a:lnTo>
                  <a:lnTo>
                    <a:pt x="634" y="260"/>
                  </a:lnTo>
                  <a:lnTo>
                    <a:pt x="630" y="252"/>
                  </a:lnTo>
                  <a:lnTo>
                    <a:pt x="628" y="244"/>
                  </a:lnTo>
                  <a:lnTo>
                    <a:pt x="632" y="234"/>
                  </a:lnTo>
                  <a:lnTo>
                    <a:pt x="638" y="226"/>
                  </a:lnTo>
                  <a:lnTo>
                    <a:pt x="644" y="222"/>
                  </a:lnTo>
                  <a:lnTo>
                    <a:pt x="644" y="222"/>
                  </a:lnTo>
                  <a:lnTo>
                    <a:pt x="652" y="216"/>
                  </a:lnTo>
                  <a:lnTo>
                    <a:pt x="660" y="216"/>
                  </a:lnTo>
                  <a:lnTo>
                    <a:pt x="670" y="218"/>
                  </a:lnTo>
                  <a:lnTo>
                    <a:pt x="678" y="224"/>
                  </a:lnTo>
                  <a:lnTo>
                    <a:pt x="678" y="224"/>
                  </a:lnTo>
                  <a:lnTo>
                    <a:pt x="682" y="232"/>
                  </a:lnTo>
                  <a:lnTo>
                    <a:pt x="682" y="242"/>
                  </a:lnTo>
                  <a:lnTo>
                    <a:pt x="680" y="250"/>
                  </a:lnTo>
                  <a:lnTo>
                    <a:pt x="674" y="258"/>
                  </a:lnTo>
                  <a:lnTo>
                    <a:pt x="668" y="262"/>
                  </a:lnTo>
                  <a:lnTo>
                    <a:pt x="668" y="262"/>
                  </a:lnTo>
                  <a:lnTo>
                    <a:pt x="662" y="268"/>
                  </a:lnTo>
                  <a:lnTo>
                    <a:pt x="652" y="268"/>
                  </a:lnTo>
                  <a:lnTo>
                    <a:pt x="652" y="268"/>
                  </a:lnTo>
                  <a:close/>
                  <a:moveTo>
                    <a:pt x="734" y="204"/>
                  </a:moveTo>
                  <a:lnTo>
                    <a:pt x="734" y="204"/>
                  </a:lnTo>
                  <a:lnTo>
                    <a:pt x="728" y="202"/>
                  </a:lnTo>
                  <a:lnTo>
                    <a:pt x="722" y="200"/>
                  </a:lnTo>
                  <a:lnTo>
                    <a:pt x="718" y="198"/>
                  </a:lnTo>
                  <a:lnTo>
                    <a:pt x="714" y="194"/>
                  </a:lnTo>
                  <a:lnTo>
                    <a:pt x="714" y="194"/>
                  </a:lnTo>
                  <a:lnTo>
                    <a:pt x="710" y="184"/>
                  </a:lnTo>
                  <a:lnTo>
                    <a:pt x="710" y="176"/>
                  </a:lnTo>
                  <a:lnTo>
                    <a:pt x="712" y="168"/>
                  </a:lnTo>
                  <a:lnTo>
                    <a:pt x="720" y="160"/>
                  </a:lnTo>
                  <a:lnTo>
                    <a:pt x="726" y="156"/>
                  </a:lnTo>
                  <a:lnTo>
                    <a:pt x="726" y="156"/>
                  </a:lnTo>
                  <a:lnTo>
                    <a:pt x="734" y="152"/>
                  </a:lnTo>
                  <a:lnTo>
                    <a:pt x="744" y="150"/>
                  </a:lnTo>
                  <a:lnTo>
                    <a:pt x="752" y="154"/>
                  </a:lnTo>
                  <a:lnTo>
                    <a:pt x="760" y="160"/>
                  </a:lnTo>
                  <a:lnTo>
                    <a:pt x="760" y="160"/>
                  </a:lnTo>
                  <a:lnTo>
                    <a:pt x="764" y="168"/>
                  </a:lnTo>
                  <a:lnTo>
                    <a:pt x="764" y="178"/>
                  </a:lnTo>
                  <a:lnTo>
                    <a:pt x="760" y="186"/>
                  </a:lnTo>
                  <a:lnTo>
                    <a:pt x="754" y="194"/>
                  </a:lnTo>
                  <a:lnTo>
                    <a:pt x="748" y="198"/>
                  </a:lnTo>
                  <a:lnTo>
                    <a:pt x="748" y="198"/>
                  </a:lnTo>
                  <a:lnTo>
                    <a:pt x="740" y="202"/>
                  </a:lnTo>
                  <a:lnTo>
                    <a:pt x="734" y="204"/>
                  </a:lnTo>
                  <a:lnTo>
                    <a:pt x="734" y="204"/>
                  </a:lnTo>
                  <a:close/>
                  <a:moveTo>
                    <a:pt x="820" y="144"/>
                  </a:moveTo>
                  <a:lnTo>
                    <a:pt x="820" y="144"/>
                  </a:lnTo>
                  <a:lnTo>
                    <a:pt x="814" y="144"/>
                  </a:lnTo>
                  <a:lnTo>
                    <a:pt x="808" y="142"/>
                  </a:lnTo>
                  <a:lnTo>
                    <a:pt x="802" y="138"/>
                  </a:lnTo>
                  <a:lnTo>
                    <a:pt x="798" y="134"/>
                  </a:lnTo>
                  <a:lnTo>
                    <a:pt x="798" y="134"/>
                  </a:lnTo>
                  <a:lnTo>
                    <a:pt x="796" y="124"/>
                  </a:lnTo>
                  <a:lnTo>
                    <a:pt x="796" y="116"/>
                  </a:lnTo>
                  <a:lnTo>
                    <a:pt x="800" y="106"/>
                  </a:lnTo>
                  <a:lnTo>
                    <a:pt x="806" y="100"/>
                  </a:lnTo>
                  <a:lnTo>
                    <a:pt x="814" y="96"/>
                  </a:lnTo>
                  <a:lnTo>
                    <a:pt x="814" y="96"/>
                  </a:lnTo>
                  <a:lnTo>
                    <a:pt x="822" y="92"/>
                  </a:lnTo>
                  <a:lnTo>
                    <a:pt x="832" y="94"/>
                  </a:lnTo>
                  <a:lnTo>
                    <a:pt x="840" y="96"/>
                  </a:lnTo>
                  <a:lnTo>
                    <a:pt x="846" y="104"/>
                  </a:lnTo>
                  <a:lnTo>
                    <a:pt x="846" y="104"/>
                  </a:lnTo>
                  <a:lnTo>
                    <a:pt x="850" y="112"/>
                  </a:lnTo>
                  <a:lnTo>
                    <a:pt x="850" y="122"/>
                  </a:lnTo>
                  <a:lnTo>
                    <a:pt x="846" y="130"/>
                  </a:lnTo>
                  <a:lnTo>
                    <a:pt x="838" y="136"/>
                  </a:lnTo>
                  <a:lnTo>
                    <a:pt x="832" y="140"/>
                  </a:lnTo>
                  <a:lnTo>
                    <a:pt x="832" y="140"/>
                  </a:lnTo>
                  <a:lnTo>
                    <a:pt x="826" y="144"/>
                  </a:lnTo>
                  <a:lnTo>
                    <a:pt x="820" y="144"/>
                  </a:lnTo>
                  <a:lnTo>
                    <a:pt x="820" y="144"/>
                  </a:lnTo>
                  <a:close/>
                  <a:moveTo>
                    <a:pt x="910" y="94"/>
                  </a:moveTo>
                  <a:lnTo>
                    <a:pt x="910" y="94"/>
                  </a:lnTo>
                  <a:lnTo>
                    <a:pt x="904" y="92"/>
                  </a:lnTo>
                  <a:lnTo>
                    <a:pt x="898" y="90"/>
                  </a:lnTo>
                  <a:lnTo>
                    <a:pt x="892" y="86"/>
                  </a:lnTo>
                  <a:lnTo>
                    <a:pt x="888" y="80"/>
                  </a:lnTo>
                  <a:lnTo>
                    <a:pt x="888" y="80"/>
                  </a:lnTo>
                  <a:lnTo>
                    <a:pt x="886" y="72"/>
                  </a:lnTo>
                  <a:lnTo>
                    <a:pt x="888" y="62"/>
                  </a:lnTo>
                  <a:lnTo>
                    <a:pt x="892" y="54"/>
                  </a:lnTo>
                  <a:lnTo>
                    <a:pt x="900" y="48"/>
                  </a:lnTo>
                  <a:lnTo>
                    <a:pt x="906" y="44"/>
                  </a:lnTo>
                  <a:lnTo>
                    <a:pt x="906" y="44"/>
                  </a:lnTo>
                  <a:lnTo>
                    <a:pt x="916" y="42"/>
                  </a:lnTo>
                  <a:lnTo>
                    <a:pt x="924" y="44"/>
                  </a:lnTo>
                  <a:lnTo>
                    <a:pt x="932" y="48"/>
                  </a:lnTo>
                  <a:lnTo>
                    <a:pt x="938" y="56"/>
                  </a:lnTo>
                  <a:lnTo>
                    <a:pt x="938" y="56"/>
                  </a:lnTo>
                  <a:lnTo>
                    <a:pt x="942" y="64"/>
                  </a:lnTo>
                  <a:lnTo>
                    <a:pt x="940" y="74"/>
                  </a:lnTo>
                  <a:lnTo>
                    <a:pt x="936" y="82"/>
                  </a:lnTo>
                  <a:lnTo>
                    <a:pt x="928" y="88"/>
                  </a:lnTo>
                  <a:lnTo>
                    <a:pt x="920" y="92"/>
                  </a:lnTo>
                  <a:lnTo>
                    <a:pt x="920" y="92"/>
                  </a:lnTo>
                  <a:lnTo>
                    <a:pt x="916" y="94"/>
                  </a:lnTo>
                  <a:lnTo>
                    <a:pt x="910" y="94"/>
                  </a:lnTo>
                  <a:lnTo>
                    <a:pt x="910" y="94"/>
                  </a:lnTo>
                  <a:close/>
                  <a:moveTo>
                    <a:pt x="1004" y="52"/>
                  </a:moveTo>
                  <a:lnTo>
                    <a:pt x="1004" y="52"/>
                  </a:lnTo>
                  <a:lnTo>
                    <a:pt x="998" y="50"/>
                  </a:lnTo>
                  <a:lnTo>
                    <a:pt x="992" y="48"/>
                  </a:lnTo>
                  <a:lnTo>
                    <a:pt x="986" y="42"/>
                  </a:lnTo>
                  <a:lnTo>
                    <a:pt x="982" y="36"/>
                  </a:lnTo>
                  <a:lnTo>
                    <a:pt x="982" y="36"/>
                  </a:lnTo>
                  <a:lnTo>
                    <a:pt x="980" y="26"/>
                  </a:lnTo>
                  <a:lnTo>
                    <a:pt x="982" y="18"/>
                  </a:lnTo>
                  <a:lnTo>
                    <a:pt x="988" y="10"/>
                  </a:lnTo>
                  <a:lnTo>
                    <a:pt x="996" y="6"/>
                  </a:lnTo>
                  <a:lnTo>
                    <a:pt x="1004" y="2"/>
                  </a:lnTo>
                  <a:lnTo>
                    <a:pt x="1004" y="2"/>
                  </a:lnTo>
                  <a:lnTo>
                    <a:pt x="1014" y="0"/>
                  </a:lnTo>
                  <a:lnTo>
                    <a:pt x="1022" y="2"/>
                  </a:lnTo>
                  <a:lnTo>
                    <a:pt x="1030" y="8"/>
                  </a:lnTo>
                  <a:lnTo>
                    <a:pt x="1034" y="16"/>
                  </a:lnTo>
                  <a:lnTo>
                    <a:pt x="1034" y="16"/>
                  </a:lnTo>
                  <a:lnTo>
                    <a:pt x="1036" y="26"/>
                  </a:lnTo>
                  <a:lnTo>
                    <a:pt x="1034" y="34"/>
                  </a:lnTo>
                  <a:lnTo>
                    <a:pt x="1030" y="42"/>
                  </a:lnTo>
                  <a:lnTo>
                    <a:pt x="1020" y="46"/>
                  </a:lnTo>
                  <a:lnTo>
                    <a:pt x="1014" y="50"/>
                  </a:lnTo>
                  <a:lnTo>
                    <a:pt x="1014" y="50"/>
                  </a:lnTo>
                  <a:lnTo>
                    <a:pt x="1004" y="52"/>
                  </a:lnTo>
                  <a:lnTo>
                    <a:pt x="1004" y="52"/>
                  </a:lnTo>
                  <a:close/>
                </a:path>
              </a:pathLst>
            </a:custGeom>
            <a:solidFill>
              <a:srgbClr val="94A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0"/>
            <p:cNvSpPr>
              <a:spLocks noEditPoints="1"/>
            </p:cNvSpPr>
            <p:nvPr/>
          </p:nvSpPr>
          <p:spPr bwMode="auto">
            <a:xfrm rot="387372">
              <a:off x="1599630" y="7776929"/>
              <a:ext cx="1072060" cy="148307"/>
            </a:xfrm>
            <a:custGeom>
              <a:avLst/>
              <a:gdLst>
                <a:gd name="T0" fmla="*/ 832 w 872"/>
                <a:gd name="T1" fmla="*/ 132 h 136"/>
                <a:gd name="T2" fmla="*/ 816 w 872"/>
                <a:gd name="T3" fmla="*/ 112 h 136"/>
                <a:gd name="T4" fmla="*/ 830 w 872"/>
                <a:gd name="T5" fmla="*/ 88 h 136"/>
                <a:gd name="T6" fmla="*/ 856 w 872"/>
                <a:gd name="T7" fmla="*/ 90 h 136"/>
                <a:gd name="T8" fmla="*/ 870 w 872"/>
                <a:gd name="T9" fmla="*/ 120 h 136"/>
                <a:gd name="T10" fmla="*/ 856 w 872"/>
                <a:gd name="T11" fmla="*/ 136 h 136"/>
                <a:gd name="T12" fmla="*/ 750 w 872"/>
                <a:gd name="T13" fmla="*/ 104 h 136"/>
                <a:gd name="T14" fmla="*/ 726 w 872"/>
                <a:gd name="T15" fmla="*/ 98 h 136"/>
                <a:gd name="T16" fmla="*/ 718 w 872"/>
                <a:gd name="T17" fmla="*/ 72 h 136"/>
                <a:gd name="T18" fmla="*/ 748 w 872"/>
                <a:gd name="T19" fmla="*/ 56 h 136"/>
                <a:gd name="T20" fmla="*/ 770 w 872"/>
                <a:gd name="T21" fmla="*/ 68 h 136"/>
                <a:gd name="T22" fmla="*/ 770 w 872"/>
                <a:gd name="T23" fmla="*/ 94 h 136"/>
                <a:gd name="T24" fmla="*/ 750 w 872"/>
                <a:gd name="T25" fmla="*/ 104 h 136"/>
                <a:gd name="T26" fmla="*/ 10 w 872"/>
                <a:gd name="T27" fmla="*/ 92 h 136"/>
                <a:gd name="T28" fmla="*/ 0 w 872"/>
                <a:gd name="T29" fmla="*/ 70 h 136"/>
                <a:gd name="T30" fmla="*/ 24 w 872"/>
                <a:gd name="T31" fmla="*/ 46 h 136"/>
                <a:gd name="T32" fmla="*/ 50 w 872"/>
                <a:gd name="T33" fmla="*/ 54 h 136"/>
                <a:gd name="T34" fmla="*/ 52 w 872"/>
                <a:gd name="T35" fmla="*/ 82 h 136"/>
                <a:gd name="T36" fmla="*/ 30 w 872"/>
                <a:gd name="T37" fmla="*/ 96 h 136"/>
                <a:gd name="T38" fmla="*/ 648 w 872"/>
                <a:gd name="T39" fmla="*/ 78 h 136"/>
                <a:gd name="T40" fmla="*/ 628 w 872"/>
                <a:gd name="T41" fmla="*/ 72 h 136"/>
                <a:gd name="T42" fmla="*/ 618 w 872"/>
                <a:gd name="T43" fmla="*/ 48 h 136"/>
                <a:gd name="T44" fmla="*/ 646 w 872"/>
                <a:gd name="T45" fmla="*/ 30 h 136"/>
                <a:gd name="T46" fmla="*/ 668 w 872"/>
                <a:gd name="T47" fmla="*/ 42 h 136"/>
                <a:gd name="T48" fmla="*/ 668 w 872"/>
                <a:gd name="T49" fmla="*/ 68 h 136"/>
                <a:gd name="T50" fmla="*/ 648 w 872"/>
                <a:gd name="T51" fmla="*/ 78 h 136"/>
                <a:gd name="T52" fmla="*/ 110 w 872"/>
                <a:gd name="T53" fmla="*/ 66 h 136"/>
                <a:gd name="T54" fmla="*/ 100 w 872"/>
                <a:gd name="T55" fmla="*/ 42 h 136"/>
                <a:gd name="T56" fmla="*/ 128 w 872"/>
                <a:gd name="T57" fmla="*/ 22 h 136"/>
                <a:gd name="T58" fmla="*/ 152 w 872"/>
                <a:gd name="T59" fmla="*/ 32 h 136"/>
                <a:gd name="T60" fmla="*/ 152 w 872"/>
                <a:gd name="T61" fmla="*/ 58 h 136"/>
                <a:gd name="T62" fmla="*/ 130 w 872"/>
                <a:gd name="T63" fmla="*/ 70 h 136"/>
                <a:gd name="T64" fmla="*/ 546 w 872"/>
                <a:gd name="T65" fmla="*/ 60 h 136"/>
                <a:gd name="T66" fmla="*/ 526 w 872"/>
                <a:gd name="T67" fmla="*/ 56 h 136"/>
                <a:gd name="T68" fmla="*/ 514 w 872"/>
                <a:gd name="T69" fmla="*/ 32 h 136"/>
                <a:gd name="T70" fmla="*/ 542 w 872"/>
                <a:gd name="T71" fmla="*/ 12 h 136"/>
                <a:gd name="T72" fmla="*/ 566 w 872"/>
                <a:gd name="T73" fmla="*/ 22 h 136"/>
                <a:gd name="T74" fmla="*/ 568 w 872"/>
                <a:gd name="T75" fmla="*/ 48 h 136"/>
                <a:gd name="T76" fmla="*/ 546 w 872"/>
                <a:gd name="T77" fmla="*/ 60 h 136"/>
                <a:gd name="T78" fmla="*/ 212 w 872"/>
                <a:gd name="T79" fmla="*/ 48 h 136"/>
                <a:gd name="T80" fmla="*/ 204 w 872"/>
                <a:gd name="T81" fmla="*/ 24 h 136"/>
                <a:gd name="T82" fmla="*/ 232 w 872"/>
                <a:gd name="T83" fmla="*/ 6 h 136"/>
                <a:gd name="T84" fmla="*/ 256 w 872"/>
                <a:gd name="T85" fmla="*/ 18 h 136"/>
                <a:gd name="T86" fmla="*/ 254 w 872"/>
                <a:gd name="T87" fmla="*/ 44 h 136"/>
                <a:gd name="T88" fmla="*/ 230 w 872"/>
                <a:gd name="T89" fmla="*/ 54 h 136"/>
                <a:gd name="T90" fmla="*/ 442 w 872"/>
                <a:gd name="T91" fmla="*/ 50 h 136"/>
                <a:gd name="T92" fmla="*/ 424 w 872"/>
                <a:gd name="T93" fmla="*/ 46 h 136"/>
                <a:gd name="T94" fmla="*/ 410 w 872"/>
                <a:gd name="T95" fmla="*/ 24 h 136"/>
                <a:gd name="T96" fmla="*/ 436 w 872"/>
                <a:gd name="T97" fmla="*/ 2 h 136"/>
                <a:gd name="T98" fmla="*/ 460 w 872"/>
                <a:gd name="T99" fmla="*/ 10 h 136"/>
                <a:gd name="T100" fmla="*/ 464 w 872"/>
                <a:gd name="T101" fmla="*/ 36 h 136"/>
                <a:gd name="T102" fmla="*/ 442 w 872"/>
                <a:gd name="T103" fmla="*/ 50 h 136"/>
                <a:gd name="T104" fmla="*/ 314 w 872"/>
                <a:gd name="T105" fmla="*/ 40 h 136"/>
                <a:gd name="T106" fmla="*/ 308 w 872"/>
                <a:gd name="T107" fmla="*/ 14 h 136"/>
                <a:gd name="T108" fmla="*/ 338 w 872"/>
                <a:gd name="T109" fmla="*/ 0 h 136"/>
                <a:gd name="T110" fmla="*/ 360 w 872"/>
                <a:gd name="T111" fmla="*/ 14 h 136"/>
                <a:gd name="T112" fmla="*/ 356 w 872"/>
                <a:gd name="T113" fmla="*/ 40 h 136"/>
                <a:gd name="T114" fmla="*/ 332 w 872"/>
                <a:gd name="T115" fmla="*/ 4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2" h="136">
                  <a:moveTo>
                    <a:pt x="848" y="136"/>
                  </a:moveTo>
                  <a:lnTo>
                    <a:pt x="848" y="136"/>
                  </a:lnTo>
                  <a:lnTo>
                    <a:pt x="840" y="136"/>
                  </a:lnTo>
                  <a:lnTo>
                    <a:pt x="832" y="132"/>
                  </a:lnTo>
                  <a:lnTo>
                    <a:pt x="832" y="132"/>
                  </a:lnTo>
                  <a:lnTo>
                    <a:pt x="824" y="128"/>
                  </a:lnTo>
                  <a:lnTo>
                    <a:pt x="820" y="120"/>
                  </a:lnTo>
                  <a:lnTo>
                    <a:pt x="816" y="112"/>
                  </a:lnTo>
                  <a:lnTo>
                    <a:pt x="818" y="102"/>
                  </a:lnTo>
                  <a:lnTo>
                    <a:pt x="818" y="102"/>
                  </a:lnTo>
                  <a:lnTo>
                    <a:pt x="824" y="94"/>
                  </a:lnTo>
                  <a:lnTo>
                    <a:pt x="830" y="88"/>
                  </a:lnTo>
                  <a:lnTo>
                    <a:pt x="840" y="86"/>
                  </a:lnTo>
                  <a:lnTo>
                    <a:pt x="848" y="88"/>
                  </a:lnTo>
                  <a:lnTo>
                    <a:pt x="856" y="90"/>
                  </a:lnTo>
                  <a:lnTo>
                    <a:pt x="856" y="90"/>
                  </a:lnTo>
                  <a:lnTo>
                    <a:pt x="864" y="96"/>
                  </a:lnTo>
                  <a:lnTo>
                    <a:pt x="870" y="102"/>
                  </a:lnTo>
                  <a:lnTo>
                    <a:pt x="872" y="112"/>
                  </a:lnTo>
                  <a:lnTo>
                    <a:pt x="870" y="120"/>
                  </a:lnTo>
                  <a:lnTo>
                    <a:pt x="870" y="120"/>
                  </a:lnTo>
                  <a:lnTo>
                    <a:pt x="868" y="128"/>
                  </a:lnTo>
                  <a:lnTo>
                    <a:pt x="862" y="132"/>
                  </a:lnTo>
                  <a:lnTo>
                    <a:pt x="856" y="136"/>
                  </a:lnTo>
                  <a:lnTo>
                    <a:pt x="848" y="136"/>
                  </a:lnTo>
                  <a:lnTo>
                    <a:pt x="848" y="136"/>
                  </a:lnTo>
                  <a:close/>
                  <a:moveTo>
                    <a:pt x="750" y="104"/>
                  </a:moveTo>
                  <a:lnTo>
                    <a:pt x="750" y="104"/>
                  </a:lnTo>
                  <a:lnTo>
                    <a:pt x="742" y="104"/>
                  </a:lnTo>
                  <a:lnTo>
                    <a:pt x="736" y="102"/>
                  </a:lnTo>
                  <a:lnTo>
                    <a:pt x="736" y="102"/>
                  </a:lnTo>
                  <a:lnTo>
                    <a:pt x="726" y="98"/>
                  </a:lnTo>
                  <a:lnTo>
                    <a:pt x="720" y="90"/>
                  </a:lnTo>
                  <a:lnTo>
                    <a:pt x="718" y="82"/>
                  </a:lnTo>
                  <a:lnTo>
                    <a:pt x="718" y="72"/>
                  </a:lnTo>
                  <a:lnTo>
                    <a:pt x="718" y="72"/>
                  </a:lnTo>
                  <a:lnTo>
                    <a:pt x="724" y="64"/>
                  </a:lnTo>
                  <a:lnTo>
                    <a:pt x="730" y="58"/>
                  </a:lnTo>
                  <a:lnTo>
                    <a:pt x="738" y="54"/>
                  </a:lnTo>
                  <a:lnTo>
                    <a:pt x="748" y="56"/>
                  </a:lnTo>
                  <a:lnTo>
                    <a:pt x="756" y="58"/>
                  </a:lnTo>
                  <a:lnTo>
                    <a:pt x="756" y="58"/>
                  </a:lnTo>
                  <a:lnTo>
                    <a:pt x="764" y="62"/>
                  </a:lnTo>
                  <a:lnTo>
                    <a:pt x="770" y="68"/>
                  </a:lnTo>
                  <a:lnTo>
                    <a:pt x="774" y="78"/>
                  </a:lnTo>
                  <a:lnTo>
                    <a:pt x="772" y="88"/>
                  </a:lnTo>
                  <a:lnTo>
                    <a:pt x="772" y="88"/>
                  </a:lnTo>
                  <a:lnTo>
                    <a:pt x="770" y="94"/>
                  </a:lnTo>
                  <a:lnTo>
                    <a:pt x="764" y="100"/>
                  </a:lnTo>
                  <a:lnTo>
                    <a:pt x="758" y="104"/>
                  </a:lnTo>
                  <a:lnTo>
                    <a:pt x="750" y="104"/>
                  </a:lnTo>
                  <a:lnTo>
                    <a:pt x="750" y="104"/>
                  </a:lnTo>
                  <a:close/>
                  <a:moveTo>
                    <a:pt x="24" y="96"/>
                  </a:moveTo>
                  <a:lnTo>
                    <a:pt x="24" y="96"/>
                  </a:lnTo>
                  <a:lnTo>
                    <a:pt x="16" y="94"/>
                  </a:lnTo>
                  <a:lnTo>
                    <a:pt x="10" y="92"/>
                  </a:lnTo>
                  <a:lnTo>
                    <a:pt x="4" y="86"/>
                  </a:lnTo>
                  <a:lnTo>
                    <a:pt x="0" y="80"/>
                  </a:lnTo>
                  <a:lnTo>
                    <a:pt x="0" y="80"/>
                  </a:lnTo>
                  <a:lnTo>
                    <a:pt x="0" y="70"/>
                  </a:lnTo>
                  <a:lnTo>
                    <a:pt x="2" y="60"/>
                  </a:lnTo>
                  <a:lnTo>
                    <a:pt x="8" y="54"/>
                  </a:lnTo>
                  <a:lnTo>
                    <a:pt x="16" y="50"/>
                  </a:lnTo>
                  <a:lnTo>
                    <a:pt x="24" y="46"/>
                  </a:lnTo>
                  <a:lnTo>
                    <a:pt x="24" y="46"/>
                  </a:lnTo>
                  <a:lnTo>
                    <a:pt x="34" y="46"/>
                  </a:lnTo>
                  <a:lnTo>
                    <a:pt x="42" y="48"/>
                  </a:lnTo>
                  <a:lnTo>
                    <a:pt x="50" y="54"/>
                  </a:lnTo>
                  <a:lnTo>
                    <a:pt x="54" y="64"/>
                  </a:lnTo>
                  <a:lnTo>
                    <a:pt x="54" y="64"/>
                  </a:lnTo>
                  <a:lnTo>
                    <a:pt x="56" y="72"/>
                  </a:lnTo>
                  <a:lnTo>
                    <a:pt x="52" y="82"/>
                  </a:lnTo>
                  <a:lnTo>
                    <a:pt x="46" y="88"/>
                  </a:lnTo>
                  <a:lnTo>
                    <a:pt x="38" y="92"/>
                  </a:lnTo>
                  <a:lnTo>
                    <a:pt x="30" y="96"/>
                  </a:lnTo>
                  <a:lnTo>
                    <a:pt x="30" y="96"/>
                  </a:lnTo>
                  <a:lnTo>
                    <a:pt x="24" y="96"/>
                  </a:lnTo>
                  <a:lnTo>
                    <a:pt x="24" y="96"/>
                  </a:lnTo>
                  <a:close/>
                  <a:moveTo>
                    <a:pt x="648" y="78"/>
                  </a:moveTo>
                  <a:lnTo>
                    <a:pt x="648" y="78"/>
                  </a:lnTo>
                  <a:lnTo>
                    <a:pt x="644" y="78"/>
                  </a:lnTo>
                  <a:lnTo>
                    <a:pt x="636" y="76"/>
                  </a:lnTo>
                  <a:lnTo>
                    <a:pt x="636" y="76"/>
                  </a:lnTo>
                  <a:lnTo>
                    <a:pt x="628" y="72"/>
                  </a:lnTo>
                  <a:lnTo>
                    <a:pt x="620" y="66"/>
                  </a:lnTo>
                  <a:lnTo>
                    <a:pt x="618" y="58"/>
                  </a:lnTo>
                  <a:lnTo>
                    <a:pt x="618" y="48"/>
                  </a:lnTo>
                  <a:lnTo>
                    <a:pt x="618" y="48"/>
                  </a:lnTo>
                  <a:lnTo>
                    <a:pt x="622" y="40"/>
                  </a:lnTo>
                  <a:lnTo>
                    <a:pt x="628" y="34"/>
                  </a:lnTo>
                  <a:lnTo>
                    <a:pt x="636" y="30"/>
                  </a:lnTo>
                  <a:lnTo>
                    <a:pt x="646" y="30"/>
                  </a:lnTo>
                  <a:lnTo>
                    <a:pt x="654" y="32"/>
                  </a:lnTo>
                  <a:lnTo>
                    <a:pt x="654" y="32"/>
                  </a:lnTo>
                  <a:lnTo>
                    <a:pt x="662" y="36"/>
                  </a:lnTo>
                  <a:lnTo>
                    <a:pt x="668" y="42"/>
                  </a:lnTo>
                  <a:lnTo>
                    <a:pt x="672" y="50"/>
                  </a:lnTo>
                  <a:lnTo>
                    <a:pt x="672" y="60"/>
                  </a:lnTo>
                  <a:lnTo>
                    <a:pt x="672" y="60"/>
                  </a:lnTo>
                  <a:lnTo>
                    <a:pt x="668" y="68"/>
                  </a:lnTo>
                  <a:lnTo>
                    <a:pt x="664" y="74"/>
                  </a:lnTo>
                  <a:lnTo>
                    <a:pt x="656" y="78"/>
                  </a:lnTo>
                  <a:lnTo>
                    <a:pt x="648" y="78"/>
                  </a:lnTo>
                  <a:lnTo>
                    <a:pt x="648" y="78"/>
                  </a:lnTo>
                  <a:close/>
                  <a:moveTo>
                    <a:pt x="124" y="70"/>
                  </a:moveTo>
                  <a:lnTo>
                    <a:pt x="124" y="70"/>
                  </a:lnTo>
                  <a:lnTo>
                    <a:pt x="116" y="70"/>
                  </a:lnTo>
                  <a:lnTo>
                    <a:pt x="110" y="66"/>
                  </a:lnTo>
                  <a:lnTo>
                    <a:pt x="104" y="60"/>
                  </a:lnTo>
                  <a:lnTo>
                    <a:pt x="100" y="52"/>
                  </a:lnTo>
                  <a:lnTo>
                    <a:pt x="100" y="52"/>
                  </a:lnTo>
                  <a:lnTo>
                    <a:pt x="100" y="42"/>
                  </a:lnTo>
                  <a:lnTo>
                    <a:pt x="104" y="34"/>
                  </a:lnTo>
                  <a:lnTo>
                    <a:pt x="110" y="26"/>
                  </a:lnTo>
                  <a:lnTo>
                    <a:pt x="120" y="24"/>
                  </a:lnTo>
                  <a:lnTo>
                    <a:pt x="128" y="22"/>
                  </a:lnTo>
                  <a:lnTo>
                    <a:pt x="128" y="22"/>
                  </a:lnTo>
                  <a:lnTo>
                    <a:pt x="138" y="22"/>
                  </a:lnTo>
                  <a:lnTo>
                    <a:pt x="146" y="26"/>
                  </a:lnTo>
                  <a:lnTo>
                    <a:pt x="152" y="32"/>
                  </a:lnTo>
                  <a:lnTo>
                    <a:pt x="156" y="40"/>
                  </a:lnTo>
                  <a:lnTo>
                    <a:pt x="156" y="40"/>
                  </a:lnTo>
                  <a:lnTo>
                    <a:pt x="156" y="50"/>
                  </a:lnTo>
                  <a:lnTo>
                    <a:pt x="152" y="58"/>
                  </a:lnTo>
                  <a:lnTo>
                    <a:pt x="146" y="66"/>
                  </a:lnTo>
                  <a:lnTo>
                    <a:pt x="136" y="68"/>
                  </a:lnTo>
                  <a:lnTo>
                    <a:pt x="130" y="70"/>
                  </a:lnTo>
                  <a:lnTo>
                    <a:pt x="130" y="70"/>
                  </a:lnTo>
                  <a:lnTo>
                    <a:pt x="124" y="70"/>
                  </a:lnTo>
                  <a:lnTo>
                    <a:pt x="124" y="70"/>
                  </a:lnTo>
                  <a:close/>
                  <a:moveTo>
                    <a:pt x="546" y="60"/>
                  </a:moveTo>
                  <a:lnTo>
                    <a:pt x="546" y="60"/>
                  </a:lnTo>
                  <a:lnTo>
                    <a:pt x="542" y="60"/>
                  </a:lnTo>
                  <a:lnTo>
                    <a:pt x="536" y="60"/>
                  </a:lnTo>
                  <a:lnTo>
                    <a:pt x="536" y="60"/>
                  </a:lnTo>
                  <a:lnTo>
                    <a:pt x="526" y="56"/>
                  </a:lnTo>
                  <a:lnTo>
                    <a:pt x="520" y="50"/>
                  </a:lnTo>
                  <a:lnTo>
                    <a:pt x="516" y="42"/>
                  </a:lnTo>
                  <a:lnTo>
                    <a:pt x="514" y="32"/>
                  </a:lnTo>
                  <a:lnTo>
                    <a:pt x="514" y="32"/>
                  </a:lnTo>
                  <a:lnTo>
                    <a:pt x="518" y="24"/>
                  </a:lnTo>
                  <a:lnTo>
                    <a:pt x="524" y="16"/>
                  </a:lnTo>
                  <a:lnTo>
                    <a:pt x="532" y="12"/>
                  </a:lnTo>
                  <a:lnTo>
                    <a:pt x="542" y="12"/>
                  </a:lnTo>
                  <a:lnTo>
                    <a:pt x="550" y="12"/>
                  </a:lnTo>
                  <a:lnTo>
                    <a:pt x="550" y="12"/>
                  </a:lnTo>
                  <a:lnTo>
                    <a:pt x="558" y="16"/>
                  </a:lnTo>
                  <a:lnTo>
                    <a:pt x="566" y="22"/>
                  </a:lnTo>
                  <a:lnTo>
                    <a:pt x="570" y="30"/>
                  </a:lnTo>
                  <a:lnTo>
                    <a:pt x="570" y="40"/>
                  </a:lnTo>
                  <a:lnTo>
                    <a:pt x="570" y="40"/>
                  </a:lnTo>
                  <a:lnTo>
                    <a:pt x="568" y="48"/>
                  </a:lnTo>
                  <a:lnTo>
                    <a:pt x="562" y="54"/>
                  </a:lnTo>
                  <a:lnTo>
                    <a:pt x="554" y="58"/>
                  </a:lnTo>
                  <a:lnTo>
                    <a:pt x="546" y="60"/>
                  </a:lnTo>
                  <a:lnTo>
                    <a:pt x="546" y="60"/>
                  </a:lnTo>
                  <a:close/>
                  <a:moveTo>
                    <a:pt x="228" y="54"/>
                  </a:moveTo>
                  <a:lnTo>
                    <a:pt x="228" y="54"/>
                  </a:lnTo>
                  <a:lnTo>
                    <a:pt x="218" y="52"/>
                  </a:lnTo>
                  <a:lnTo>
                    <a:pt x="212" y="48"/>
                  </a:lnTo>
                  <a:lnTo>
                    <a:pt x="206" y="42"/>
                  </a:lnTo>
                  <a:lnTo>
                    <a:pt x="204" y="34"/>
                  </a:lnTo>
                  <a:lnTo>
                    <a:pt x="204" y="34"/>
                  </a:lnTo>
                  <a:lnTo>
                    <a:pt x="204" y="24"/>
                  </a:lnTo>
                  <a:lnTo>
                    <a:pt x="208" y="16"/>
                  </a:lnTo>
                  <a:lnTo>
                    <a:pt x="216" y="10"/>
                  </a:lnTo>
                  <a:lnTo>
                    <a:pt x="224" y="6"/>
                  </a:lnTo>
                  <a:lnTo>
                    <a:pt x="232" y="6"/>
                  </a:lnTo>
                  <a:lnTo>
                    <a:pt x="232" y="6"/>
                  </a:lnTo>
                  <a:lnTo>
                    <a:pt x="242" y="6"/>
                  </a:lnTo>
                  <a:lnTo>
                    <a:pt x="250" y="12"/>
                  </a:lnTo>
                  <a:lnTo>
                    <a:pt x="256" y="18"/>
                  </a:lnTo>
                  <a:lnTo>
                    <a:pt x="258" y="28"/>
                  </a:lnTo>
                  <a:lnTo>
                    <a:pt x="258" y="28"/>
                  </a:lnTo>
                  <a:lnTo>
                    <a:pt x="258" y="36"/>
                  </a:lnTo>
                  <a:lnTo>
                    <a:pt x="254" y="44"/>
                  </a:lnTo>
                  <a:lnTo>
                    <a:pt x="246" y="50"/>
                  </a:lnTo>
                  <a:lnTo>
                    <a:pt x="238" y="54"/>
                  </a:lnTo>
                  <a:lnTo>
                    <a:pt x="230" y="54"/>
                  </a:lnTo>
                  <a:lnTo>
                    <a:pt x="230" y="54"/>
                  </a:lnTo>
                  <a:lnTo>
                    <a:pt x="228" y="54"/>
                  </a:lnTo>
                  <a:lnTo>
                    <a:pt x="228" y="54"/>
                  </a:lnTo>
                  <a:close/>
                  <a:moveTo>
                    <a:pt x="442" y="50"/>
                  </a:moveTo>
                  <a:lnTo>
                    <a:pt x="442" y="50"/>
                  </a:lnTo>
                  <a:lnTo>
                    <a:pt x="442" y="50"/>
                  </a:lnTo>
                  <a:lnTo>
                    <a:pt x="434" y="50"/>
                  </a:lnTo>
                  <a:lnTo>
                    <a:pt x="434" y="50"/>
                  </a:lnTo>
                  <a:lnTo>
                    <a:pt x="424" y="46"/>
                  </a:lnTo>
                  <a:lnTo>
                    <a:pt x="416" y="42"/>
                  </a:lnTo>
                  <a:lnTo>
                    <a:pt x="412" y="34"/>
                  </a:lnTo>
                  <a:lnTo>
                    <a:pt x="410" y="24"/>
                  </a:lnTo>
                  <a:lnTo>
                    <a:pt x="410" y="24"/>
                  </a:lnTo>
                  <a:lnTo>
                    <a:pt x="414" y="14"/>
                  </a:lnTo>
                  <a:lnTo>
                    <a:pt x="418" y="8"/>
                  </a:lnTo>
                  <a:lnTo>
                    <a:pt x="426" y="2"/>
                  </a:lnTo>
                  <a:lnTo>
                    <a:pt x="436" y="2"/>
                  </a:lnTo>
                  <a:lnTo>
                    <a:pt x="444" y="2"/>
                  </a:lnTo>
                  <a:lnTo>
                    <a:pt x="444" y="2"/>
                  </a:lnTo>
                  <a:lnTo>
                    <a:pt x="454" y="4"/>
                  </a:lnTo>
                  <a:lnTo>
                    <a:pt x="460" y="10"/>
                  </a:lnTo>
                  <a:lnTo>
                    <a:pt x="466" y="18"/>
                  </a:lnTo>
                  <a:lnTo>
                    <a:pt x="466" y="28"/>
                  </a:lnTo>
                  <a:lnTo>
                    <a:pt x="466" y="28"/>
                  </a:lnTo>
                  <a:lnTo>
                    <a:pt x="464" y="36"/>
                  </a:lnTo>
                  <a:lnTo>
                    <a:pt x="460" y="44"/>
                  </a:lnTo>
                  <a:lnTo>
                    <a:pt x="452" y="48"/>
                  </a:lnTo>
                  <a:lnTo>
                    <a:pt x="442" y="50"/>
                  </a:lnTo>
                  <a:lnTo>
                    <a:pt x="442" y="50"/>
                  </a:lnTo>
                  <a:close/>
                  <a:moveTo>
                    <a:pt x="330" y="48"/>
                  </a:moveTo>
                  <a:lnTo>
                    <a:pt x="330" y="48"/>
                  </a:lnTo>
                  <a:lnTo>
                    <a:pt x="322" y="46"/>
                  </a:lnTo>
                  <a:lnTo>
                    <a:pt x="314" y="40"/>
                  </a:lnTo>
                  <a:lnTo>
                    <a:pt x="308" y="34"/>
                  </a:lnTo>
                  <a:lnTo>
                    <a:pt x="306" y="24"/>
                  </a:lnTo>
                  <a:lnTo>
                    <a:pt x="306" y="24"/>
                  </a:lnTo>
                  <a:lnTo>
                    <a:pt x="308" y="14"/>
                  </a:lnTo>
                  <a:lnTo>
                    <a:pt x="314" y="6"/>
                  </a:lnTo>
                  <a:lnTo>
                    <a:pt x="320" y="2"/>
                  </a:lnTo>
                  <a:lnTo>
                    <a:pt x="330" y="0"/>
                  </a:lnTo>
                  <a:lnTo>
                    <a:pt x="338" y="0"/>
                  </a:lnTo>
                  <a:lnTo>
                    <a:pt x="338" y="0"/>
                  </a:lnTo>
                  <a:lnTo>
                    <a:pt x="348" y="0"/>
                  </a:lnTo>
                  <a:lnTo>
                    <a:pt x="356" y="6"/>
                  </a:lnTo>
                  <a:lnTo>
                    <a:pt x="360" y="14"/>
                  </a:lnTo>
                  <a:lnTo>
                    <a:pt x="362" y="22"/>
                  </a:lnTo>
                  <a:lnTo>
                    <a:pt x="362" y="22"/>
                  </a:lnTo>
                  <a:lnTo>
                    <a:pt x="362" y="32"/>
                  </a:lnTo>
                  <a:lnTo>
                    <a:pt x="356" y="40"/>
                  </a:lnTo>
                  <a:lnTo>
                    <a:pt x="348" y="46"/>
                  </a:lnTo>
                  <a:lnTo>
                    <a:pt x="340" y="48"/>
                  </a:lnTo>
                  <a:lnTo>
                    <a:pt x="332" y="48"/>
                  </a:lnTo>
                  <a:lnTo>
                    <a:pt x="332" y="48"/>
                  </a:lnTo>
                  <a:lnTo>
                    <a:pt x="330" y="48"/>
                  </a:lnTo>
                  <a:lnTo>
                    <a:pt x="330" y="48"/>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17" name="Group 116"/>
          <p:cNvGrpSpPr/>
          <p:nvPr/>
        </p:nvGrpSpPr>
        <p:grpSpPr>
          <a:xfrm>
            <a:off x="3662319" y="1139836"/>
            <a:ext cx="1414912" cy="776275"/>
            <a:chOff x="194105" y="7680163"/>
            <a:chExt cx="2477585" cy="1812396"/>
          </a:xfrm>
        </p:grpSpPr>
        <p:sp>
          <p:nvSpPr>
            <p:cNvPr id="118" name="Freeform 7"/>
            <p:cNvSpPr>
              <a:spLocks noEditPoints="1"/>
            </p:cNvSpPr>
            <p:nvPr/>
          </p:nvSpPr>
          <p:spPr bwMode="auto">
            <a:xfrm rot="387372">
              <a:off x="194105" y="7680163"/>
              <a:ext cx="1273682" cy="1812396"/>
            </a:xfrm>
            <a:custGeom>
              <a:avLst/>
              <a:gdLst>
                <a:gd name="T0" fmla="*/ 0 w 1036"/>
                <a:gd name="T1" fmla="*/ 1626 h 1662"/>
                <a:gd name="T2" fmla="*/ 48 w 1036"/>
                <a:gd name="T3" fmla="*/ 1624 h 1662"/>
                <a:gd name="T4" fmla="*/ 40 w 1036"/>
                <a:gd name="T5" fmla="*/ 1558 h 1662"/>
                <a:gd name="T6" fmla="*/ 18 w 1036"/>
                <a:gd name="T7" fmla="*/ 1522 h 1662"/>
                <a:gd name="T8" fmla="*/ 64 w 1036"/>
                <a:gd name="T9" fmla="*/ 1530 h 1662"/>
                <a:gd name="T10" fmla="*/ 58 w 1036"/>
                <a:gd name="T11" fmla="*/ 1456 h 1662"/>
                <a:gd name="T12" fmla="*/ 40 w 1036"/>
                <a:gd name="T13" fmla="*/ 1412 h 1662"/>
                <a:gd name="T14" fmla="*/ 82 w 1036"/>
                <a:gd name="T15" fmla="*/ 1436 h 1662"/>
                <a:gd name="T16" fmla="*/ 74 w 1036"/>
                <a:gd name="T17" fmla="*/ 1354 h 1662"/>
                <a:gd name="T18" fmla="*/ 68 w 1036"/>
                <a:gd name="T19" fmla="*/ 1302 h 1662"/>
                <a:gd name="T20" fmla="*/ 104 w 1036"/>
                <a:gd name="T21" fmla="*/ 1336 h 1662"/>
                <a:gd name="T22" fmla="*/ 98 w 1036"/>
                <a:gd name="T23" fmla="*/ 1252 h 1662"/>
                <a:gd name="T24" fmla="*/ 104 w 1036"/>
                <a:gd name="T25" fmla="*/ 1198 h 1662"/>
                <a:gd name="T26" fmla="*/ 124 w 1036"/>
                <a:gd name="T27" fmla="*/ 1244 h 1662"/>
                <a:gd name="T28" fmla="*/ 118 w 1036"/>
                <a:gd name="T29" fmla="*/ 1148 h 1662"/>
                <a:gd name="T30" fmla="*/ 142 w 1036"/>
                <a:gd name="T31" fmla="*/ 1098 h 1662"/>
                <a:gd name="T32" fmla="*/ 146 w 1036"/>
                <a:gd name="T33" fmla="*/ 1148 h 1662"/>
                <a:gd name="T34" fmla="*/ 142 w 1036"/>
                <a:gd name="T35" fmla="*/ 1042 h 1662"/>
                <a:gd name="T36" fmla="*/ 174 w 1036"/>
                <a:gd name="T37" fmla="*/ 1000 h 1662"/>
                <a:gd name="T38" fmla="*/ 172 w 1036"/>
                <a:gd name="T39" fmla="*/ 1054 h 1662"/>
                <a:gd name="T40" fmla="*/ 176 w 1036"/>
                <a:gd name="T41" fmla="*/ 934 h 1662"/>
                <a:gd name="T42" fmla="*/ 220 w 1036"/>
                <a:gd name="T43" fmla="*/ 908 h 1662"/>
                <a:gd name="T44" fmla="*/ 200 w 1036"/>
                <a:gd name="T45" fmla="*/ 956 h 1662"/>
                <a:gd name="T46" fmla="*/ 218 w 1036"/>
                <a:gd name="T47" fmla="*/ 828 h 1662"/>
                <a:gd name="T48" fmla="*/ 266 w 1036"/>
                <a:gd name="T49" fmla="*/ 820 h 1662"/>
                <a:gd name="T50" fmla="*/ 240 w 1036"/>
                <a:gd name="T51" fmla="*/ 860 h 1662"/>
                <a:gd name="T52" fmla="*/ 262 w 1036"/>
                <a:gd name="T53" fmla="*/ 732 h 1662"/>
                <a:gd name="T54" fmla="*/ 310 w 1036"/>
                <a:gd name="T55" fmla="*/ 728 h 1662"/>
                <a:gd name="T56" fmla="*/ 284 w 1036"/>
                <a:gd name="T57" fmla="*/ 766 h 1662"/>
                <a:gd name="T58" fmla="*/ 312 w 1036"/>
                <a:gd name="T59" fmla="*/ 638 h 1662"/>
                <a:gd name="T60" fmla="*/ 360 w 1036"/>
                <a:gd name="T61" fmla="*/ 638 h 1662"/>
                <a:gd name="T62" fmla="*/ 332 w 1036"/>
                <a:gd name="T63" fmla="*/ 674 h 1662"/>
                <a:gd name="T64" fmla="*/ 366 w 1036"/>
                <a:gd name="T65" fmla="*/ 548 h 1662"/>
                <a:gd name="T66" fmla="*/ 414 w 1036"/>
                <a:gd name="T67" fmla="*/ 550 h 1662"/>
                <a:gd name="T68" fmla="*/ 386 w 1036"/>
                <a:gd name="T69" fmla="*/ 586 h 1662"/>
                <a:gd name="T70" fmla="*/ 424 w 1036"/>
                <a:gd name="T71" fmla="*/ 462 h 1662"/>
                <a:gd name="T72" fmla="*/ 472 w 1036"/>
                <a:gd name="T73" fmla="*/ 466 h 1662"/>
                <a:gd name="T74" fmla="*/ 444 w 1036"/>
                <a:gd name="T75" fmla="*/ 500 h 1662"/>
                <a:gd name="T76" fmla="*/ 490 w 1036"/>
                <a:gd name="T77" fmla="*/ 378 h 1662"/>
                <a:gd name="T78" fmla="*/ 538 w 1036"/>
                <a:gd name="T79" fmla="*/ 386 h 1662"/>
                <a:gd name="T80" fmla="*/ 578 w 1036"/>
                <a:gd name="T81" fmla="*/ 340 h 1662"/>
                <a:gd name="T82" fmla="*/ 566 w 1036"/>
                <a:gd name="T83" fmla="*/ 294 h 1662"/>
                <a:gd name="T84" fmla="*/ 606 w 1036"/>
                <a:gd name="T85" fmla="*/ 320 h 1662"/>
                <a:gd name="T86" fmla="*/ 644 w 1036"/>
                <a:gd name="T87" fmla="*/ 266 h 1662"/>
                <a:gd name="T88" fmla="*/ 652 w 1036"/>
                <a:gd name="T89" fmla="*/ 216 h 1662"/>
                <a:gd name="T90" fmla="*/ 668 w 1036"/>
                <a:gd name="T91" fmla="*/ 262 h 1662"/>
                <a:gd name="T92" fmla="*/ 718 w 1036"/>
                <a:gd name="T93" fmla="*/ 198 h 1662"/>
                <a:gd name="T94" fmla="*/ 734 w 1036"/>
                <a:gd name="T95" fmla="*/ 152 h 1662"/>
                <a:gd name="T96" fmla="*/ 748 w 1036"/>
                <a:gd name="T97" fmla="*/ 198 h 1662"/>
                <a:gd name="T98" fmla="*/ 802 w 1036"/>
                <a:gd name="T99" fmla="*/ 138 h 1662"/>
                <a:gd name="T100" fmla="*/ 822 w 1036"/>
                <a:gd name="T101" fmla="*/ 92 h 1662"/>
                <a:gd name="T102" fmla="*/ 832 w 1036"/>
                <a:gd name="T103" fmla="*/ 140 h 1662"/>
                <a:gd name="T104" fmla="*/ 892 w 1036"/>
                <a:gd name="T105" fmla="*/ 86 h 1662"/>
                <a:gd name="T106" fmla="*/ 916 w 1036"/>
                <a:gd name="T107" fmla="*/ 42 h 1662"/>
                <a:gd name="T108" fmla="*/ 920 w 1036"/>
                <a:gd name="T109" fmla="*/ 92 h 1662"/>
                <a:gd name="T110" fmla="*/ 986 w 1036"/>
                <a:gd name="T111" fmla="*/ 42 h 1662"/>
                <a:gd name="T112" fmla="*/ 1014 w 1036"/>
                <a:gd name="T113" fmla="*/ 0 h 1662"/>
                <a:gd name="T114" fmla="*/ 1014 w 1036"/>
                <a:gd name="T115" fmla="*/ 50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6" h="1662">
                  <a:moveTo>
                    <a:pt x="24" y="1662"/>
                  </a:moveTo>
                  <a:lnTo>
                    <a:pt x="24" y="1662"/>
                  </a:lnTo>
                  <a:lnTo>
                    <a:pt x="20" y="1662"/>
                  </a:lnTo>
                  <a:lnTo>
                    <a:pt x="20" y="1662"/>
                  </a:lnTo>
                  <a:lnTo>
                    <a:pt x="12" y="1658"/>
                  </a:lnTo>
                  <a:lnTo>
                    <a:pt x="4" y="1652"/>
                  </a:lnTo>
                  <a:lnTo>
                    <a:pt x="0" y="1644"/>
                  </a:lnTo>
                  <a:lnTo>
                    <a:pt x="0" y="1634"/>
                  </a:lnTo>
                  <a:lnTo>
                    <a:pt x="0" y="1626"/>
                  </a:lnTo>
                  <a:lnTo>
                    <a:pt x="0" y="1626"/>
                  </a:lnTo>
                  <a:lnTo>
                    <a:pt x="4" y="1618"/>
                  </a:lnTo>
                  <a:lnTo>
                    <a:pt x="10" y="1610"/>
                  </a:lnTo>
                  <a:lnTo>
                    <a:pt x="18" y="1606"/>
                  </a:lnTo>
                  <a:lnTo>
                    <a:pt x="28" y="1606"/>
                  </a:lnTo>
                  <a:lnTo>
                    <a:pt x="28" y="1606"/>
                  </a:lnTo>
                  <a:lnTo>
                    <a:pt x="38" y="1608"/>
                  </a:lnTo>
                  <a:lnTo>
                    <a:pt x="44" y="1616"/>
                  </a:lnTo>
                  <a:lnTo>
                    <a:pt x="48" y="1624"/>
                  </a:lnTo>
                  <a:lnTo>
                    <a:pt x="48" y="1632"/>
                  </a:lnTo>
                  <a:lnTo>
                    <a:pt x="48" y="1640"/>
                  </a:lnTo>
                  <a:lnTo>
                    <a:pt x="48" y="1640"/>
                  </a:lnTo>
                  <a:lnTo>
                    <a:pt x="44" y="1650"/>
                  </a:lnTo>
                  <a:lnTo>
                    <a:pt x="40" y="1656"/>
                  </a:lnTo>
                  <a:lnTo>
                    <a:pt x="32" y="1660"/>
                  </a:lnTo>
                  <a:lnTo>
                    <a:pt x="24" y="1662"/>
                  </a:lnTo>
                  <a:lnTo>
                    <a:pt x="24" y="1662"/>
                  </a:lnTo>
                  <a:close/>
                  <a:moveTo>
                    <a:pt x="40" y="1558"/>
                  </a:moveTo>
                  <a:lnTo>
                    <a:pt x="40" y="1558"/>
                  </a:lnTo>
                  <a:lnTo>
                    <a:pt x="36" y="1558"/>
                  </a:lnTo>
                  <a:lnTo>
                    <a:pt x="36" y="1558"/>
                  </a:lnTo>
                  <a:lnTo>
                    <a:pt x="26" y="1554"/>
                  </a:lnTo>
                  <a:lnTo>
                    <a:pt x="20" y="1548"/>
                  </a:lnTo>
                  <a:lnTo>
                    <a:pt x="16" y="1540"/>
                  </a:lnTo>
                  <a:lnTo>
                    <a:pt x="16" y="1530"/>
                  </a:lnTo>
                  <a:lnTo>
                    <a:pt x="18" y="1522"/>
                  </a:lnTo>
                  <a:lnTo>
                    <a:pt x="18" y="1522"/>
                  </a:lnTo>
                  <a:lnTo>
                    <a:pt x="20" y="1514"/>
                  </a:lnTo>
                  <a:lnTo>
                    <a:pt x="26" y="1508"/>
                  </a:lnTo>
                  <a:lnTo>
                    <a:pt x="36" y="1504"/>
                  </a:lnTo>
                  <a:lnTo>
                    <a:pt x="44" y="1504"/>
                  </a:lnTo>
                  <a:lnTo>
                    <a:pt x="44" y="1504"/>
                  </a:lnTo>
                  <a:lnTo>
                    <a:pt x="54" y="1506"/>
                  </a:lnTo>
                  <a:lnTo>
                    <a:pt x="60" y="1512"/>
                  </a:lnTo>
                  <a:lnTo>
                    <a:pt x="64" y="1522"/>
                  </a:lnTo>
                  <a:lnTo>
                    <a:pt x="64" y="1530"/>
                  </a:lnTo>
                  <a:lnTo>
                    <a:pt x="64" y="1538"/>
                  </a:lnTo>
                  <a:lnTo>
                    <a:pt x="64" y="1538"/>
                  </a:lnTo>
                  <a:lnTo>
                    <a:pt x="60" y="1546"/>
                  </a:lnTo>
                  <a:lnTo>
                    <a:pt x="54" y="1554"/>
                  </a:lnTo>
                  <a:lnTo>
                    <a:pt x="48" y="1558"/>
                  </a:lnTo>
                  <a:lnTo>
                    <a:pt x="40" y="1558"/>
                  </a:lnTo>
                  <a:lnTo>
                    <a:pt x="40" y="1558"/>
                  </a:lnTo>
                  <a:close/>
                  <a:moveTo>
                    <a:pt x="58" y="1456"/>
                  </a:moveTo>
                  <a:lnTo>
                    <a:pt x="58" y="1456"/>
                  </a:lnTo>
                  <a:lnTo>
                    <a:pt x="54" y="1456"/>
                  </a:lnTo>
                  <a:lnTo>
                    <a:pt x="54" y="1456"/>
                  </a:lnTo>
                  <a:lnTo>
                    <a:pt x="44" y="1452"/>
                  </a:lnTo>
                  <a:lnTo>
                    <a:pt x="38" y="1446"/>
                  </a:lnTo>
                  <a:lnTo>
                    <a:pt x="34" y="1438"/>
                  </a:lnTo>
                  <a:lnTo>
                    <a:pt x="34" y="1428"/>
                  </a:lnTo>
                  <a:lnTo>
                    <a:pt x="36" y="1420"/>
                  </a:lnTo>
                  <a:lnTo>
                    <a:pt x="36" y="1420"/>
                  </a:lnTo>
                  <a:lnTo>
                    <a:pt x="40" y="1412"/>
                  </a:lnTo>
                  <a:lnTo>
                    <a:pt x="46" y="1404"/>
                  </a:lnTo>
                  <a:lnTo>
                    <a:pt x="54" y="1402"/>
                  </a:lnTo>
                  <a:lnTo>
                    <a:pt x="64" y="1400"/>
                  </a:lnTo>
                  <a:lnTo>
                    <a:pt x="64" y="1400"/>
                  </a:lnTo>
                  <a:lnTo>
                    <a:pt x="74" y="1404"/>
                  </a:lnTo>
                  <a:lnTo>
                    <a:pt x="80" y="1412"/>
                  </a:lnTo>
                  <a:lnTo>
                    <a:pt x="84" y="1420"/>
                  </a:lnTo>
                  <a:lnTo>
                    <a:pt x="84" y="1430"/>
                  </a:lnTo>
                  <a:lnTo>
                    <a:pt x="82" y="1436"/>
                  </a:lnTo>
                  <a:lnTo>
                    <a:pt x="82" y="1436"/>
                  </a:lnTo>
                  <a:lnTo>
                    <a:pt x="78" y="1444"/>
                  </a:lnTo>
                  <a:lnTo>
                    <a:pt x="74" y="1450"/>
                  </a:lnTo>
                  <a:lnTo>
                    <a:pt x="66" y="1454"/>
                  </a:lnTo>
                  <a:lnTo>
                    <a:pt x="58" y="1456"/>
                  </a:lnTo>
                  <a:lnTo>
                    <a:pt x="58" y="1456"/>
                  </a:lnTo>
                  <a:close/>
                  <a:moveTo>
                    <a:pt x="80" y="1354"/>
                  </a:moveTo>
                  <a:lnTo>
                    <a:pt x="80" y="1354"/>
                  </a:lnTo>
                  <a:lnTo>
                    <a:pt x="74" y="1354"/>
                  </a:lnTo>
                  <a:lnTo>
                    <a:pt x="74" y="1354"/>
                  </a:lnTo>
                  <a:lnTo>
                    <a:pt x="66" y="1350"/>
                  </a:lnTo>
                  <a:lnTo>
                    <a:pt x="60" y="1344"/>
                  </a:lnTo>
                  <a:lnTo>
                    <a:pt x="56" y="1334"/>
                  </a:lnTo>
                  <a:lnTo>
                    <a:pt x="56" y="1326"/>
                  </a:lnTo>
                  <a:lnTo>
                    <a:pt x="58" y="1318"/>
                  </a:lnTo>
                  <a:lnTo>
                    <a:pt x="58" y="1318"/>
                  </a:lnTo>
                  <a:lnTo>
                    <a:pt x="62" y="1308"/>
                  </a:lnTo>
                  <a:lnTo>
                    <a:pt x="68" y="1302"/>
                  </a:lnTo>
                  <a:lnTo>
                    <a:pt x="78" y="1300"/>
                  </a:lnTo>
                  <a:lnTo>
                    <a:pt x="86" y="1300"/>
                  </a:lnTo>
                  <a:lnTo>
                    <a:pt x="86" y="1300"/>
                  </a:lnTo>
                  <a:lnTo>
                    <a:pt x="96" y="1304"/>
                  </a:lnTo>
                  <a:lnTo>
                    <a:pt x="102" y="1310"/>
                  </a:lnTo>
                  <a:lnTo>
                    <a:pt x="106" y="1318"/>
                  </a:lnTo>
                  <a:lnTo>
                    <a:pt x="104" y="1328"/>
                  </a:lnTo>
                  <a:lnTo>
                    <a:pt x="104" y="1336"/>
                  </a:lnTo>
                  <a:lnTo>
                    <a:pt x="104" y="1336"/>
                  </a:lnTo>
                  <a:lnTo>
                    <a:pt x="100" y="1344"/>
                  </a:lnTo>
                  <a:lnTo>
                    <a:pt x="94" y="1350"/>
                  </a:lnTo>
                  <a:lnTo>
                    <a:pt x="88" y="1354"/>
                  </a:lnTo>
                  <a:lnTo>
                    <a:pt x="80" y="1354"/>
                  </a:lnTo>
                  <a:lnTo>
                    <a:pt x="80" y="1354"/>
                  </a:lnTo>
                  <a:close/>
                  <a:moveTo>
                    <a:pt x="104" y="1254"/>
                  </a:moveTo>
                  <a:lnTo>
                    <a:pt x="104" y="1254"/>
                  </a:lnTo>
                  <a:lnTo>
                    <a:pt x="98" y="1252"/>
                  </a:lnTo>
                  <a:lnTo>
                    <a:pt x="98" y="1252"/>
                  </a:lnTo>
                  <a:lnTo>
                    <a:pt x="90" y="1248"/>
                  </a:lnTo>
                  <a:lnTo>
                    <a:pt x="84" y="1242"/>
                  </a:lnTo>
                  <a:lnTo>
                    <a:pt x="80" y="1234"/>
                  </a:lnTo>
                  <a:lnTo>
                    <a:pt x="82" y="1224"/>
                  </a:lnTo>
                  <a:lnTo>
                    <a:pt x="84" y="1216"/>
                  </a:lnTo>
                  <a:lnTo>
                    <a:pt x="84" y="1216"/>
                  </a:lnTo>
                  <a:lnTo>
                    <a:pt x="88" y="1208"/>
                  </a:lnTo>
                  <a:lnTo>
                    <a:pt x="94" y="1202"/>
                  </a:lnTo>
                  <a:lnTo>
                    <a:pt x="104" y="1198"/>
                  </a:lnTo>
                  <a:lnTo>
                    <a:pt x="112" y="1198"/>
                  </a:lnTo>
                  <a:lnTo>
                    <a:pt x="112" y="1198"/>
                  </a:lnTo>
                  <a:lnTo>
                    <a:pt x="122" y="1202"/>
                  </a:lnTo>
                  <a:lnTo>
                    <a:pt x="128" y="1210"/>
                  </a:lnTo>
                  <a:lnTo>
                    <a:pt x="130" y="1218"/>
                  </a:lnTo>
                  <a:lnTo>
                    <a:pt x="130" y="1228"/>
                  </a:lnTo>
                  <a:lnTo>
                    <a:pt x="128" y="1236"/>
                  </a:lnTo>
                  <a:lnTo>
                    <a:pt x="128" y="1236"/>
                  </a:lnTo>
                  <a:lnTo>
                    <a:pt x="124" y="1244"/>
                  </a:lnTo>
                  <a:lnTo>
                    <a:pt x="120" y="1248"/>
                  </a:lnTo>
                  <a:lnTo>
                    <a:pt x="112" y="1252"/>
                  </a:lnTo>
                  <a:lnTo>
                    <a:pt x="104" y="1254"/>
                  </a:lnTo>
                  <a:lnTo>
                    <a:pt x="104" y="1254"/>
                  </a:lnTo>
                  <a:close/>
                  <a:moveTo>
                    <a:pt x="132" y="1154"/>
                  </a:moveTo>
                  <a:lnTo>
                    <a:pt x="132" y="1154"/>
                  </a:lnTo>
                  <a:lnTo>
                    <a:pt x="126" y="1152"/>
                  </a:lnTo>
                  <a:lnTo>
                    <a:pt x="126" y="1152"/>
                  </a:lnTo>
                  <a:lnTo>
                    <a:pt x="118" y="1148"/>
                  </a:lnTo>
                  <a:lnTo>
                    <a:pt x="112" y="1140"/>
                  </a:lnTo>
                  <a:lnTo>
                    <a:pt x="108" y="1132"/>
                  </a:lnTo>
                  <a:lnTo>
                    <a:pt x="110" y="1122"/>
                  </a:lnTo>
                  <a:lnTo>
                    <a:pt x="112" y="1114"/>
                  </a:lnTo>
                  <a:lnTo>
                    <a:pt x="112" y="1114"/>
                  </a:lnTo>
                  <a:lnTo>
                    <a:pt x="116" y="1106"/>
                  </a:lnTo>
                  <a:lnTo>
                    <a:pt x="124" y="1100"/>
                  </a:lnTo>
                  <a:lnTo>
                    <a:pt x="132" y="1098"/>
                  </a:lnTo>
                  <a:lnTo>
                    <a:pt x="142" y="1098"/>
                  </a:lnTo>
                  <a:lnTo>
                    <a:pt x="142" y="1098"/>
                  </a:lnTo>
                  <a:lnTo>
                    <a:pt x="150" y="1104"/>
                  </a:lnTo>
                  <a:lnTo>
                    <a:pt x="156" y="1110"/>
                  </a:lnTo>
                  <a:lnTo>
                    <a:pt x="158" y="1120"/>
                  </a:lnTo>
                  <a:lnTo>
                    <a:pt x="158" y="1128"/>
                  </a:lnTo>
                  <a:lnTo>
                    <a:pt x="156" y="1136"/>
                  </a:lnTo>
                  <a:lnTo>
                    <a:pt x="156" y="1136"/>
                  </a:lnTo>
                  <a:lnTo>
                    <a:pt x="152" y="1144"/>
                  </a:lnTo>
                  <a:lnTo>
                    <a:pt x="146" y="1148"/>
                  </a:lnTo>
                  <a:lnTo>
                    <a:pt x="140" y="1152"/>
                  </a:lnTo>
                  <a:lnTo>
                    <a:pt x="132" y="1154"/>
                  </a:lnTo>
                  <a:lnTo>
                    <a:pt x="132" y="1154"/>
                  </a:lnTo>
                  <a:close/>
                  <a:moveTo>
                    <a:pt x="164" y="1054"/>
                  </a:moveTo>
                  <a:lnTo>
                    <a:pt x="164" y="1054"/>
                  </a:lnTo>
                  <a:lnTo>
                    <a:pt x="156" y="1054"/>
                  </a:lnTo>
                  <a:lnTo>
                    <a:pt x="156" y="1054"/>
                  </a:lnTo>
                  <a:lnTo>
                    <a:pt x="148" y="1048"/>
                  </a:lnTo>
                  <a:lnTo>
                    <a:pt x="142" y="1042"/>
                  </a:lnTo>
                  <a:lnTo>
                    <a:pt x="140" y="1032"/>
                  </a:lnTo>
                  <a:lnTo>
                    <a:pt x="142" y="1022"/>
                  </a:lnTo>
                  <a:lnTo>
                    <a:pt x="144" y="1016"/>
                  </a:lnTo>
                  <a:lnTo>
                    <a:pt x="144" y="1016"/>
                  </a:lnTo>
                  <a:lnTo>
                    <a:pt x="150" y="1006"/>
                  </a:lnTo>
                  <a:lnTo>
                    <a:pt x="156" y="1002"/>
                  </a:lnTo>
                  <a:lnTo>
                    <a:pt x="166" y="1000"/>
                  </a:lnTo>
                  <a:lnTo>
                    <a:pt x="174" y="1000"/>
                  </a:lnTo>
                  <a:lnTo>
                    <a:pt x="174" y="1000"/>
                  </a:lnTo>
                  <a:lnTo>
                    <a:pt x="184" y="1006"/>
                  </a:lnTo>
                  <a:lnTo>
                    <a:pt x="188" y="1012"/>
                  </a:lnTo>
                  <a:lnTo>
                    <a:pt x="190" y="1022"/>
                  </a:lnTo>
                  <a:lnTo>
                    <a:pt x="190" y="1030"/>
                  </a:lnTo>
                  <a:lnTo>
                    <a:pt x="188" y="1038"/>
                  </a:lnTo>
                  <a:lnTo>
                    <a:pt x="188" y="1038"/>
                  </a:lnTo>
                  <a:lnTo>
                    <a:pt x="184" y="1046"/>
                  </a:lnTo>
                  <a:lnTo>
                    <a:pt x="178" y="1050"/>
                  </a:lnTo>
                  <a:lnTo>
                    <a:pt x="172" y="1054"/>
                  </a:lnTo>
                  <a:lnTo>
                    <a:pt x="164" y="1054"/>
                  </a:lnTo>
                  <a:lnTo>
                    <a:pt x="164" y="1054"/>
                  </a:lnTo>
                  <a:close/>
                  <a:moveTo>
                    <a:pt x="200" y="956"/>
                  </a:moveTo>
                  <a:lnTo>
                    <a:pt x="200" y="956"/>
                  </a:lnTo>
                  <a:lnTo>
                    <a:pt x="192" y="956"/>
                  </a:lnTo>
                  <a:lnTo>
                    <a:pt x="192" y="956"/>
                  </a:lnTo>
                  <a:lnTo>
                    <a:pt x="184" y="950"/>
                  </a:lnTo>
                  <a:lnTo>
                    <a:pt x="178" y="942"/>
                  </a:lnTo>
                  <a:lnTo>
                    <a:pt x="176" y="934"/>
                  </a:lnTo>
                  <a:lnTo>
                    <a:pt x="178" y="924"/>
                  </a:lnTo>
                  <a:lnTo>
                    <a:pt x="180" y="916"/>
                  </a:lnTo>
                  <a:lnTo>
                    <a:pt x="180" y="916"/>
                  </a:lnTo>
                  <a:lnTo>
                    <a:pt x="186" y="908"/>
                  </a:lnTo>
                  <a:lnTo>
                    <a:pt x="194" y="904"/>
                  </a:lnTo>
                  <a:lnTo>
                    <a:pt x="202" y="902"/>
                  </a:lnTo>
                  <a:lnTo>
                    <a:pt x="212" y="904"/>
                  </a:lnTo>
                  <a:lnTo>
                    <a:pt x="212" y="904"/>
                  </a:lnTo>
                  <a:lnTo>
                    <a:pt x="220" y="908"/>
                  </a:lnTo>
                  <a:lnTo>
                    <a:pt x="224" y="916"/>
                  </a:lnTo>
                  <a:lnTo>
                    <a:pt x="226" y="924"/>
                  </a:lnTo>
                  <a:lnTo>
                    <a:pt x="226" y="934"/>
                  </a:lnTo>
                  <a:lnTo>
                    <a:pt x="222" y="942"/>
                  </a:lnTo>
                  <a:lnTo>
                    <a:pt x="222" y="942"/>
                  </a:lnTo>
                  <a:lnTo>
                    <a:pt x="218" y="948"/>
                  </a:lnTo>
                  <a:lnTo>
                    <a:pt x="214" y="952"/>
                  </a:lnTo>
                  <a:lnTo>
                    <a:pt x="206" y="956"/>
                  </a:lnTo>
                  <a:lnTo>
                    <a:pt x="200" y="956"/>
                  </a:lnTo>
                  <a:lnTo>
                    <a:pt x="200" y="956"/>
                  </a:lnTo>
                  <a:close/>
                  <a:moveTo>
                    <a:pt x="240" y="860"/>
                  </a:moveTo>
                  <a:lnTo>
                    <a:pt x="240" y="860"/>
                  </a:lnTo>
                  <a:lnTo>
                    <a:pt x="230" y="858"/>
                  </a:lnTo>
                  <a:lnTo>
                    <a:pt x="230" y="858"/>
                  </a:lnTo>
                  <a:lnTo>
                    <a:pt x="222" y="854"/>
                  </a:lnTo>
                  <a:lnTo>
                    <a:pt x="218" y="846"/>
                  </a:lnTo>
                  <a:lnTo>
                    <a:pt x="216" y="836"/>
                  </a:lnTo>
                  <a:lnTo>
                    <a:pt x="218" y="828"/>
                  </a:lnTo>
                  <a:lnTo>
                    <a:pt x="220" y="820"/>
                  </a:lnTo>
                  <a:lnTo>
                    <a:pt x="220" y="820"/>
                  </a:lnTo>
                  <a:lnTo>
                    <a:pt x="226" y="812"/>
                  </a:lnTo>
                  <a:lnTo>
                    <a:pt x="234" y="808"/>
                  </a:lnTo>
                  <a:lnTo>
                    <a:pt x="244" y="806"/>
                  </a:lnTo>
                  <a:lnTo>
                    <a:pt x="252" y="808"/>
                  </a:lnTo>
                  <a:lnTo>
                    <a:pt x="252" y="808"/>
                  </a:lnTo>
                  <a:lnTo>
                    <a:pt x="260" y="812"/>
                  </a:lnTo>
                  <a:lnTo>
                    <a:pt x="266" y="820"/>
                  </a:lnTo>
                  <a:lnTo>
                    <a:pt x="266" y="830"/>
                  </a:lnTo>
                  <a:lnTo>
                    <a:pt x="264" y="840"/>
                  </a:lnTo>
                  <a:lnTo>
                    <a:pt x="262" y="846"/>
                  </a:lnTo>
                  <a:lnTo>
                    <a:pt x="262" y="846"/>
                  </a:lnTo>
                  <a:lnTo>
                    <a:pt x="258" y="852"/>
                  </a:lnTo>
                  <a:lnTo>
                    <a:pt x="252" y="856"/>
                  </a:lnTo>
                  <a:lnTo>
                    <a:pt x="246" y="860"/>
                  </a:lnTo>
                  <a:lnTo>
                    <a:pt x="240" y="860"/>
                  </a:lnTo>
                  <a:lnTo>
                    <a:pt x="240" y="860"/>
                  </a:lnTo>
                  <a:close/>
                  <a:moveTo>
                    <a:pt x="284" y="766"/>
                  </a:moveTo>
                  <a:lnTo>
                    <a:pt x="284" y="766"/>
                  </a:lnTo>
                  <a:lnTo>
                    <a:pt x="278" y="766"/>
                  </a:lnTo>
                  <a:lnTo>
                    <a:pt x="272" y="764"/>
                  </a:lnTo>
                  <a:lnTo>
                    <a:pt x="272" y="764"/>
                  </a:lnTo>
                  <a:lnTo>
                    <a:pt x="266" y="758"/>
                  </a:lnTo>
                  <a:lnTo>
                    <a:pt x="260" y="750"/>
                  </a:lnTo>
                  <a:lnTo>
                    <a:pt x="260" y="742"/>
                  </a:lnTo>
                  <a:lnTo>
                    <a:pt x="262" y="732"/>
                  </a:lnTo>
                  <a:lnTo>
                    <a:pt x="266" y="724"/>
                  </a:lnTo>
                  <a:lnTo>
                    <a:pt x="266" y="724"/>
                  </a:lnTo>
                  <a:lnTo>
                    <a:pt x="272" y="718"/>
                  </a:lnTo>
                  <a:lnTo>
                    <a:pt x="280" y="712"/>
                  </a:lnTo>
                  <a:lnTo>
                    <a:pt x="288" y="712"/>
                  </a:lnTo>
                  <a:lnTo>
                    <a:pt x="298" y="714"/>
                  </a:lnTo>
                  <a:lnTo>
                    <a:pt x="298" y="714"/>
                  </a:lnTo>
                  <a:lnTo>
                    <a:pt x="306" y="720"/>
                  </a:lnTo>
                  <a:lnTo>
                    <a:pt x="310" y="728"/>
                  </a:lnTo>
                  <a:lnTo>
                    <a:pt x="312" y="736"/>
                  </a:lnTo>
                  <a:lnTo>
                    <a:pt x="308" y="746"/>
                  </a:lnTo>
                  <a:lnTo>
                    <a:pt x="306" y="754"/>
                  </a:lnTo>
                  <a:lnTo>
                    <a:pt x="306" y="754"/>
                  </a:lnTo>
                  <a:lnTo>
                    <a:pt x="302" y="758"/>
                  </a:lnTo>
                  <a:lnTo>
                    <a:pt x="296" y="764"/>
                  </a:lnTo>
                  <a:lnTo>
                    <a:pt x="290" y="766"/>
                  </a:lnTo>
                  <a:lnTo>
                    <a:pt x="284" y="766"/>
                  </a:lnTo>
                  <a:lnTo>
                    <a:pt x="284" y="766"/>
                  </a:lnTo>
                  <a:close/>
                  <a:moveTo>
                    <a:pt x="332" y="674"/>
                  </a:moveTo>
                  <a:lnTo>
                    <a:pt x="332" y="674"/>
                  </a:lnTo>
                  <a:lnTo>
                    <a:pt x="326" y="674"/>
                  </a:lnTo>
                  <a:lnTo>
                    <a:pt x="320" y="672"/>
                  </a:lnTo>
                  <a:lnTo>
                    <a:pt x="320" y="672"/>
                  </a:lnTo>
                  <a:lnTo>
                    <a:pt x="314" y="666"/>
                  </a:lnTo>
                  <a:lnTo>
                    <a:pt x="308" y="658"/>
                  </a:lnTo>
                  <a:lnTo>
                    <a:pt x="308" y="648"/>
                  </a:lnTo>
                  <a:lnTo>
                    <a:pt x="312" y="638"/>
                  </a:lnTo>
                  <a:lnTo>
                    <a:pt x="316" y="632"/>
                  </a:lnTo>
                  <a:lnTo>
                    <a:pt x="316" y="632"/>
                  </a:lnTo>
                  <a:lnTo>
                    <a:pt x="322" y="624"/>
                  </a:lnTo>
                  <a:lnTo>
                    <a:pt x="330" y="620"/>
                  </a:lnTo>
                  <a:lnTo>
                    <a:pt x="338" y="620"/>
                  </a:lnTo>
                  <a:lnTo>
                    <a:pt x="348" y="622"/>
                  </a:lnTo>
                  <a:lnTo>
                    <a:pt x="348" y="622"/>
                  </a:lnTo>
                  <a:lnTo>
                    <a:pt x="356" y="630"/>
                  </a:lnTo>
                  <a:lnTo>
                    <a:pt x="360" y="638"/>
                  </a:lnTo>
                  <a:lnTo>
                    <a:pt x="360" y="646"/>
                  </a:lnTo>
                  <a:lnTo>
                    <a:pt x="356" y="656"/>
                  </a:lnTo>
                  <a:lnTo>
                    <a:pt x="354" y="662"/>
                  </a:lnTo>
                  <a:lnTo>
                    <a:pt x="354" y="662"/>
                  </a:lnTo>
                  <a:lnTo>
                    <a:pt x="350" y="668"/>
                  </a:lnTo>
                  <a:lnTo>
                    <a:pt x="344" y="672"/>
                  </a:lnTo>
                  <a:lnTo>
                    <a:pt x="338" y="674"/>
                  </a:lnTo>
                  <a:lnTo>
                    <a:pt x="332" y="674"/>
                  </a:lnTo>
                  <a:lnTo>
                    <a:pt x="332" y="674"/>
                  </a:lnTo>
                  <a:close/>
                  <a:moveTo>
                    <a:pt x="386" y="586"/>
                  </a:moveTo>
                  <a:lnTo>
                    <a:pt x="386" y="586"/>
                  </a:lnTo>
                  <a:lnTo>
                    <a:pt x="378" y="584"/>
                  </a:lnTo>
                  <a:lnTo>
                    <a:pt x="372" y="582"/>
                  </a:lnTo>
                  <a:lnTo>
                    <a:pt x="372" y="582"/>
                  </a:lnTo>
                  <a:lnTo>
                    <a:pt x="366" y="576"/>
                  </a:lnTo>
                  <a:lnTo>
                    <a:pt x="362" y="566"/>
                  </a:lnTo>
                  <a:lnTo>
                    <a:pt x="362" y="558"/>
                  </a:lnTo>
                  <a:lnTo>
                    <a:pt x="366" y="548"/>
                  </a:lnTo>
                  <a:lnTo>
                    <a:pt x="370" y="542"/>
                  </a:lnTo>
                  <a:lnTo>
                    <a:pt x="370" y="542"/>
                  </a:lnTo>
                  <a:lnTo>
                    <a:pt x="376" y="534"/>
                  </a:lnTo>
                  <a:lnTo>
                    <a:pt x="384" y="532"/>
                  </a:lnTo>
                  <a:lnTo>
                    <a:pt x="394" y="532"/>
                  </a:lnTo>
                  <a:lnTo>
                    <a:pt x="402" y="534"/>
                  </a:lnTo>
                  <a:lnTo>
                    <a:pt x="402" y="534"/>
                  </a:lnTo>
                  <a:lnTo>
                    <a:pt x="410" y="542"/>
                  </a:lnTo>
                  <a:lnTo>
                    <a:pt x="414" y="550"/>
                  </a:lnTo>
                  <a:lnTo>
                    <a:pt x="414" y="558"/>
                  </a:lnTo>
                  <a:lnTo>
                    <a:pt x="410" y="568"/>
                  </a:lnTo>
                  <a:lnTo>
                    <a:pt x="406" y="574"/>
                  </a:lnTo>
                  <a:lnTo>
                    <a:pt x="406" y="574"/>
                  </a:lnTo>
                  <a:lnTo>
                    <a:pt x="402" y="580"/>
                  </a:lnTo>
                  <a:lnTo>
                    <a:pt x="396" y="582"/>
                  </a:lnTo>
                  <a:lnTo>
                    <a:pt x="392" y="584"/>
                  </a:lnTo>
                  <a:lnTo>
                    <a:pt x="386" y="586"/>
                  </a:lnTo>
                  <a:lnTo>
                    <a:pt x="386" y="586"/>
                  </a:lnTo>
                  <a:close/>
                  <a:moveTo>
                    <a:pt x="444" y="500"/>
                  </a:moveTo>
                  <a:lnTo>
                    <a:pt x="444" y="500"/>
                  </a:lnTo>
                  <a:lnTo>
                    <a:pt x="436" y="498"/>
                  </a:lnTo>
                  <a:lnTo>
                    <a:pt x="430" y="496"/>
                  </a:lnTo>
                  <a:lnTo>
                    <a:pt x="430" y="496"/>
                  </a:lnTo>
                  <a:lnTo>
                    <a:pt x="424" y="488"/>
                  </a:lnTo>
                  <a:lnTo>
                    <a:pt x="420" y="480"/>
                  </a:lnTo>
                  <a:lnTo>
                    <a:pt x="420" y="470"/>
                  </a:lnTo>
                  <a:lnTo>
                    <a:pt x="424" y="462"/>
                  </a:lnTo>
                  <a:lnTo>
                    <a:pt x="430" y="454"/>
                  </a:lnTo>
                  <a:lnTo>
                    <a:pt x="430" y="454"/>
                  </a:lnTo>
                  <a:lnTo>
                    <a:pt x="436" y="448"/>
                  </a:lnTo>
                  <a:lnTo>
                    <a:pt x="446" y="446"/>
                  </a:lnTo>
                  <a:lnTo>
                    <a:pt x="454" y="446"/>
                  </a:lnTo>
                  <a:lnTo>
                    <a:pt x="464" y="450"/>
                  </a:lnTo>
                  <a:lnTo>
                    <a:pt x="464" y="450"/>
                  </a:lnTo>
                  <a:lnTo>
                    <a:pt x="470" y="458"/>
                  </a:lnTo>
                  <a:lnTo>
                    <a:pt x="472" y="466"/>
                  </a:lnTo>
                  <a:lnTo>
                    <a:pt x="472" y="474"/>
                  </a:lnTo>
                  <a:lnTo>
                    <a:pt x="468" y="484"/>
                  </a:lnTo>
                  <a:lnTo>
                    <a:pt x="464" y="490"/>
                  </a:lnTo>
                  <a:lnTo>
                    <a:pt x="464" y="490"/>
                  </a:lnTo>
                  <a:lnTo>
                    <a:pt x="460" y="494"/>
                  </a:lnTo>
                  <a:lnTo>
                    <a:pt x="454" y="498"/>
                  </a:lnTo>
                  <a:lnTo>
                    <a:pt x="450" y="500"/>
                  </a:lnTo>
                  <a:lnTo>
                    <a:pt x="444" y="500"/>
                  </a:lnTo>
                  <a:lnTo>
                    <a:pt x="444" y="500"/>
                  </a:lnTo>
                  <a:close/>
                  <a:moveTo>
                    <a:pt x="508" y="418"/>
                  </a:moveTo>
                  <a:lnTo>
                    <a:pt x="508" y="418"/>
                  </a:lnTo>
                  <a:lnTo>
                    <a:pt x="500" y="416"/>
                  </a:lnTo>
                  <a:lnTo>
                    <a:pt x="492" y="412"/>
                  </a:lnTo>
                  <a:lnTo>
                    <a:pt x="492" y="412"/>
                  </a:lnTo>
                  <a:lnTo>
                    <a:pt x="486" y="404"/>
                  </a:lnTo>
                  <a:lnTo>
                    <a:pt x="484" y="396"/>
                  </a:lnTo>
                  <a:lnTo>
                    <a:pt x="486" y="386"/>
                  </a:lnTo>
                  <a:lnTo>
                    <a:pt x="490" y="378"/>
                  </a:lnTo>
                  <a:lnTo>
                    <a:pt x="496" y="372"/>
                  </a:lnTo>
                  <a:lnTo>
                    <a:pt x="496" y="372"/>
                  </a:lnTo>
                  <a:lnTo>
                    <a:pt x="502" y="366"/>
                  </a:lnTo>
                  <a:lnTo>
                    <a:pt x="512" y="364"/>
                  </a:lnTo>
                  <a:lnTo>
                    <a:pt x="520" y="364"/>
                  </a:lnTo>
                  <a:lnTo>
                    <a:pt x="528" y="370"/>
                  </a:lnTo>
                  <a:lnTo>
                    <a:pt x="528" y="370"/>
                  </a:lnTo>
                  <a:lnTo>
                    <a:pt x="534" y="376"/>
                  </a:lnTo>
                  <a:lnTo>
                    <a:pt x="538" y="386"/>
                  </a:lnTo>
                  <a:lnTo>
                    <a:pt x="536" y="394"/>
                  </a:lnTo>
                  <a:lnTo>
                    <a:pt x="532" y="404"/>
                  </a:lnTo>
                  <a:lnTo>
                    <a:pt x="526" y="410"/>
                  </a:lnTo>
                  <a:lnTo>
                    <a:pt x="526" y="410"/>
                  </a:lnTo>
                  <a:lnTo>
                    <a:pt x="522" y="412"/>
                  </a:lnTo>
                  <a:lnTo>
                    <a:pt x="518" y="416"/>
                  </a:lnTo>
                  <a:lnTo>
                    <a:pt x="508" y="418"/>
                  </a:lnTo>
                  <a:lnTo>
                    <a:pt x="508" y="418"/>
                  </a:lnTo>
                  <a:close/>
                  <a:moveTo>
                    <a:pt x="578" y="340"/>
                  </a:moveTo>
                  <a:lnTo>
                    <a:pt x="578" y="340"/>
                  </a:lnTo>
                  <a:lnTo>
                    <a:pt x="568" y="338"/>
                  </a:lnTo>
                  <a:lnTo>
                    <a:pt x="562" y="334"/>
                  </a:lnTo>
                  <a:lnTo>
                    <a:pt x="562" y="334"/>
                  </a:lnTo>
                  <a:lnTo>
                    <a:pt x="556" y="326"/>
                  </a:lnTo>
                  <a:lnTo>
                    <a:pt x="554" y="316"/>
                  </a:lnTo>
                  <a:lnTo>
                    <a:pt x="556" y="308"/>
                  </a:lnTo>
                  <a:lnTo>
                    <a:pt x="560" y="300"/>
                  </a:lnTo>
                  <a:lnTo>
                    <a:pt x="566" y="294"/>
                  </a:lnTo>
                  <a:lnTo>
                    <a:pt x="566" y="294"/>
                  </a:lnTo>
                  <a:lnTo>
                    <a:pt x="574" y="288"/>
                  </a:lnTo>
                  <a:lnTo>
                    <a:pt x="584" y="286"/>
                  </a:lnTo>
                  <a:lnTo>
                    <a:pt x="592" y="288"/>
                  </a:lnTo>
                  <a:lnTo>
                    <a:pt x="600" y="294"/>
                  </a:lnTo>
                  <a:lnTo>
                    <a:pt x="600" y="294"/>
                  </a:lnTo>
                  <a:lnTo>
                    <a:pt x="606" y="302"/>
                  </a:lnTo>
                  <a:lnTo>
                    <a:pt x="608" y="310"/>
                  </a:lnTo>
                  <a:lnTo>
                    <a:pt x="606" y="320"/>
                  </a:lnTo>
                  <a:lnTo>
                    <a:pt x="600" y="328"/>
                  </a:lnTo>
                  <a:lnTo>
                    <a:pt x="596" y="334"/>
                  </a:lnTo>
                  <a:lnTo>
                    <a:pt x="596" y="334"/>
                  </a:lnTo>
                  <a:lnTo>
                    <a:pt x="588" y="338"/>
                  </a:lnTo>
                  <a:lnTo>
                    <a:pt x="578" y="340"/>
                  </a:lnTo>
                  <a:lnTo>
                    <a:pt x="578" y="340"/>
                  </a:lnTo>
                  <a:close/>
                  <a:moveTo>
                    <a:pt x="652" y="268"/>
                  </a:moveTo>
                  <a:lnTo>
                    <a:pt x="652" y="268"/>
                  </a:lnTo>
                  <a:lnTo>
                    <a:pt x="644" y="266"/>
                  </a:lnTo>
                  <a:lnTo>
                    <a:pt x="634" y="260"/>
                  </a:lnTo>
                  <a:lnTo>
                    <a:pt x="634" y="260"/>
                  </a:lnTo>
                  <a:lnTo>
                    <a:pt x="630" y="252"/>
                  </a:lnTo>
                  <a:lnTo>
                    <a:pt x="628" y="244"/>
                  </a:lnTo>
                  <a:lnTo>
                    <a:pt x="632" y="234"/>
                  </a:lnTo>
                  <a:lnTo>
                    <a:pt x="638" y="226"/>
                  </a:lnTo>
                  <a:lnTo>
                    <a:pt x="644" y="222"/>
                  </a:lnTo>
                  <a:lnTo>
                    <a:pt x="644" y="222"/>
                  </a:lnTo>
                  <a:lnTo>
                    <a:pt x="652" y="216"/>
                  </a:lnTo>
                  <a:lnTo>
                    <a:pt x="660" y="216"/>
                  </a:lnTo>
                  <a:lnTo>
                    <a:pt x="670" y="218"/>
                  </a:lnTo>
                  <a:lnTo>
                    <a:pt x="678" y="224"/>
                  </a:lnTo>
                  <a:lnTo>
                    <a:pt x="678" y="224"/>
                  </a:lnTo>
                  <a:lnTo>
                    <a:pt x="682" y="232"/>
                  </a:lnTo>
                  <a:lnTo>
                    <a:pt x="682" y="242"/>
                  </a:lnTo>
                  <a:lnTo>
                    <a:pt x="680" y="250"/>
                  </a:lnTo>
                  <a:lnTo>
                    <a:pt x="674" y="258"/>
                  </a:lnTo>
                  <a:lnTo>
                    <a:pt x="668" y="262"/>
                  </a:lnTo>
                  <a:lnTo>
                    <a:pt x="668" y="262"/>
                  </a:lnTo>
                  <a:lnTo>
                    <a:pt x="662" y="268"/>
                  </a:lnTo>
                  <a:lnTo>
                    <a:pt x="652" y="268"/>
                  </a:lnTo>
                  <a:lnTo>
                    <a:pt x="652" y="268"/>
                  </a:lnTo>
                  <a:close/>
                  <a:moveTo>
                    <a:pt x="734" y="204"/>
                  </a:moveTo>
                  <a:lnTo>
                    <a:pt x="734" y="204"/>
                  </a:lnTo>
                  <a:lnTo>
                    <a:pt x="728" y="202"/>
                  </a:lnTo>
                  <a:lnTo>
                    <a:pt x="722" y="200"/>
                  </a:lnTo>
                  <a:lnTo>
                    <a:pt x="718" y="198"/>
                  </a:lnTo>
                  <a:lnTo>
                    <a:pt x="714" y="194"/>
                  </a:lnTo>
                  <a:lnTo>
                    <a:pt x="714" y="194"/>
                  </a:lnTo>
                  <a:lnTo>
                    <a:pt x="710" y="184"/>
                  </a:lnTo>
                  <a:lnTo>
                    <a:pt x="710" y="176"/>
                  </a:lnTo>
                  <a:lnTo>
                    <a:pt x="712" y="168"/>
                  </a:lnTo>
                  <a:lnTo>
                    <a:pt x="720" y="160"/>
                  </a:lnTo>
                  <a:lnTo>
                    <a:pt x="726" y="156"/>
                  </a:lnTo>
                  <a:lnTo>
                    <a:pt x="726" y="156"/>
                  </a:lnTo>
                  <a:lnTo>
                    <a:pt x="734" y="152"/>
                  </a:lnTo>
                  <a:lnTo>
                    <a:pt x="744" y="150"/>
                  </a:lnTo>
                  <a:lnTo>
                    <a:pt x="752" y="154"/>
                  </a:lnTo>
                  <a:lnTo>
                    <a:pt x="760" y="160"/>
                  </a:lnTo>
                  <a:lnTo>
                    <a:pt x="760" y="160"/>
                  </a:lnTo>
                  <a:lnTo>
                    <a:pt x="764" y="168"/>
                  </a:lnTo>
                  <a:lnTo>
                    <a:pt x="764" y="178"/>
                  </a:lnTo>
                  <a:lnTo>
                    <a:pt x="760" y="186"/>
                  </a:lnTo>
                  <a:lnTo>
                    <a:pt x="754" y="194"/>
                  </a:lnTo>
                  <a:lnTo>
                    <a:pt x="748" y="198"/>
                  </a:lnTo>
                  <a:lnTo>
                    <a:pt x="748" y="198"/>
                  </a:lnTo>
                  <a:lnTo>
                    <a:pt x="740" y="202"/>
                  </a:lnTo>
                  <a:lnTo>
                    <a:pt x="734" y="204"/>
                  </a:lnTo>
                  <a:lnTo>
                    <a:pt x="734" y="204"/>
                  </a:lnTo>
                  <a:close/>
                  <a:moveTo>
                    <a:pt x="820" y="144"/>
                  </a:moveTo>
                  <a:lnTo>
                    <a:pt x="820" y="144"/>
                  </a:lnTo>
                  <a:lnTo>
                    <a:pt x="814" y="144"/>
                  </a:lnTo>
                  <a:lnTo>
                    <a:pt x="808" y="142"/>
                  </a:lnTo>
                  <a:lnTo>
                    <a:pt x="802" y="138"/>
                  </a:lnTo>
                  <a:lnTo>
                    <a:pt x="798" y="134"/>
                  </a:lnTo>
                  <a:lnTo>
                    <a:pt x="798" y="134"/>
                  </a:lnTo>
                  <a:lnTo>
                    <a:pt x="796" y="124"/>
                  </a:lnTo>
                  <a:lnTo>
                    <a:pt x="796" y="116"/>
                  </a:lnTo>
                  <a:lnTo>
                    <a:pt x="800" y="106"/>
                  </a:lnTo>
                  <a:lnTo>
                    <a:pt x="806" y="100"/>
                  </a:lnTo>
                  <a:lnTo>
                    <a:pt x="814" y="96"/>
                  </a:lnTo>
                  <a:lnTo>
                    <a:pt x="814" y="96"/>
                  </a:lnTo>
                  <a:lnTo>
                    <a:pt x="822" y="92"/>
                  </a:lnTo>
                  <a:lnTo>
                    <a:pt x="832" y="94"/>
                  </a:lnTo>
                  <a:lnTo>
                    <a:pt x="840" y="96"/>
                  </a:lnTo>
                  <a:lnTo>
                    <a:pt x="846" y="104"/>
                  </a:lnTo>
                  <a:lnTo>
                    <a:pt x="846" y="104"/>
                  </a:lnTo>
                  <a:lnTo>
                    <a:pt x="850" y="112"/>
                  </a:lnTo>
                  <a:lnTo>
                    <a:pt x="850" y="122"/>
                  </a:lnTo>
                  <a:lnTo>
                    <a:pt x="846" y="130"/>
                  </a:lnTo>
                  <a:lnTo>
                    <a:pt x="838" y="136"/>
                  </a:lnTo>
                  <a:lnTo>
                    <a:pt x="832" y="140"/>
                  </a:lnTo>
                  <a:lnTo>
                    <a:pt x="832" y="140"/>
                  </a:lnTo>
                  <a:lnTo>
                    <a:pt x="826" y="144"/>
                  </a:lnTo>
                  <a:lnTo>
                    <a:pt x="820" y="144"/>
                  </a:lnTo>
                  <a:lnTo>
                    <a:pt x="820" y="144"/>
                  </a:lnTo>
                  <a:close/>
                  <a:moveTo>
                    <a:pt x="910" y="94"/>
                  </a:moveTo>
                  <a:lnTo>
                    <a:pt x="910" y="94"/>
                  </a:lnTo>
                  <a:lnTo>
                    <a:pt x="904" y="92"/>
                  </a:lnTo>
                  <a:lnTo>
                    <a:pt x="898" y="90"/>
                  </a:lnTo>
                  <a:lnTo>
                    <a:pt x="892" y="86"/>
                  </a:lnTo>
                  <a:lnTo>
                    <a:pt x="888" y="80"/>
                  </a:lnTo>
                  <a:lnTo>
                    <a:pt x="888" y="80"/>
                  </a:lnTo>
                  <a:lnTo>
                    <a:pt x="886" y="72"/>
                  </a:lnTo>
                  <a:lnTo>
                    <a:pt x="888" y="62"/>
                  </a:lnTo>
                  <a:lnTo>
                    <a:pt x="892" y="54"/>
                  </a:lnTo>
                  <a:lnTo>
                    <a:pt x="900" y="48"/>
                  </a:lnTo>
                  <a:lnTo>
                    <a:pt x="906" y="44"/>
                  </a:lnTo>
                  <a:lnTo>
                    <a:pt x="906" y="44"/>
                  </a:lnTo>
                  <a:lnTo>
                    <a:pt x="916" y="42"/>
                  </a:lnTo>
                  <a:lnTo>
                    <a:pt x="924" y="44"/>
                  </a:lnTo>
                  <a:lnTo>
                    <a:pt x="932" y="48"/>
                  </a:lnTo>
                  <a:lnTo>
                    <a:pt x="938" y="56"/>
                  </a:lnTo>
                  <a:lnTo>
                    <a:pt x="938" y="56"/>
                  </a:lnTo>
                  <a:lnTo>
                    <a:pt x="942" y="64"/>
                  </a:lnTo>
                  <a:lnTo>
                    <a:pt x="940" y="74"/>
                  </a:lnTo>
                  <a:lnTo>
                    <a:pt x="936" y="82"/>
                  </a:lnTo>
                  <a:lnTo>
                    <a:pt x="928" y="88"/>
                  </a:lnTo>
                  <a:lnTo>
                    <a:pt x="920" y="92"/>
                  </a:lnTo>
                  <a:lnTo>
                    <a:pt x="920" y="92"/>
                  </a:lnTo>
                  <a:lnTo>
                    <a:pt x="916" y="94"/>
                  </a:lnTo>
                  <a:lnTo>
                    <a:pt x="910" y="94"/>
                  </a:lnTo>
                  <a:lnTo>
                    <a:pt x="910" y="94"/>
                  </a:lnTo>
                  <a:close/>
                  <a:moveTo>
                    <a:pt x="1004" y="52"/>
                  </a:moveTo>
                  <a:lnTo>
                    <a:pt x="1004" y="52"/>
                  </a:lnTo>
                  <a:lnTo>
                    <a:pt x="998" y="50"/>
                  </a:lnTo>
                  <a:lnTo>
                    <a:pt x="992" y="48"/>
                  </a:lnTo>
                  <a:lnTo>
                    <a:pt x="986" y="42"/>
                  </a:lnTo>
                  <a:lnTo>
                    <a:pt x="982" y="36"/>
                  </a:lnTo>
                  <a:lnTo>
                    <a:pt x="982" y="36"/>
                  </a:lnTo>
                  <a:lnTo>
                    <a:pt x="980" y="26"/>
                  </a:lnTo>
                  <a:lnTo>
                    <a:pt x="982" y="18"/>
                  </a:lnTo>
                  <a:lnTo>
                    <a:pt x="988" y="10"/>
                  </a:lnTo>
                  <a:lnTo>
                    <a:pt x="996" y="6"/>
                  </a:lnTo>
                  <a:lnTo>
                    <a:pt x="1004" y="2"/>
                  </a:lnTo>
                  <a:lnTo>
                    <a:pt x="1004" y="2"/>
                  </a:lnTo>
                  <a:lnTo>
                    <a:pt x="1014" y="0"/>
                  </a:lnTo>
                  <a:lnTo>
                    <a:pt x="1022" y="2"/>
                  </a:lnTo>
                  <a:lnTo>
                    <a:pt x="1030" y="8"/>
                  </a:lnTo>
                  <a:lnTo>
                    <a:pt x="1034" y="16"/>
                  </a:lnTo>
                  <a:lnTo>
                    <a:pt x="1034" y="16"/>
                  </a:lnTo>
                  <a:lnTo>
                    <a:pt x="1036" y="26"/>
                  </a:lnTo>
                  <a:lnTo>
                    <a:pt x="1034" y="34"/>
                  </a:lnTo>
                  <a:lnTo>
                    <a:pt x="1030" y="42"/>
                  </a:lnTo>
                  <a:lnTo>
                    <a:pt x="1020" y="46"/>
                  </a:lnTo>
                  <a:lnTo>
                    <a:pt x="1014" y="50"/>
                  </a:lnTo>
                  <a:lnTo>
                    <a:pt x="1014" y="50"/>
                  </a:lnTo>
                  <a:lnTo>
                    <a:pt x="1004" y="52"/>
                  </a:lnTo>
                  <a:lnTo>
                    <a:pt x="1004" y="52"/>
                  </a:lnTo>
                  <a:close/>
                </a:path>
              </a:pathLst>
            </a:custGeom>
            <a:solidFill>
              <a:srgbClr val="94A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0"/>
            <p:cNvSpPr>
              <a:spLocks noEditPoints="1"/>
            </p:cNvSpPr>
            <p:nvPr/>
          </p:nvSpPr>
          <p:spPr bwMode="auto">
            <a:xfrm rot="387372">
              <a:off x="1599630" y="7776929"/>
              <a:ext cx="1072060" cy="148307"/>
            </a:xfrm>
            <a:custGeom>
              <a:avLst/>
              <a:gdLst>
                <a:gd name="T0" fmla="*/ 832 w 872"/>
                <a:gd name="T1" fmla="*/ 132 h 136"/>
                <a:gd name="T2" fmla="*/ 816 w 872"/>
                <a:gd name="T3" fmla="*/ 112 h 136"/>
                <a:gd name="T4" fmla="*/ 830 w 872"/>
                <a:gd name="T5" fmla="*/ 88 h 136"/>
                <a:gd name="T6" fmla="*/ 856 w 872"/>
                <a:gd name="T7" fmla="*/ 90 h 136"/>
                <a:gd name="T8" fmla="*/ 870 w 872"/>
                <a:gd name="T9" fmla="*/ 120 h 136"/>
                <a:gd name="T10" fmla="*/ 856 w 872"/>
                <a:gd name="T11" fmla="*/ 136 h 136"/>
                <a:gd name="T12" fmla="*/ 750 w 872"/>
                <a:gd name="T13" fmla="*/ 104 h 136"/>
                <a:gd name="T14" fmla="*/ 726 w 872"/>
                <a:gd name="T15" fmla="*/ 98 h 136"/>
                <a:gd name="T16" fmla="*/ 718 w 872"/>
                <a:gd name="T17" fmla="*/ 72 h 136"/>
                <a:gd name="T18" fmla="*/ 748 w 872"/>
                <a:gd name="T19" fmla="*/ 56 h 136"/>
                <a:gd name="T20" fmla="*/ 770 w 872"/>
                <a:gd name="T21" fmla="*/ 68 h 136"/>
                <a:gd name="T22" fmla="*/ 770 w 872"/>
                <a:gd name="T23" fmla="*/ 94 h 136"/>
                <a:gd name="T24" fmla="*/ 750 w 872"/>
                <a:gd name="T25" fmla="*/ 104 h 136"/>
                <a:gd name="T26" fmla="*/ 10 w 872"/>
                <a:gd name="T27" fmla="*/ 92 h 136"/>
                <a:gd name="T28" fmla="*/ 0 w 872"/>
                <a:gd name="T29" fmla="*/ 70 h 136"/>
                <a:gd name="T30" fmla="*/ 24 w 872"/>
                <a:gd name="T31" fmla="*/ 46 h 136"/>
                <a:gd name="T32" fmla="*/ 50 w 872"/>
                <a:gd name="T33" fmla="*/ 54 h 136"/>
                <a:gd name="T34" fmla="*/ 52 w 872"/>
                <a:gd name="T35" fmla="*/ 82 h 136"/>
                <a:gd name="T36" fmla="*/ 30 w 872"/>
                <a:gd name="T37" fmla="*/ 96 h 136"/>
                <a:gd name="T38" fmla="*/ 648 w 872"/>
                <a:gd name="T39" fmla="*/ 78 h 136"/>
                <a:gd name="T40" fmla="*/ 628 w 872"/>
                <a:gd name="T41" fmla="*/ 72 h 136"/>
                <a:gd name="T42" fmla="*/ 618 w 872"/>
                <a:gd name="T43" fmla="*/ 48 h 136"/>
                <a:gd name="T44" fmla="*/ 646 w 872"/>
                <a:gd name="T45" fmla="*/ 30 h 136"/>
                <a:gd name="T46" fmla="*/ 668 w 872"/>
                <a:gd name="T47" fmla="*/ 42 h 136"/>
                <a:gd name="T48" fmla="*/ 668 w 872"/>
                <a:gd name="T49" fmla="*/ 68 h 136"/>
                <a:gd name="T50" fmla="*/ 648 w 872"/>
                <a:gd name="T51" fmla="*/ 78 h 136"/>
                <a:gd name="T52" fmla="*/ 110 w 872"/>
                <a:gd name="T53" fmla="*/ 66 h 136"/>
                <a:gd name="T54" fmla="*/ 100 w 872"/>
                <a:gd name="T55" fmla="*/ 42 h 136"/>
                <a:gd name="T56" fmla="*/ 128 w 872"/>
                <a:gd name="T57" fmla="*/ 22 h 136"/>
                <a:gd name="T58" fmla="*/ 152 w 872"/>
                <a:gd name="T59" fmla="*/ 32 h 136"/>
                <a:gd name="T60" fmla="*/ 152 w 872"/>
                <a:gd name="T61" fmla="*/ 58 h 136"/>
                <a:gd name="T62" fmla="*/ 130 w 872"/>
                <a:gd name="T63" fmla="*/ 70 h 136"/>
                <a:gd name="T64" fmla="*/ 546 w 872"/>
                <a:gd name="T65" fmla="*/ 60 h 136"/>
                <a:gd name="T66" fmla="*/ 526 w 872"/>
                <a:gd name="T67" fmla="*/ 56 h 136"/>
                <a:gd name="T68" fmla="*/ 514 w 872"/>
                <a:gd name="T69" fmla="*/ 32 h 136"/>
                <a:gd name="T70" fmla="*/ 542 w 872"/>
                <a:gd name="T71" fmla="*/ 12 h 136"/>
                <a:gd name="T72" fmla="*/ 566 w 872"/>
                <a:gd name="T73" fmla="*/ 22 h 136"/>
                <a:gd name="T74" fmla="*/ 568 w 872"/>
                <a:gd name="T75" fmla="*/ 48 h 136"/>
                <a:gd name="T76" fmla="*/ 546 w 872"/>
                <a:gd name="T77" fmla="*/ 60 h 136"/>
                <a:gd name="T78" fmla="*/ 212 w 872"/>
                <a:gd name="T79" fmla="*/ 48 h 136"/>
                <a:gd name="T80" fmla="*/ 204 w 872"/>
                <a:gd name="T81" fmla="*/ 24 h 136"/>
                <a:gd name="T82" fmla="*/ 232 w 872"/>
                <a:gd name="T83" fmla="*/ 6 h 136"/>
                <a:gd name="T84" fmla="*/ 256 w 872"/>
                <a:gd name="T85" fmla="*/ 18 h 136"/>
                <a:gd name="T86" fmla="*/ 254 w 872"/>
                <a:gd name="T87" fmla="*/ 44 h 136"/>
                <a:gd name="T88" fmla="*/ 230 w 872"/>
                <a:gd name="T89" fmla="*/ 54 h 136"/>
                <a:gd name="T90" fmla="*/ 442 w 872"/>
                <a:gd name="T91" fmla="*/ 50 h 136"/>
                <a:gd name="T92" fmla="*/ 424 w 872"/>
                <a:gd name="T93" fmla="*/ 46 h 136"/>
                <a:gd name="T94" fmla="*/ 410 w 872"/>
                <a:gd name="T95" fmla="*/ 24 h 136"/>
                <a:gd name="T96" fmla="*/ 436 w 872"/>
                <a:gd name="T97" fmla="*/ 2 h 136"/>
                <a:gd name="T98" fmla="*/ 460 w 872"/>
                <a:gd name="T99" fmla="*/ 10 h 136"/>
                <a:gd name="T100" fmla="*/ 464 w 872"/>
                <a:gd name="T101" fmla="*/ 36 h 136"/>
                <a:gd name="T102" fmla="*/ 442 w 872"/>
                <a:gd name="T103" fmla="*/ 50 h 136"/>
                <a:gd name="T104" fmla="*/ 314 w 872"/>
                <a:gd name="T105" fmla="*/ 40 h 136"/>
                <a:gd name="T106" fmla="*/ 308 w 872"/>
                <a:gd name="T107" fmla="*/ 14 h 136"/>
                <a:gd name="T108" fmla="*/ 338 w 872"/>
                <a:gd name="T109" fmla="*/ 0 h 136"/>
                <a:gd name="T110" fmla="*/ 360 w 872"/>
                <a:gd name="T111" fmla="*/ 14 h 136"/>
                <a:gd name="T112" fmla="*/ 356 w 872"/>
                <a:gd name="T113" fmla="*/ 40 h 136"/>
                <a:gd name="T114" fmla="*/ 332 w 872"/>
                <a:gd name="T115" fmla="*/ 4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2" h="136">
                  <a:moveTo>
                    <a:pt x="848" y="136"/>
                  </a:moveTo>
                  <a:lnTo>
                    <a:pt x="848" y="136"/>
                  </a:lnTo>
                  <a:lnTo>
                    <a:pt x="840" y="136"/>
                  </a:lnTo>
                  <a:lnTo>
                    <a:pt x="832" y="132"/>
                  </a:lnTo>
                  <a:lnTo>
                    <a:pt x="832" y="132"/>
                  </a:lnTo>
                  <a:lnTo>
                    <a:pt x="824" y="128"/>
                  </a:lnTo>
                  <a:lnTo>
                    <a:pt x="820" y="120"/>
                  </a:lnTo>
                  <a:lnTo>
                    <a:pt x="816" y="112"/>
                  </a:lnTo>
                  <a:lnTo>
                    <a:pt x="818" y="102"/>
                  </a:lnTo>
                  <a:lnTo>
                    <a:pt x="818" y="102"/>
                  </a:lnTo>
                  <a:lnTo>
                    <a:pt x="824" y="94"/>
                  </a:lnTo>
                  <a:lnTo>
                    <a:pt x="830" y="88"/>
                  </a:lnTo>
                  <a:lnTo>
                    <a:pt x="840" y="86"/>
                  </a:lnTo>
                  <a:lnTo>
                    <a:pt x="848" y="88"/>
                  </a:lnTo>
                  <a:lnTo>
                    <a:pt x="856" y="90"/>
                  </a:lnTo>
                  <a:lnTo>
                    <a:pt x="856" y="90"/>
                  </a:lnTo>
                  <a:lnTo>
                    <a:pt x="864" y="96"/>
                  </a:lnTo>
                  <a:lnTo>
                    <a:pt x="870" y="102"/>
                  </a:lnTo>
                  <a:lnTo>
                    <a:pt x="872" y="112"/>
                  </a:lnTo>
                  <a:lnTo>
                    <a:pt x="870" y="120"/>
                  </a:lnTo>
                  <a:lnTo>
                    <a:pt x="870" y="120"/>
                  </a:lnTo>
                  <a:lnTo>
                    <a:pt x="868" y="128"/>
                  </a:lnTo>
                  <a:lnTo>
                    <a:pt x="862" y="132"/>
                  </a:lnTo>
                  <a:lnTo>
                    <a:pt x="856" y="136"/>
                  </a:lnTo>
                  <a:lnTo>
                    <a:pt x="848" y="136"/>
                  </a:lnTo>
                  <a:lnTo>
                    <a:pt x="848" y="136"/>
                  </a:lnTo>
                  <a:close/>
                  <a:moveTo>
                    <a:pt x="750" y="104"/>
                  </a:moveTo>
                  <a:lnTo>
                    <a:pt x="750" y="104"/>
                  </a:lnTo>
                  <a:lnTo>
                    <a:pt x="742" y="104"/>
                  </a:lnTo>
                  <a:lnTo>
                    <a:pt x="736" y="102"/>
                  </a:lnTo>
                  <a:lnTo>
                    <a:pt x="736" y="102"/>
                  </a:lnTo>
                  <a:lnTo>
                    <a:pt x="726" y="98"/>
                  </a:lnTo>
                  <a:lnTo>
                    <a:pt x="720" y="90"/>
                  </a:lnTo>
                  <a:lnTo>
                    <a:pt x="718" y="82"/>
                  </a:lnTo>
                  <a:lnTo>
                    <a:pt x="718" y="72"/>
                  </a:lnTo>
                  <a:lnTo>
                    <a:pt x="718" y="72"/>
                  </a:lnTo>
                  <a:lnTo>
                    <a:pt x="724" y="64"/>
                  </a:lnTo>
                  <a:lnTo>
                    <a:pt x="730" y="58"/>
                  </a:lnTo>
                  <a:lnTo>
                    <a:pt x="738" y="54"/>
                  </a:lnTo>
                  <a:lnTo>
                    <a:pt x="748" y="56"/>
                  </a:lnTo>
                  <a:lnTo>
                    <a:pt x="756" y="58"/>
                  </a:lnTo>
                  <a:lnTo>
                    <a:pt x="756" y="58"/>
                  </a:lnTo>
                  <a:lnTo>
                    <a:pt x="764" y="62"/>
                  </a:lnTo>
                  <a:lnTo>
                    <a:pt x="770" y="68"/>
                  </a:lnTo>
                  <a:lnTo>
                    <a:pt x="774" y="78"/>
                  </a:lnTo>
                  <a:lnTo>
                    <a:pt x="772" y="88"/>
                  </a:lnTo>
                  <a:lnTo>
                    <a:pt x="772" y="88"/>
                  </a:lnTo>
                  <a:lnTo>
                    <a:pt x="770" y="94"/>
                  </a:lnTo>
                  <a:lnTo>
                    <a:pt x="764" y="100"/>
                  </a:lnTo>
                  <a:lnTo>
                    <a:pt x="758" y="104"/>
                  </a:lnTo>
                  <a:lnTo>
                    <a:pt x="750" y="104"/>
                  </a:lnTo>
                  <a:lnTo>
                    <a:pt x="750" y="104"/>
                  </a:lnTo>
                  <a:close/>
                  <a:moveTo>
                    <a:pt x="24" y="96"/>
                  </a:moveTo>
                  <a:lnTo>
                    <a:pt x="24" y="96"/>
                  </a:lnTo>
                  <a:lnTo>
                    <a:pt x="16" y="94"/>
                  </a:lnTo>
                  <a:lnTo>
                    <a:pt x="10" y="92"/>
                  </a:lnTo>
                  <a:lnTo>
                    <a:pt x="4" y="86"/>
                  </a:lnTo>
                  <a:lnTo>
                    <a:pt x="0" y="80"/>
                  </a:lnTo>
                  <a:lnTo>
                    <a:pt x="0" y="80"/>
                  </a:lnTo>
                  <a:lnTo>
                    <a:pt x="0" y="70"/>
                  </a:lnTo>
                  <a:lnTo>
                    <a:pt x="2" y="60"/>
                  </a:lnTo>
                  <a:lnTo>
                    <a:pt x="8" y="54"/>
                  </a:lnTo>
                  <a:lnTo>
                    <a:pt x="16" y="50"/>
                  </a:lnTo>
                  <a:lnTo>
                    <a:pt x="24" y="46"/>
                  </a:lnTo>
                  <a:lnTo>
                    <a:pt x="24" y="46"/>
                  </a:lnTo>
                  <a:lnTo>
                    <a:pt x="34" y="46"/>
                  </a:lnTo>
                  <a:lnTo>
                    <a:pt x="42" y="48"/>
                  </a:lnTo>
                  <a:lnTo>
                    <a:pt x="50" y="54"/>
                  </a:lnTo>
                  <a:lnTo>
                    <a:pt x="54" y="64"/>
                  </a:lnTo>
                  <a:lnTo>
                    <a:pt x="54" y="64"/>
                  </a:lnTo>
                  <a:lnTo>
                    <a:pt x="56" y="72"/>
                  </a:lnTo>
                  <a:lnTo>
                    <a:pt x="52" y="82"/>
                  </a:lnTo>
                  <a:lnTo>
                    <a:pt x="46" y="88"/>
                  </a:lnTo>
                  <a:lnTo>
                    <a:pt x="38" y="92"/>
                  </a:lnTo>
                  <a:lnTo>
                    <a:pt x="30" y="96"/>
                  </a:lnTo>
                  <a:lnTo>
                    <a:pt x="30" y="96"/>
                  </a:lnTo>
                  <a:lnTo>
                    <a:pt x="24" y="96"/>
                  </a:lnTo>
                  <a:lnTo>
                    <a:pt x="24" y="96"/>
                  </a:lnTo>
                  <a:close/>
                  <a:moveTo>
                    <a:pt x="648" y="78"/>
                  </a:moveTo>
                  <a:lnTo>
                    <a:pt x="648" y="78"/>
                  </a:lnTo>
                  <a:lnTo>
                    <a:pt x="644" y="78"/>
                  </a:lnTo>
                  <a:lnTo>
                    <a:pt x="636" y="76"/>
                  </a:lnTo>
                  <a:lnTo>
                    <a:pt x="636" y="76"/>
                  </a:lnTo>
                  <a:lnTo>
                    <a:pt x="628" y="72"/>
                  </a:lnTo>
                  <a:lnTo>
                    <a:pt x="620" y="66"/>
                  </a:lnTo>
                  <a:lnTo>
                    <a:pt x="618" y="58"/>
                  </a:lnTo>
                  <a:lnTo>
                    <a:pt x="618" y="48"/>
                  </a:lnTo>
                  <a:lnTo>
                    <a:pt x="618" y="48"/>
                  </a:lnTo>
                  <a:lnTo>
                    <a:pt x="622" y="40"/>
                  </a:lnTo>
                  <a:lnTo>
                    <a:pt x="628" y="34"/>
                  </a:lnTo>
                  <a:lnTo>
                    <a:pt x="636" y="30"/>
                  </a:lnTo>
                  <a:lnTo>
                    <a:pt x="646" y="30"/>
                  </a:lnTo>
                  <a:lnTo>
                    <a:pt x="654" y="32"/>
                  </a:lnTo>
                  <a:lnTo>
                    <a:pt x="654" y="32"/>
                  </a:lnTo>
                  <a:lnTo>
                    <a:pt x="662" y="36"/>
                  </a:lnTo>
                  <a:lnTo>
                    <a:pt x="668" y="42"/>
                  </a:lnTo>
                  <a:lnTo>
                    <a:pt x="672" y="50"/>
                  </a:lnTo>
                  <a:lnTo>
                    <a:pt x="672" y="60"/>
                  </a:lnTo>
                  <a:lnTo>
                    <a:pt x="672" y="60"/>
                  </a:lnTo>
                  <a:lnTo>
                    <a:pt x="668" y="68"/>
                  </a:lnTo>
                  <a:lnTo>
                    <a:pt x="664" y="74"/>
                  </a:lnTo>
                  <a:lnTo>
                    <a:pt x="656" y="78"/>
                  </a:lnTo>
                  <a:lnTo>
                    <a:pt x="648" y="78"/>
                  </a:lnTo>
                  <a:lnTo>
                    <a:pt x="648" y="78"/>
                  </a:lnTo>
                  <a:close/>
                  <a:moveTo>
                    <a:pt x="124" y="70"/>
                  </a:moveTo>
                  <a:lnTo>
                    <a:pt x="124" y="70"/>
                  </a:lnTo>
                  <a:lnTo>
                    <a:pt x="116" y="70"/>
                  </a:lnTo>
                  <a:lnTo>
                    <a:pt x="110" y="66"/>
                  </a:lnTo>
                  <a:lnTo>
                    <a:pt x="104" y="60"/>
                  </a:lnTo>
                  <a:lnTo>
                    <a:pt x="100" y="52"/>
                  </a:lnTo>
                  <a:lnTo>
                    <a:pt x="100" y="52"/>
                  </a:lnTo>
                  <a:lnTo>
                    <a:pt x="100" y="42"/>
                  </a:lnTo>
                  <a:lnTo>
                    <a:pt x="104" y="34"/>
                  </a:lnTo>
                  <a:lnTo>
                    <a:pt x="110" y="26"/>
                  </a:lnTo>
                  <a:lnTo>
                    <a:pt x="120" y="24"/>
                  </a:lnTo>
                  <a:lnTo>
                    <a:pt x="128" y="22"/>
                  </a:lnTo>
                  <a:lnTo>
                    <a:pt x="128" y="22"/>
                  </a:lnTo>
                  <a:lnTo>
                    <a:pt x="138" y="22"/>
                  </a:lnTo>
                  <a:lnTo>
                    <a:pt x="146" y="26"/>
                  </a:lnTo>
                  <a:lnTo>
                    <a:pt x="152" y="32"/>
                  </a:lnTo>
                  <a:lnTo>
                    <a:pt x="156" y="40"/>
                  </a:lnTo>
                  <a:lnTo>
                    <a:pt x="156" y="40"/>
                  </a:lnTo>
                  <a:lnTo>
                    <a:pt x="156" y="50"/>
                  </a:lnTo>
                  <a:lnTo>
                    <a:pt x="152" y="58"/>
                  </a:lnTo>
                  <a:lnTo>
                    <a:pt x="146" y="66"/>
                  </a:lnTo>
                  <a:lnTo>
                    <a:pt x="136" y="68"/>
                  </a:lnTo>
                  <a:lnTo>
                    <a:pt x="130" y="70"/>
                  </a:lnTo>
                  <a:lnTo>
                    <a:pt x="130" y="70"/>
                  </a:lnTo>
                  <a:lnTo>
                    <a:pt x="124" y="70"/>
                  </a:lnTo>
                  <a:lnTo>
                    <a:pt x="124" y="70"/>
                  </a:lnTo>
                  <a:close/>
                  <a:moveTo>
                    <a:pt x="546" y="60"/>
                  </a:moveTo>
                  <a:lnTo>
                    <a:pt x="546" y="60"/>
                  </a:lnTo>
                  <a:lnTo>
                    <a:pt x="542" y="60"/>
                  </a:lnTo>
                  <a:lnTo>
                    <a:pt x="536" y="60"/>
                  </a:lnTo>
                  <a:lnTo>
                    <a:pt x="536" y="60"/>
                  </a:lnTo>
                  <a:lnTo>
                    <a:pt x="526" y="56"/>
                  </a:lnTo>
                  <a:lnTo>
                    <a:pt x="520" y="50"/>
                  </a:lnTo>
                  <a:lnTo>
                    <a:pt x="516" y="42"/>
                  </a:lnTo>
                  <a:lnTo>
                    <a:pt x="514" y="32"/>
                  </a:lnTo>
                  <a:lnTo>
                    <a:pt x="514" y="32"/>
                  </a:lnTo>
                  <a:lnTo>
                    <a:pt x="518" y="24"/>
                  </a:lnTo>
                  <a:lnTo>
                    <a:pt x="524" y="16"/>
                  </a:lnTo>
                  <a:lnTo>
                    <a:pt x="532" y="12"/>
                  </a:lnTo>
                  <a:lnTo>
                    <a:pt x="542" y="12"/>
                  </a:lnTo>
                  <a:lnTo>
                    <a:pt x="550" y="12"/>
                  </a:lnTo>
                  <a:lnTo>
                    <a:pt x="550" y="12"/>
                  </a:lnTo>
                  <a:lnTo>
                    <a:pt x="558" y="16"/>
                  </a:lnTo>
                  <a:lnTo>
                    <a:pt x="566" y="22"/>
                  </a:lnTo>
                  <a:lnTo>
                    <a:pt x="570" y="30"/>
                  </a:lnTo>
                  <a:lnTo>
                    <a:pt x="570" y="40"/>
                  </a:lnTo>
                  <a:lnTo>
                    <a:pt x="570" y="40"/>
                  </a:lnTo>
                  <a:lnTo>
                    <a:pt x="568" y="48"/>
                  </a:lnTo>
                  <a:lnTo>
                    <a:pt x="562" y="54"/>
                  </a:lnTo>
                  <a:lnTo>
                    <a:pt x="554" y="58"/>
                  </a:lnTo>
                  <a:lnTo>
                    <a:pt x="546" y="60"/>
                  </a:lnTo>
                  <a:lnTo>
                    <a:pt x="546" y="60"/>
                  </a:lnTo>
                  <a:close/>
                  <a:moveTo>
                    <a:pt x="228" y="54"/>
                  </a:moveTo>
                  <a:lnTo>
                    <a:pt x="228" y="54"/>
                  </a:lnTo>
                  <a:lnTo>
                    <a:pt x="218" y="52"/>
                  </a:lnTo>
                  <a:lnTo>
                    <a:pt x="212" y="48"/>
                  </a:lnTo>
                  <a:lnTo>
                    <a:pt x="206" y="42"/>
                  </a:lnTo>
                  <a:lnTo>
                    <a:pt x="204" y="34"/>
                  </a:lnTo>
                  <a:lnTo>
                    <a:pt x="204" y="34"/>
                  </a:lnTo>
                  <a:lnTo>
                    <a:pt x="204" y="24"/>
                  </a:lnTo>
                  <a:lnTo>
                    <a:pt x="208" y="16"/>
                  </a:lnTo>
                  <a:lnTo>
                    <a:pt x="216" y="10"/>
                  </a:lnTo>
                  <a:lnTo>
                    <a:pt x="224" y="6"/>
                  </a:lnTo>
                  <a:lnTo>
                    <a:pt x="232" y="6"/>
                  </a:lnTo>
                  <a:lnTo>
                    <a:pt x="232" y="6"/>
                  </a:lnTo>
                  <a:lnTo>
                    <a:pt x="242" y="6"/>
                  </a:lnTo>
                  <a:lnTo>
                    <a:pt x="250" y="12"/>
                  </a:lnTo>
                  <a:lnTo>
                    <a:pt x="256" y="18"/>
                  </a:lnTo>
                  <a:lnTo>
                    <a:pt x="258" y="28"/>
                  </a:lnTo>
                  <a:lnTo>
                    <a:pt x="258" y="28"/>
                  </a:lnTo>
                  <a:lnTo>
                    <a:pt x="258" y="36"/>
                  </a:lnTo>
                  <a:lnTo>
                    <a:pt x="254" y="44"/>
                  </a:lnTo>
                  <a:lnTo>
                    <a:pt x="246" y="50"/>
                  </a:lnTo>
                  <a:lnTo>
                    <a:pt x="238" y="54"/>
                  </a:lnTo>
                  <a:lnTo>
                    <a:pt x="230" y="54"/>
                  </a:lnTo>
                  <a:lnTo>
                    <a:pt x="230" y="54"/>
                  </a:lnTo>
                  <a:lnTo>
                    <a:pt x="228" y="54"/>
                  </a:lnTo>
                  <a:lnTo>
                    <a:pt x="228" y="54"/>
                  </a:lnTo>
                  <a:close/>
                  <a:moveTo>
                    <a:pt x="442" y="50"/>
                  </a:moveTo>
                  <a:lnTo>
                    <a:pt x="442" y="50"/>
                  </a:lnTo>
                  <a:lnTo>
                    <a:pt x="442" y="50"/>
                  </a:lnTo>
                  <a:lnTo>
                    <a:pt x="434" y="50"/>
                  </a:lnTo>
                  <a:lnTo>
                    <a:pt x="434" y="50"/>
                  </a:lnTo>
                  <a:lnTo>
                    <a:pt x="424" y="46"/>
                  </a:lnTo>
                  <a:lnTo>
                    <a:pt x="416" y="42"/>
                  </a:lnTo>
                  <a:lnTo>
                    <a:pt x="412" y="34"/>
                  </a:lnTo>
                  <a:lnTo>
                    <a:pt x="410" y="24"/>
                  </a:lnTo>
                  <a:lnTo>
                    <a:pt x="410" y="24"/>
                  </a:lnTo>
                  <a:lnTo>
                    <a:pt x="414" y="14"/>
                  </a:lnTo>
                  <a:lnTo>
                    <a:pt x="418" y="8"/>
                  </a:lnTo>
                  <a:lnTo>
                    <a:pt x="426" y="2"/>
                  </a:lnTo>
                  <a:lnTo>
                    <a:pt x="436" y="2"/>
                  </a:lnTo>
                  <a:lnTo>
                    <a:pt x="444" y="2"/>
                  </a:lnTo>
                  <a:lnTo>
                    <a:pt x="444" y="2"/>
                  </a:lnTo>
                  <a:lnTo>
                    <a:pt x="454" y="4"/>
                  </a:lnTo>
                  <a:lnTo>
                    <a:pt x="460" y="10"/>
                  </a:lnTo>
                  <a:lnTo>
                    <a:pt x="466" y="18"/>
                  </a:lnTo>
                  <a:lnTo>
                    <a:pt x="466" y="28"/>
                  </a:lnTo>
                  <a:lnTo>
                    <a:pt x="466" y="28"/>
                  </a:lnTo>
                  <a:lnTo>
                    <a:pt x="464" y="36"/>
                  </a:lnTo>
                  <a:lnTo>
                    <a:pt x="460" y="44"/>
                  </a:lnTo>
                  <a:lnTo>
                    <a:pt x="452" y="48"/>
                  </a:lnTo>
                  <a:lnTo>
                    <a:pt x="442" y="50"/>
                  </a:lnTo>
                  <a:lnTo>
                    <a:pt x="442" y="50"/>
                  </a:lnTo>
                  <a:close/>
                  <a:moveTo>
                    <a:pt x="330" y="48"/>
                  </a:moveTo>
                  <a:lnTo>
                    <a:pt x="330" y="48"/>
                  </a:lnTo>
                  <a:lnTo>
                    <a:pt x="322" y="46"/>
                  </a:lnTo>
                  <a:lnTo>
                    <a:pt x="314" y="40"/>
                  </a:lnTo>
                  <a:lnTo>
                    <a:pt x="308" y="34"/>
                  </a:lnTo>
                  <a:lnTo>
                    <a:pt x="306" y="24"/>
                  </a:lnTo>
                  <a:lnTo>
                    <a:pt x="306" y="24"/>
                  </a:lnTo>
                  <a:lnTo>
                    <a:pt x="308" y="14"/>
                  </a:lnTo>
                  <a:lnTo>
                    <a:pt x="314" y="6"/>
                  </a:lnTo>
                  <a:lnTo>
                    <a:pt x="320" y="2"/>
                  </a:lnTo>
                  <a:lnTo>
                    <a:pt x="330" y="0"/>
                  </a:lnTo>
                  <a:lnTo>
                    <a:pt x="338" y="0"/>
                  </a:lnTo>
                  <a:lnTo>
                    <a:pt x="338" y="0"/>
                  </a:lnTo>
                  <a:lnTo>
                    <a:pt x="348" y="0"/>
                  </a:lnTo>
                  <a:lnTo>
                    <a:pt x="356" y="6"/>
                  </a:lnTo>
                  <a:lnTo>
                    <a:pt x="360" y="14"/>
                  </a:lnTo>
                  <a:lnTo>
                    <a:pt x="362" y="22"/>
                  </a:lnTo>
                  <a:lnTo>
                    <a:pt x="362" y="22"/>
                  </a:lnTo>
                  <a:lnTo>
                    <a:pt x="362" y="32"/>
                  </a:lnTo>
                  <a:lnTo>
                    <a:pt x="356" y="40"/>
                  </a:lnTo>
                  <a:lnTo>
                    <a:pt x="348" y="46"/>
                  </a:lnTo>
                  <a:lnTo>
                    <a:pt x="340" y="48"/>
                  </a:lnTo>
                  <a:lnTo>
                    <a:pt x="332" y="48"/>
                  </a:lnTo>
                  <a:lnTo>
                    <a:pt x="332" y="48"/>
                  </a:lnTo>
                  <a:lnTo>
                    <a:pt x="330" y="48"/>
                  </a:lnTo>
                  <a:lnTo>
                    <a:pt x="330" y="48"/>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a:p>
          </p:txBody>
        </p:sp>
      </p:grpSp>
      <p:cxnSp>
        <p:nvCxnSpPr>
          <p:cNvPr id="120" name="Straight Connector 119"/>
          <p:cNvCxnSpPr>
            <a:cxnSpLocks noChangeShapeType="1"/>
          </p:cNvCxnSpPr>
          <p:nvPr/>
        </p:nvCxnSpPr>
        <p:spPr bwMode="auto">
          <a:xfrm>
            <a:off x="57992" y="1150673"/>
            <a:ext cx="9069937" cy="0"/>
          </a:xfrm>
          <a:prstGeom prst="line">
            <a:avLst/>
          </a:prstGeom>
          <a:noFill/>
          <a:ln w="28575" cap="rnd" algn="ctr">
            <a:solidFill>
              <a:schemeClr val="bg1">
                <a:lumMod val="85000"/>
              </a:schemeClr>
            </a:solidFill>
            <a:prstDash val="sysDash"/>
            <a:miter lim="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ight Arrow 9"/>
          <p:cNvSpPr/>
          <p:nvPr/>
        </p:nvSpPr>
        <p:spPr>
          <a:xfrm rot="18808047">
            <a:off x="3807862" y="2130060"/>
            <a:ext cx="6201587" cy="808161"/>
          </a:xfrm>
          <a:custGeom>
            <a:avLst/>
            <a:gdLst>
              <a:gd name="connsiteX0" fmla="*/ 0 w 9834642"/>
              <a:gd name="connsiteY0" fmla="*/ 287346 h 1149385"/>
              <a:gd name="connsiteX1" fmla="*/ 9259950 w 9834642"/>
              <a:gd name="connsiteY1" fmla="*/ 287346 h 1149385"/>
              <a:gd name="connsiteX2" fmla="*/ 9259950 w 9834642"/>
              <a:gd name="connsiteY2" fmla="*/ 0 h 1149385"/>
              <a:gd name="connsiteX3" fmla="*/ 9834642 w 9834642"/>
              <a:gd name="connsiteY3" fmla="*/ 574693 h 1149385"/>
              <a:gd name="connsiteX4" fmla="*/ 9259950 w 9834642"/>
              <a:gd name="connsiteY4" fmla="*/ 1149385 h 1149385"/>
              <a:gd name="connsiteX5" fmla="*/ 9259950 w 9834642"/>
              <a:gd name="connsiteY5" fmla="*/ 862039 h 1149385"/>
              <a:gd name="connsiteX6" fmla="*/ 0 w 9834642"/>
              <a:gd name="connsiteY6" fmla="*/ 862039 h 1149385"/>
              <a:gd name="connsiteX7" fmla="*/ 0 w 9834642"/>
              <a:gd name="connsiteY7" fmla="*/ 287346 h 1149385"/>
              <a:gd name="connsiteX0" fmla="*/ 0 w 9834642"/>
              <a:gd name="connsiteY0" fmla="*/ 287346 h 1149385"/>
              <a:gd name="connsiteX1" fmla="*/ 9259950 w 9834642"/>
              <a:gd name="connsiteY1" fmla="*/ 287346 h 1149385"/>
              <a:gd name="connsiteX2" fmla="*/ 9259950 w 9834642"/>
              <a:gd name="connsiteY2" fmla="*/ 0 h 1149385"/>
              <a:gd name="connsiteX3" fmla="*/ 9834642 w 9834642"/>
              <a:gd name="connsiteY3" fmla="*/ 574693 h 1149385"/>
              <a:gd name="connsiteX4" fmla="*/ 9259950 w 9834642"/>
              <a:gd name="connsiteY4" fmla="*/ 1149385 h 1149385"/>
              <a:gd name="connsiteX5" fmla="*/ 9259950 w 9834642"/>
              <a:gd name="connsiteY5" fmla="*/ 862039 h 1149385"/>
              <a:gd name="connsiteX6" fmla="*/ 544028 w 9834642"/>
              <a:gd name="connsiteY6" fmla="*/ 866328 h 1149385"/>
              <a:gd name="connsiteX7" fmla="*/ 0 w 9834642"/>
              <a:gd name="connsiteY7" fmla="*/ 287346 h 114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34642" h="1149385">
                <a:moveTo>
                  <a:pt x="0" y="287346"/>
                </a:moveTo>
                <a:lnTo>
                  <a:pt x="9259950" y="287346"/>
                </a:lnTo>
                <a:lnTo>
                  <a:pt x="9259950" y="0"/>
                </a:lnTo>
                <a:lnTo>
                  <a:pt x="9834642" y="574693"/>
                </a:lnTo>
                <a:lnTo>
                  <a:pt x="9259950" y="1149385"/>
                </a:lnTo>
                <a:lnTo>
                  <a:pt x="9259950" y="862039"/>
                </a:lnTo>
                <a:lnTo>
                  <a:pt x="544028" y="866328"/>
                </a:lnTo>
                <a:lnTo>
                  <a:pt x="0" y="287346"/>
                </a:lnTo>
                <a:close/>
              </a:path>
            </a:pathLst>
          </a:custGeom>
          <a:solidFill>
            <a:srgbClr val="008AB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397" tIns="28698" rIns="57397" bIns="28698" rtlCol="0" anchor="ctr"/>
          <a:lstStyle/>
          <a:p>
            <a:pPr algn="ctr"/>
            <a:r>
              <a:rPr lang="en-US" b="1" dirty="0" smtClean="0">
                <a:latin typeface="Arial" pitchFamily="34" charset="0"/>
                <a:cs typeface="Arial" pitchFamily="34" charset="0"/>
              </a:rPr>
              <a:t>OPORTUNIDA DE RENOVARNOS</a:t>
            </a:r>
            <a:endParaRPr lang="en-US" b="1" dirty="0">
              <a:latin typeface="Arial" pitchFamily="34" charset="0"/>
              <a:cs typeface="Arial" pitchFamily="34" charset="0"/>
            </a:endParaRPr>
          </a:p>
        </p:txBody>
      </p:sp>
      <p:grpSp>
        <p:nvGrpSpPr>
          <p:cNvPr id="88" name="Group 87"/>
          <p:cNvGrpSpPr/>
          <p:nvPr/>
        </p:nvGrpSpPr>
        <p:grpSpPr>
          <a:xfrm>
            <a:off x="0" y="4647313"/>
            <a:ext cx="9109625" cy="265774"/>
            <a:chOff x="0" y="4647313"/>
            <a:chExt cx="9109625" cy="265774"/>
          </a:xfrm>
        </p:grpSpPr>
        <p:sp>
          <p:nvSpPr>
            <p:cNvPr id="89" name="Rectangle 88"/>
            <p:cNvSpPr/>
            <p:nvPr/>
          </p:nvSpPr>
          <p:spPr>
            <a:xfrm>
              <a:off x="0" y="4647313"/>
              <a:ext cx="1052312" cy="265774"/>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latin typeface="Arial" pitchFamily="34" charset="0"/>
                  <a:cs typeface="Arial" pitchFamily="34" charset="0"/>
                </a:rPr>
                <a:t>2005</a:t>
              </a:r>
              <a:endParaRPr lang="en-US" sz="1600" dirty="0">
                <a:latin typeface="Arial" pitchFamily="34" charset="0"/>
                <a:cs typeface="Arial" pitchFamily="34" charset="0"/>
              </a:endParaRPr>
            </a:p>
          </p:txBody>
        </p:sp>
        <p:sp>
          <p:nvSpPr>
            <p:cNvPr id="90" name="Rectangle 89"/>
            <p:cNvSpPr/>
            <p:nvPr/>
          </p:nvSpPr>
          <p:spPr>
            <a:xfrm>
              <a:off x="1064084" y="4647313"/>
              <a:ext cx="846050" cy="26577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latin typeface="Arial" pitchFamily="34" charset="0"/>
                  <a:cs typeface="Arial" pitchFamily="34" charset="0"/>
                </a:rPr>
                <a:t>2006</a:t>
              </a:r>
              <a:endParaRPr lang="en-US" sz="1600" dirty="0">
                <a:latin typeface="Arial" pitchFamily="34" charset="0"/>
                <a:cs typeface="Arial" pitchFamily="34" charset="0"/>
              </a:endParaRPr>
            </a:p>
          </p:txBody>
        </p:sp>
        <p:sp>
          <p:nvSpPr>
            <p:cNvPr id="91" name="Rectangle 90"/>
            <p:cNvSpPr/>
            <p:nvPr/>
          </p:nvSpPr>
          <p:spPr>
            <a:xfrm>
              <a:off x="1927031" y="4647313"/>
              <a:ext cx="865502" cy="265774"/>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latin typeface="Arial" pitchFamily="34" charset="0"/>
                  <a:cs typeface="Arial" pitchFamily="34" charset="0"/>
                </a:rPr>
                <a:t>2008</a:t>
              </a:r>
              <a:endParaRPr lang="en-US" sz="1600" dirty="0">
                <a:latin typeface="Arial" pitchFamily="34" charset="0"/>
                <a:cs typeface="Arial" pitchFamily="34" charset="0"/>
              </a:endParaRPr>
            </a:p>
          </p:txBody>
        </p:sp>
        <p:sp>
          <p:nvSpPr>
            <p:cNvPr id="93" name="Rectangle 92"/>
            <p:cNvSpPr/>
            <p:nvPr/>
          </p:nvSpPr>
          <p:spPr>
            <a:xfrm>
              <a:off x="2804928" y="4647313"/>
              <a:ext cx="829988" cy="265774"/>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latin typeface="Arial" pitchFamily="34" charset="0"/>
                  <a:cs typeface="Arial" pitchFamily="34" charset="0"/>
                </a:rPr>
                <a:t>2009</a:t>
              </a:r>
              <a:endParaRPr lang="en-US" sz="1600" dirty="0">
                <a:latin typeface="Arial" pitchFamily="34" charset="0"/>
                <a:cs typeface="Arial" pitchFamily="34" charset="0"/>
              </a:endParaRPr>
            </a:p>
          </p:txBody>
        </p:sp>
        <p:sp>
          <p:nvSpPr>
            <p:cNvPr id="95" name="Rectangle 94"/>
            <p:cNvSpPr/>
            <p:nvPr/>
          </p:nvSpPr>
          <p:spPr>
            <a:xfrm>
              <a:off x="3648666" y="4647313"/>
              <a:ext cx="833554" cy="265774"/>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latin typeface="Arial" pitchFamily="34" charset="0"/>
                  <a:cs typeface="Arial" pitchFamily="34" charset="0"/>
                </a:rPr>
                <a:t>2010</a:t>
              </a:r>
              <a:endParaRPr lang="en-US" sz="1600" dirty="0">
                <a:latin typeface="Arial" pitchFamily="34" charset="0"/>
                <a:cs typeface="Arial" pitchFamily="34" charset="0"/>
              </a:endParaRPr>
            </a:p>
          </p:txBody>
        </p:sp>
        <p:sp>
          <p:nvSpPr>
            <p:cNvPr id="102" name="Pentagon 101"/>
            <p:cNvSpPr/>
            <p:nvPr/>
          </p:nvSpPr>
          <p:spPr>
            <a:xfrm>
              <a:off x="5341163" y="4647313"/>
              <a:ext cx="3768462" cy="265774"/>
            </a:xfrm>
            <a:prstGeom prst="homePlat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3" name="Rectangle 102"/>
            <p:cNvSpPr/>
            <p:nvPr/>
          </p:nvSpPr>
          <p:spPr>
            <a:xfrm>
              <a:off x="4493859" y="4647313"/>
              <a:ext cx="833554" cy="265774"/>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latin typeface="Arial" pitchFamily="34" charset="0"/>
                  <a:cs typeface="Arial" pitchFamily="34" charset="0"/>
                </a:rPr>
                <a:t>2011</a:t>
              </a:r>
              <a:endParaRPr lang="en-US" sz="1600" dirty="0">
                <a:latin typeface="Arial" pitchFamily="34" charset="0"/>
                <a:cs typeface="Arial" pitchFamily="34" charset="0"/>
              </a:endParaRPr>
            </a:p>
          </p:txBody>
        </p:sp>
      </p:grpSp>
      <p:grpSp>
        <p:nvGrpSpPr>
          <p:cNvPr id="13" name="Group 12"/>
          <p:cNvGrpSpPr/>
          <p:nvPr/>
        </p:nvGrpSpPr>
        <p:grpSpPr>
          <a:xfrm>
            <a:off x="4503329" y="438393"/>
            <a:ext cx="870142" cy="803473"/>
            <a:chOff x="4503329" y="438393"/>
            <a:chExt cx="870142" cy="803473"/>
          </a:xfrm>
        </p:grpSpPr>
        <p:sp>
          <p:nvSpPr>
            <p:cNvPr id="84" name="Freeform 7"/>
            <p:cNvSpPr>
              <a:spLocks noEditPoints="1"/>
            </p:cNvSpPr>
            <p:nvPr/>
          </p:nvSpPr>
          <p:spPr bwMode="auto">
            <a:xfrm rot="387372">
              <a:off x="4503329" y="491334"/>
              <a:ext cx="703260" cy="750532"/>
            </a:xfrm>
            <a:custGeom>
              <a:avLst/>
              <a:gdLst>
                <a:gd name="T0" fmla="*/ 0 w 1036"/>
                <a:gd name="T1" fmla="*/ 1626 h 1662"/>
                <a:gd name="T2" fmla="*/ 48 w 1036"/>
                <a:gd name="T3" fmla="*/ 1624 h 1662"/>
                <a:gd name="T4" fmla="*/ 40 w 1036"/>
                <a:gd name="T5" fmla="*/ 1558 h 1662"/>
                <a:gd name="T6" fmla="*/ 18 w 1036"/>
                <a:gd name="T7" fmla="*/ 1522 h 1662"/>
                <a:gd name="T8" fmla="*/ 64 w 1036"/>
                <a:gd name="T9" fmla="*/ 1530 h 1662"/>
                <a:gd name="T10" fmla="*/ 58 w 1036"/>
                <a:gd name="T11" fmla="*/ 1456 h 1662"/>
                <a:gd name="T12" fmla="*/ 40 w 1036"/>
                <a:gd name="T13" fmla="*/ 1412 h 1662"/>
                <a:gd name="T14" fmla="*/ 82 w 1036"/>
                <a:gd name="T15" fmla="*/ 1436 h 1662"/>
                <a:gd name="T16" fmla="*/ 74 w 1036"/>
                <a:gd name="T17" fmla="*/ 1354 h 1662"/>
                <a:gd name="T18" fmla="*/ 68 w 1036"/>
                <a:gd name="T19" fmla="*/ 1302 h 1662"/>
                <a:gd name="T20" fmla="*/ 104 w 1036"/>
                <a:gd name="T21" fmla="*/ 1336 h 1662"/>
                <a:gd name="T22" fmla="*/ 98 w 1036"/>
                <a:gd name="T23" fmla="*/ 1252 h 1662"/>
                <a:gd name="T24" fmla="*/ 104 w 1036"/>
                <a:gd name="T25" fmla="*/ 1198 h 1662"/>
                <a:gd name="T26" fmla="*/ 124 w 1036"/>
                <a:gd name="T27" fmla="*/ 1244 h 1662"/>
                <a:gd name="T28" fmla="*/ 118 w 1036"/>
                <a:gd name="T29" fmla="*/ 1148 h 1662"/>
                <a:gd name="T30" fmla="*/ 142 w 1036"/>
                <a:gd name="T31" fmla="*/ 1098 h 1662"/>
                <a:gd name="T32" fmla="*/ 146 w 1036"/>
                <a:gd name="T33" fmla="*/ 1148 h 1662"/>
                <a:gd name="T34" fmla="*/ 142 w 1036"/>
                <a:gd name="T35" fmla="*/ 1042 h 1662"/>
                <a:gd name="T36" fmla="*/ 174 w 1036"/>
                <a:gd name="T37" fmla="*/ 1000 h 1662"/>
                <a:gd name="T38" fmla="*/ 172 w 1036"/>
                <a:gd name="T39" fmla="*/ 1054 h 1662"/>
                <a:gd name="T40" fmla="*/ 176 w 1036"/>
                <a:gd name="T41" fmla="*/ 934 h 1662"/>
                <a:gd name="T42" fmla="*/ 220 w 1036"/>
                <a:gd name="T43" fmla="*/ 908 h 1662"/>
                <a:gd name="T44" fmla="*/ 200 w 1036"/>
                <a:gd name="T45" fmla="*/ 956 h 1662"/>
                <a:gd name="T46" fmla="*/ 218 w 1036"/>
                <a:gd name="T47" fmla="*/ 828 h 1662"/>
                <a:gd name="T48" fmla="*/ 266 w 1036"/>
                <a:gd name="T49" fmla="*/ 820 h 1662"/>
                <a:gd name="T50" fmla="*/ 240 w 1036"/>
                <a:gd name="T51" fmla="*/ 860 h 1662"/>
                <a:gd name="T52" fmla="*/ 262 w 1036"/>
                <a:gd name="T53" fmla="*/ 732 h 1662"/>
                <a:gd name="T54" fmla="*/ 310 w 1036"/>
                <a:gd name="T55" fmla="*/ 728 h 1662"/>
                <a:gd name="T56" fmla="*/ 284 w 1036"/>
                <a:gd name="T57" fmla="*/ 766 h 1662"/>
                <a:gd name="T58" fmla="*/ 312 w 1036"/>
                <a:gd name="T59" fmla="*/ 638 h 1662"/>
                <a:gd name="T60" fmla="*/ 360 w 1036"/>
                <a:gd name="T61" fmla="*/ 638 h 1662"/>
                <a:gd name="T62" fmla="*/ 332 w 1036"/>
                <a:gd name="T63" fmla="*/ 674 h 1662"/>
                <a:gd name="T64" fmla="*/ 366 w 1036"/>
                <a:gd name="T65" fmla="*/ 548 h 1662"/>
                <a:gd name="T66" fmla="*/ 414 w 1036"/>
                <a:gd name="T67" fmla="*/ 550 h 1662"/>
                <a:gd name="T68" fmla="*/ 386 w 1036"/>
                <a:gd name="T69" fmla="*/ 586 h 1662"/>
                <a:gd name="T70" fmla="*/ 424 w 1036"/>
                <a:gd name="T71" fmla="*/ 462 h 1662"/>
                <a:gd name="T72" fmla="*/ 472 w 1036"/>
                <a:gd name="T73" fmla="*/ 466 h 1662"/>
                <a:gd name="T74" fmla="*/ 444 w 1036"/>
                <a:gd name="T75" fmla="*/ 500 h 1662"/>
                <a:gd name="T76" fmla="*/ 490 w 1036"/>
                <a:gd name="T77" fmla="*/ 378 h 1662"/>
                <a:gd name="T78" fmla="*/ 538 w 1036"/>
                <a:gd name="T79" fmla="*/ 386 h 1662"/>
                <a:gd name="T80" fmla="*/ 578 w 1036"/>
                <a:gd name="T81" fmla="*/ 340 h 1662"/>
                <a:gd name="T82" fmla="*/ 566 w 1036"/>
                <a:gd name="T83" fmla="*/ 294 h 1662"/>
                <a:gd name="T84" fmla="*/ 606 w 1036"/>
                <a:gd name="T85" fmla="*/ 320 h 1662"/>
                <a:gd name="T86" fmla="*/ 644 w 1036"/>
                <a:gd name="T87" fmla="*/ 266 h 1662"/>
                <a:gd name="T88" fmla="*/ 652 w 1036"/>
                <a:gd name="T89" fmla="*/ 216 h 1662"/>
                <a:gd name="T90" fmla="*/ 668 w 1036"/>
                <a:gd name="T91" fmla="*/ 262 h 1662"/>
                <a:gd name="T92" fmla="*/ 718 w 1036"/>
                <a:gd name="T93" fmla="*/ 198 h 1662"/>
                <a:gd name="T94" fmla="*/ 734 w 1036"/>
                <a:gd name="T95" fmla="*/ 152 h 1662"/>
                <a:gd name="T96" fmla="*/ 748 w 1036"/>
                <a:gd name="T97" fmla="*/ 198 h 1662"/>
                <a:gd name="T98" fmla="*/ 802 w 1036"/>
                <a:gd name="T99" fmla="*/ 138 h 1662"/>
                <a:gd name="T100" fmla="*/ 822 w 1036"/>
                <a:gd name="T101" fmla="*/ 92 h 1662"/>
                <a:gd name="T102" fmla="*/ 832 w 1036"/>
                <a:gd name="T103" fmla="*/ 140 h 1662"/>
                <a:gd name="T104" fmla="*/ 892 w 1036"/>
                <a:gd name="T105" fmla="*/ 86 h 1662"/>
                <a:gd name="T106" fmla="*/ 916 w 1036"/>
                <a:gd name="T107" fmla="*/ 42 h 1662"/>
                <a:gd name="T108" fmla="*/ 920 w 1036"/>
                <a:gd name="T109" fmla="*/ 92 h 1662"/>
                <a:gd name="T110" fmla="*/ 986 w 1036"/>
                <a:gd name="T111" fmla="*/ 42 h 1662"/>
                <a:gd name="T112" fmla="*/ 1014 w 1036"/>
                <a:gd name="T113" fmla="*/ 0 h 1662"/>
                <a:gd name="T114" fmla="*/ 1014 w 1036"/>
                <a:gd name="T115" fmla="*/ 50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6" h="1662">
                  <a:moveTo>
                    <a:pt x="24" y="1662"/>
                  </a:moveTo>
                  <a:lnTo>
                    <a:pt x="24" y="1662"/>
                  </a:lnTo>
                  <a:lnTo>
                    <a:pt x="20" y="1662"/>
                  </a:lnTo>
                  <a:lnTo>
                    <a:pt x="20" y="1662"/>
                  </a:lnTo>
                  <a:lnTo>
                    <a:pt x="12" y="1658"/>
                  </a:lnTo>
                  <a:lnTo>
                    <a:pt x="4" y="1652"/>
                  </a:lnTo>
                  <a:lnTo>
                    <a:pt x="0" y="1644"/>
                  </a:lnTo>
                  <a:lnTo>
                    <a:pt x="0" y="1634"/>
                  </a:lnTo>
                  <a:lnTo>
                    <a:pt x="0" y="1626"/>
                  </a:lnTo>
                  <a:lnTo>
                    <a:pt x="0" y="1626"/>
                  </a:lnTo>
                  <a:lnTo>
                    <a:pt x="4" y="1618"/>
                  </a:lnTo>
                  <a:lnTo>
                    <a:pt x="10" y="1610"/>
                  </a:lnTo>
                  <a:lnTo>
                    <a:pt x="18" y="1606"/>
                  </a:lnTo>
                  <a:lnTo>
                    <a:pt x="28" y="1606"/>
                  </a:lnTo>
                  <a:lnTo>
                    <a:pt x="28" y="1606"/>
                  </a:lnTo>
                  <a:lnTo>
                    <a:pt x="38" y="1608"/>
                  </a:lnTo>
                  <a:lnTo>
                    <a:pt x="44" y="1616"/>
                  </a:lnTo>
                  <a:lnTo>
                    <a:pt x="48" y="1624"/>
                  </a:lnTo>
                  <a:lnTo>
                    <a:pt x="48" y="1632"/>
                  </a:lnTo>
                  <a:lnTo>
                    <a:pt x="48" y="1640"/>
                  </a:lnTo>
                  <a:lnTo>
                    <a:pt x="48" y="1640"/>
                  </a:lnTo>
                  <a:lnTo>
                    <a:pt x="44" y="1650"/>
                  </a:lnTo>
                  <a:lnTo>
                    <a:pt x="40" y="1656"/>
                  </a:lnTo>
                  <a:lnTo>
                    <a:pt x="32" y="1660"/>
                  </a:lnTo>
                  <a:lnTo>
                    <a:pt x="24" y="1662"/>
                  </a:lnTo>
                  <a:lnTo>
                    <a:pt x="24" y="1662"/>
                  </a:lnTo>
                  <a:close/>
                  <a:moveTo>
                    <a:pt x="40" y="1558"/>
                  </a:moveTo>
                  <a:lnTo>
                    <a:pt x="40" y="1558"/>
                  </a:lnTo>
                  <a:lnTo>
                    <a:pt x="36" y="1558"/>
                  </a:lnTo>
                  <a:lnTo>
                    <a:pt x="36" y="1558"/>
                  </a:lnTo>
                  <a:lnTo>
                    <a:pt x="26" y="1554"/>
                  </a:lnTo>
                  <a:lnTo>
                    <a:pt x="20" y="1548"/>
                  </a:lnTo>
                  <a:lnTo>
                    <a:pt x="16" y="1540"/>
                  </a:lnTo>
                  <a:lnTo>
                    <a:pt x="16" y="1530"/>
                  </a:lnTo>
                  <a:lnTo>
                    <a:pt x="18" y="1522"/>
                  </a:lnTo>
                  <a:lnTo>
                    <a:pt x="18" y="1522"/>
                  </a:lnTo>
                  <a:lnTo>
                    <a:pt x="20" y="1514"/>
                  </a:lnTo>
                  <a:lnTo>
                    <a:pt x="26" y="1508"/>
                  </a:lnTo>
                  <a:lnTo>
                    <a:pt x="36" y="1504"/>
                  </a:lnTo>
                  <a:lnTo>
                    <a:pt x="44" y="1504"/>
                  </a:lnTo>
                  <a:lnTo>
                    <a:pt x="44" y="1504"/>
                  </a:lnTo>
                  <a:lnTo>
                    <a:pt x="54" y="1506"/>
                  </a:lnTo>
                  <a:lnTo>
                    <a:pt x="60" y="1512"/>
                  </a:lnTo>
                  <a:lnTo>
                    <a:pt x="64" y="1522"/>
                  </a:lnTo>
                  <a:lnTo>
                    <a:pt x="64" y="1530"/>
                  </a:lnTo>
                  <a:lnTo>
                    <a:pt x="64" y="1538"/>
                  </a:lnTo>
                  <a:lnTo>
                    <a:pt x="64" y="1538"/>
                  </a:lnTo>
                  <a:lnTo>
                    <a:pt x="60" y="1546"/>
                  </a:lnTo>
                  <a:lnTo>
                    <a:pt x="54" y="1554"/>
                  </a:lnTo>
                  <a:lnTo>
                    <a:pt x="48" y="1558"/>
                  </a:lnTo>
                  <a:lnTo>
                    <a:pt x="40" y="1558"/>
                  </a:lnTo>
                  <a:lnTo>
                    <a:pt x="40" y="1558"/>
                  </a:lnTo>
                  <a:close/>
                  <a:moveTo>
                    <a:pt x="58" y="1456"/>
                  </a:moveTo>
                  <a:lnTo>
                    <a:pt x="58" y="1456"/>
                  </a:lnTo>
                  <a:lnTo>
                    <a:pt x="54" y="1456"/>
                  </a:lnTo>
                  <a:lnTo>
                    <a:pt x="54" y="1456"/>
                  </a:lnTo>
                  <a:lnTo>
                    <a:pt x="44" y="1452"/>
                  </a:lnTo>
                  <a:lnTo>
                    <a:pt x="38" y="1446"/>
                  </a:lnTo>
                  <a:lnTo>
                    <a:pt x="34" y="1438"/>
                  </a:lnTo>
                  <a:lnTo>
                    <a:pt x="34" y="1428"/>
                  </a:lnTo>
                  <a:lnTo>
                    <a:pt x="36" y="1420"/>
                  </a:lnTo>
                  <a:lnTo>
                    <a:pt x="36" y="1420"/>
                  </a:lnTo>
                  <a:lnTo>
                    <a:pt x="40" y="1412"/>
                  </a:lnTo>
                  <a:lnTo>
                    <a:pt x="46" y="1404"/>
                  </a:lnTo>
                  <a:lnTo>
                    <a:pt x="54" y="1402"/>
                  </a:lnTo>
                  <a:lnTo>
                    <a:pt x="64" y="1400"/>
                  </a:lnTo>
                  <a:lnTo>
                    <a:pt x="64" y="1400"/>
                  </a:lnTo>
                  <a:lnTo>
                    <a:pt x="74" y="1404"/>
                  </a:lnTo>
                  <a:lnTo>
                    <a:pt x="80" y="1412"/>
                  </a:lnTo>
                  <a:lnTo>
                    <a:pt x="84" y="1420"/>
                  </a:lnTo>
                  <a:lnTo>
                    <a:pt x="84" y="1430"/>
                  </a:lnTo>
                  <a:lnTo>
                    <a:pt x="82" y="1436"/>
                  </a:lnTo>
                  <a:lnTo>
                    <a:pt x="82" y="1436"/>
                  </a:lnTo>
                  <a:lnTo>
                    <a:pt x="78" y="1444"/>
                  </a:lnTo>
                  <a:lnTo>
                    <a:pt x="74" y="1450"/>
                  </a:lnTo>
                  <a:lnTo>
                    <a:pt x="66" y="1454"/>
                  </a:lnTo>
                  <a:lnTo>
                    <a:pt x="58" y="1456"/>
                  </a:lnTo>
                  <a:lnTo>
                    <a:pt x="58" y="1456"/>
                  </a:lnTo>
                  <a:close/>
                  <a:moveTo>
                    <a:pt x="80" y="1354"/>
                  </a:moveTo>
                  <a:lnTo>
                    <a:pt x="80" y="1354"/>
                  </a:lnTo>
                  <a:lnTo>
                    <a:pt x="74" y="1354"/>
                  </a:lnTo>
                  <a:lnTo>
                    <a:pt x="74" y="1354"/>
                  </a:lnTo>
                  <a:lnTo>
                    <a:pt x="66" y="1350"/>
                  </a:lnTo>
                  <a:lnTo>
                    <a:pt x="60" y="1344"/>
                  </a:lnTo>
                  <a:lnTo>
                    <a:pt x="56" y="1334"/>
                  </a:lnTo>
                  <a:lnTo>
                    <a:pt x="56" y="1326"/>
                  </a:lnTo>
                  <a:lnTo>
                    <a:pt x="58" y="1318"/>
                  </a:lnTo>
                  <a:lnTo>
                    <a:pt x="58" y="1318"/>
                  </a:lnTo>
                  <a:lnTo>
                    <a:pt x="62" y="1308"/>
                  </a:lnTo>
                  <a:lnTo>
                    <a:pt x="68" y="1302"/>
                  </a:lnTo>
                  <a:lnTo>
                    <a:pt x="78" y="1300"/>
                  </a:lnTo>
                  <a:lnTo>
                    <a:pt x="86" y="1300"/>
                  </a:lnTo>
                  <a:lnTo>
                    <a:pt x="86" y="1300"/>
                  </a:lnTo>
                  <a:lnTo>
                    <a:pt x="96" y="1304"/>
                  </a:lnTo>
                  <a:lnTo>
                    <a:pt x="102" y="1310"/>
                  </a:lnTo>
                  <a:lnTo>
                    <a:pt x="106" y="1318"/>
                  </a:lnTo>
                  <a:lnTo>
                    <a:pt x="104" y="1328"/>
                  </a:lnTo>
                  <a:lnTo>
                    <a:pt x="104" y="1336"/>
                  </a:lnTo>
                  <a:lnTo>
                    <a:pt x="104" y="1336"/>
                  </a:lnTo>
                  <a:lnTo>
                    <a:pt x="100" y="1344"/>
                  </a:lnTo>
                  <a:lnTo>
                    <a:pt x="94" y="1350"/>
                  </a:lnTo>
                  <a:lnTo>
                    <a:pt x="88" y="1354"/>
                  </a:lnTo>
                  <a:lnTo>
                    <a:pt x="80" y="1354"/>
                  </a:lnTo>
                  <a:lnTo>
                    <a:pt x="80" y="1354"/>
                  </a:lnTo>
                  <a:close/>
                  <a:moveTo>
                    <a:pt x="104" y="1254"/>
                  </a:moveTo>
                  <a:lnTo>
                    <a:pt x="104" y="1254"/>
                  </a:lnTo>
                  <a:lnTo>
                    <a:pt x="98" y="1252"/>
                  </a:lnTo>
                  <a:lnTo>
                    <a:pt x="98" y="1252"/>
                  </a:lnTo>
                  <a:lnTo>
                    <a:pt x="90" y="1248"/>
                  </a:lnTo>
                  <a:lnTo>
                    <a:pt x="84" y="1242"/>
                  </a:lnTo>
                  <a:lnTo>
                    <a:pt x="80" y="1234"/>
                  </a:lnTo>
                  <a:lnTo>
                    <a:pt x="82" y="1224"/>
                  </a:lnTo>
                  <a:lnTo>
                    <a:pt x="84" y="1216"/>
                  </a:lnTo>
                  <a:lnTo>
                    <a:pt x="84" y="1216"/>
                  </a:lnTo>
                  <a:lnTo>
                    <a:pt x="88" y="1208"/>
                  </a:lnTo>
                  <a:lnTo>
                    <a:pt x="94" y="1202"/>
                  </a:lnTo>
                  <a:lnTo>
                    <a:pt x="104" y="1198"/>
                  </a:lnTo>
                  <a:lnTo>
                    <a:pt x="112" y="1198"/>
                  </a:lnTo>
                  <a:lnTo>
                    <a:pt x="112" y="1198"/>
                  </a:lnTo>
                  <a:lnTo>
                    <a:pt x="122" y="1202"/>
                  </a:lnTo>
                  <a:lnTo>
                    <a:pt x="128" y="1210"/>
                  </a:lnTo>
                  <a:lnTo>
                    <a:pt x="130" y="1218"/>
                  </a:lnTo>
                  <a:lnTo>
                    <a:pt x="130" y="1228"/>
                  </a:lnTo>
                  <a:lnTo>
                    <a:pt x="128" y="1236"/>
                  </a:lnTo>
                  <a:lnTo>
                    <a:pt x="128" y="1236"/>
                  </a:lnTo>
                  <a:lnTo>
                    <a:pt x="124" y="1244"/>
                  </a:lnTo>
                  <a:lnTo>
                    <a:pt x="120" y="1248"/>
                  </a:lnTo>
                  <a:lnTo>
                    <a:pt x="112" y="1252"/>
                  </a:lnTo>
                  <a:lnTo>
                    <a:pt x="104" y="1254"/>
                  </a:lnTo>
                  <a:lnTo>
                    <a:pt x="104" y="1254"/>
                  </a:lnTo>
                  <a:close/>
                  <a:moveTo>
                    <a:pt x="132" y="1154"/>
                  </a:moveTo>
                  <a:lnTo>
                    <a:pt x="132" y="1154"/>
                  </a:lnTo>
                  <a:lnTo>
                    <a:pt x="126" y="1152"/>
                  </a:lnTo>
                  <a:lnTo>
                    <a:pt x="126" y="1152"/>
                  </a:lnTo>
                  <a:lnTo>
                    <a:pt x="118" y="1148"/>
                  </a:lnTo>
                  <a:lnTo>
                    <a:pt x="112" y="1140"/>
                  </a:lnTo>
                  <a:lnTo>
                    <a:pt x="108" y="1132"/>
                  </a:lnTo>
                  <a:lnTo>
                    <a:pt x="110" y="1122"/>
                  </a:lnTo>
                  <a:lnTo>
                    <a:pt x="112" y="1114"/>
                  </a:lnTo>
                  <a:lnTo>
                    <a:pt x="112" y="1114"/>
                  </a:lnTo>
                  <a:lnTo>
                    <a:pt x="116" y="1106"/>
                  </a:lnTo>
                  <a:lnTo>
                    <a:pt x="124" y="1100"/>
                  </a:lnTo>
                  <a:lnTo>
                    <a:pt x="132" y="1098"/>
                  </a:lnTo>
                  <a:lnTo>
                    <a:pt x="142" y="1098"/>
                  </a:lnTo>
                  <a:lnTo>
                    <a:pt x="142" y="1098"/>
                  </a:lnTo>
                  <a:lnTo>
                    <a:pt x="150" y="1104"/>
                  </a:lnTo>
                  <a:lnTo>
                    <a:pt x="156" y="1110"/>
                  </a:lnTo>
                  <a:lnTo>
                    <a:pt x="158" y="1120"/>
                  </a:lnTo>
                  <a:lnTo>
                    <a:pt x="158" y="1128"/>
                  </a:lnTo>
                  <a:lnTo>
                    <a:pt x="156" y="1136"/>
                  </a:lnTo>
                  <a:lnTo>
                    <a:pt x="156" y="1136"/>
                  </a:lnTo>
                  <a:lnTo>
                    <a:pt x="152" y="1144"/>
                  </a:lnTo>
                  <a:lnTo>
                    <a:pt x="146" y="1148"/>
                  </a:lnTo>
                  <a:lnTo>
                    <a:pt x="140" y="1152"/>
                  </a:lnTo>
                  <a:lnTo>
                    <a:pt x="132" y="1154"/>
                  </a:lnTo>
                  <a:lnTo>
                    <a:pt x="132" y="1154"/>
                  </a:lnTo>
                  <a:close/>
                  <a:moveTo>
                    <a:pt x="164" y="1054"/>
                  </a:moveTo>
                  <a:lnTo>
                    <a:pt x="164" y="1054"/>
                  </a:lnTo>
                  <a:lnTo>
                    <a:pt x="156" y="1054"/>
                  </a:lnTo>
                  <a:lnTo>
                    <a:pt x="156" y="1054"/>
                  </a:lnTo>
                  <a:lnTo>
                    <a:pt x="148" y="1048"/>
                  </a:lnTo>
                  <a:lnTo>
                    <a:pt x="142" y="1042"/>
                  </a:lnTo>
                  <a:lnTo>
                    <a:pt x="140" y="1032"/>
                  </a:lnTo>
                  <a:lnTo>
                    <a:pt x="142" y="1022"/>
                  </a:lnTo>
                  <a:lnTo>
                    <a:pt x="144" y="1016"/>
                  </a:lnTo>
                  <a:lnTo>
                    <a:pt x="144" y="1016"/>
                  </a:lnTo>
                  <a:lnTo>
                    <a:pt x="150" y="1006"/>
                  </a:lnTo>
                  <a:lnTo>
                    <a:pt x="156" y="1002"/>
                  </a:lnTo>
                  <a:lnTo>
                    <a:pt x="166" y="1000"/>
                  </a:lnTo>
                  <a:lnTo>
                    <a:pt x="174" y="1000"/>
                  </a:lnTo>
                  <a:lnTo>
                    <a:pt x="174" y="1000"/>
                  </a:lnTo>
                  <a:lnTo>
                    <a:pt x="184" y="1006"/>
                  </a:lnTo>
                  <a:lnTo>
                    <a:pt x="188" y="1012"/>
                  </a:lnTo>
                  <a:lnTo>
                    <a:pt x="190" y="1022"/>
                  </a:lnTo>
                  <a:lnTo>
                    <a:pt x="190" y="1030"/>
                  </a:lnTo>
                  <a:lnTo>
                    <a:pt x="188" y="1038"/>
                  </a:lnTo>
                  <a:lnTo>
                    <a:pt x="188" y="1038"/>
                  </a:lnTo>
                  <a:lnTo>
                    <a:pt x="184" y="1046"/>
                  </a:lnTo>
                  <a:lnTo>
                    <a:pt x="178" y="1050"/>
                  </a:lnTo>
                  <a:lnTo>
                    <a:pt x="172" y="1054"/>
                  </a:lnTo>
                  <a:lnTo>
                    <a:pt x="164" y="1054"/>
                  </a:lnTo>
                  <a:lnTo>
                    <a:pt x="164" y="1054"/>
                  </a:lnTo>
                  <a:close/>
                  <a:moveTo>
                    <a:pt x="200" y="956"/>
                  </a:moveTo>
                  <a:lnTo>
                    <a:pt x="200" y="956"/>
                  </a:lnTo>
                  <a:lnTo>
                    <a:pt x="192" y="956"/>
                  </a:lnTo>
                  <a:lnTo>
                    <a:pt x="192" y="956"/>
                  </a:lnTo>
                  <a:lnTo>
                    <a:pt x="184" y="950"/>
                  </a:lnTo>
                  <a:lnTo>
                    <a:pt x="178" y="942"/>
                  </a:lnTo>
                  <a:lnTo>
                    <a:pt x="176" y="934"/>
                  </a:lnTo>
                  <a:lnTo>
                    <a:pt x="178" y="924"/>
                  </a:lnTo>
                  <a:lnTo>
                    <a:pt x="180" y="916"/>
                  </a:lnTo>
                  <a:lnTo>
                    <a:pt x="180" y="916"/>
                  </a:lnTo>
                  <a:lnTo>
                    <a:pt x="186" y="908"/>
                  </a:lnTo>
                  <a:lnTo>
                    <a:pt x="194" y="904"/>
                  </a:lnTo>
                  <a:lnTo>
                    <a:pt x="202" y="902"/>
                  </a:lnTo>
                  <a:lnTo>
                    <a:pt x="212" y="904"/>
                  </a:lnTo>
                  <a:lnTo>
                    <a:pt x="212" y="904"/>
                  </a:lnTo>
                  <a:lnTo>
                    <a:pt x="220" y="908"/>
                  </a:lnTo>
                  <a:lnTo>
                    <a:pt x="224" y="916"/>
                  </a:lnTo>
                  <a:lnTo>
                    <a:pt x="226" y="924"/>
                  </a:lnTo>
                  <a:lnTo>
                    <a:pt x="226" y="934"/>
                  </a:lnTo>
                  <a:lnTo>
                    <a:pt x="222" y="942"/>
                  </a:lnTo>
                  <a:lnTo>
                    <a:pt x="222" y="942"/>
                  </a:lnTo>
                  <a:lnTo>
                    <a:pt x="218" y="948"/>
                  </a:lnTo>
                  <a:lnTo>
                    <a:pt x="214" y="952"/>
                  </a:lnTo>
                  <a:lnTo>
                    <a:pt x="206" y="956"/>
                  </a:lnTo>
                  <a:lnTo>
                    <a:pt x="200" y="956"/>
                  </a:lnTo>
                  <a:lnTo>
                    <a:pt x="200" y="956"/>
                  </a:lnTo>
                  <a:close/>
                  <a:moveTo>
                    <a:pt x="240" y="860"/>
                  </a:moveTo>
                  <a:lnTo>
                    <a:pt x="240" y="860"/>
                  </a:lnTo>
                  <a:lnTo>
                    <a:pt x="230" y="858"/>
                  </a:lnTo>
                  <a:lnTo>
                    <a:pt x="230" y="858"/>
                  </a:lnTo>
                  <a:lnTo>
                    <a:pt x="222" y="854"/>
                  </a:lnTo>
                  <a:lnTo>
                    <a:pt x="218" y="846"/>
                  </a:lnTo>
                  <a:lnTo>
                    <a:pt x="216" y="836"/>
                  </a:lnTo>
                  <a:lnTo>
                    <a:pt x="218" y="828"/>
                  </a:lnTo>
                  <a:lnTo>
                    <a:pt x="220" y="820"/>
                  </a:lnTo>
                  <a:lnTo>
                    <a:pt x="220" y="820"/>
                  </a:lnTo>
                  <a:lnTo>
                    <a:pt x="226" y="812"/>
                  </a:lnTo>
                  <a:lnTo>
                    <a:pt x="234" y="808"/>
                  </a:lnTo>
                  <a:lnTo>
                    <a:pt x="244" y="806"/>
                  </a:lnTo>
                  <a:lnTo>
                    <a:pt x="252" y="808"/>
                  </a:lnTo>
                  <a:lnTo>
                    <a:pt x="252" y="808"/>
                  </a:lnTo>
                  <a:lnTo>
                    <a:pt x="260" y="812"/>
                  </a:lnTo>
                  <a:lnTo>
                    <a:pt x="266" y="820"/>
                  </a:lnTo>
                  <a:lnTo>
                    <a:pt x="266" y="830"/>
                  </a:lnTo>
                  <a:lnTo>
                    <a:pt x="264" y="840"/>
                  </a:lnTo>
                  <a:lnTo>
                    <a:pt x="262" y="846"/>
                  </a:lnTo>
                  <a:lnTo>
                    <a:pt x="262" y="846"/>
                  </a:lnTo>
                  <a:lnTo>
                    <a:pt x="258" y="852"/>
                  </a:lnTo>
                  <a:lnTo>
                    <a:pt x="252" y="856"/>
                  </a:lnTo>
                  <a:lnTo>
                    <a:pt x="246" y="860"/>
                  </a:lnTo>
                  <a:lnTo>
                    <a:pt x="240" y="860"/>
                  </a:lnTo>
                  <a:lnTo>
                    <a:pt x="240" y="860"/>
                  </a:lnTo>
                  <a:close/>
                  <a:moveTo>
                    <a:pt x="284" y="766"/>
                  </a:moveTo>
                  <a:lnTo>
                    <a:pt x="284" y="766"/>
                  </a:lnTo>
                  <a:lnTo>
                    <a:pt x="278" y="766"/>
                  </a:lnTo>
                  <a:lnTo>
                    <a:pt x="272" y="764"/>
                  </a:lnTo>
                  <a:lnTo>
                    <a:pt x="272" y="764"/>
                  </a:lnTo>
                  <a:lnTo>
                    <a:pt x="266" y="758"/>
                  </a:lnTo>
                  <a:lnTo>
                    <a:pt x="260" y="750"/>
                  </a:lnTo>
                  <a:lnTo>
                    <a:pt x="260" y="742"/>
                  </a:lnTo>
                  <a:lnTo>
                    <a:pt x="262" y="732"/>
                  </a:lnTo>
                  <a:lnTo>
                    <a:pt x="266" y="724"/>
                  </a:lnTo>
                  <a:lnTo>
                    <a:pt x="266" y="724"/>
                  </a:lnTo>
                  <a:lnTo>
                    <a:pt x="272" y="718"/>
                  </a:lnTo>
                  <a:lnTo>
                    <a:pt x="280" y="712"/>
                  </a:lnTo>
                  <a:lnTo>
                    <a:pt x="288" y="712"/>
                  </a:lnTo>
                  <a:lnTo>
                    <a:pt x="298" y="714"/>
                  </a:lnTo>
                  <a:lnTo>
                    <a:pt x="298" y="714"/>
                  </a:lnTo>
                  <a:lnTo>
                    <a:pt x="306" y="720"/>
                  </a:lnTo>
                  <a:lnTo>
                    <a:pt x="310" y="728"/>
                  </a:lnTo>
                  <a:lnTo>
                    <a:pt x="312" y="736"/>
                  </a:lnTo>
                  <a:lnTo>
                    <a:pt x="308" y="746"/>
                  </a:lnTo>
                  <a:lnTo>
                    <a:pt x="306" y="754"/>
                  </a:lnTo>
                  <a:lnTo>
                    <a:pt x="306" y="754"/>
                  </a:lnTo>
                  <a:lnTo>
                    <a:pt x="302" y="758"/>
                  </a:lnTo>
                  <a:lnTo>
                    <a:pt x="296" y="764"/>
                  </a:lnTo>
                  <a:lnTo>
                    <a:pt x="290" y="766"/>
                  </a:lnTo>
                  <a:lnTo>
                    <a:pt x="284" y="766"/>
                  </a:lnTo>
                  <a:lnTo>
                    <a:pt x="284" y="766"/>
                  </a:lnTo>
                  <a:close/>
                  <a:moveTo>
                    <a:pt x="332" y="674"/>
                  </a:moveTo>
                  <a:lnTo>
                    <a:pt x="332" y="674"/>
                  </a:lnTo>
                  <a:lnTo>
                    <a:pt x="326" y="674"/>
                  </a:lnTo>
                  <a:lnTo>
                    <a:pt x="320" y="672"/>
                  </a:lnTo>
                  <a:lnTo>
                    <a:pt x="320" y="672"/>
                  </a:lnTo>
                  <a:lnTo>
                    <a:pt x="314" y="666"/>
                  </a:lnTo>
                  <a:lnTo>
                    <a:pt x="308" y="658"/>
                  </a:lnTo>
                  <a:lnTo>
                    <a:pt x="308" y="648"/>
                  </a:lnTo>
                  <a:lnTo>
                    <a:pt x="312" y="638"/>
                  </a:lnTo>
                  <a:lnTo>
                    <a:pt x="316" y="632"/>
                  </a:lnTo>
                  <a:lnTo>
                    <a:pt x="316" y="632"/>
                  </a:lnTo>
                  <a:lnTo>
                    <a:pt x="322" y="624"/>
                  </a:lnTo>
                  <a:lnTo>
                    <a:pt x="330" y="620"/>
                  </a:lnTo>
                  <a:lnTo>
                    <a:pt x="338" y="620"/>
                  </a:lnTo>
                  <a:lnTo>
                    <a:pt x="348" y="622"/>
                  </a:lnTo>
                  <a:lnTo>
                    <a:pt x="348" y="622"/>
                  </a:lnTo>
                  <a:lnTo>
                    <a:pt x="356" y="630"/>
                  </a:lnTo>
                  <a:lnTo>
                    <a:pt x="360" y="638"/>
                  </a:lnTo>
                  <a:lnTo>
                    <a:pt x="360" y="646"/>
                  </a:lnTo>
                  <a:lnTo>
                    <a:pt x="356" y="656"/>
                  </a:lnTo>
                  <a:lnTo>
                    <a:pt x="354" y="662"/>
                  </a:lnTo>
                  <a:lnTo>
                    <a:pt x="354" y="662"/>
                  </a:lnTo>
                  <a:lnTo>
                    <a:pt x="350" y="668"/>
                  </a:lnTo>
                  <a:lnTo>
                    <a:pt x="344" y="672"/>
                  </a:lnTo>
                  <a:lnTo>
                    <a:pt x="338" y="674"/>
                  </a:lnTo>
                  <a:lnTo>
                    <a:pt x="332" y="674"/>
                  </a:lnTo>
                  <a:lnTo>
                    <a:pt x="332" y="674"/>
                  </a:lnTo>
                  <a:close/>
                  <a:moveTo>
                    <a:pt x="386" y="586"/>
                  </a:moveTo>
                  <a:lnTo>
                    <a:pt x="386" y="586"/>
                  </a:lnTo>
                  <a:lnTo>
                    <a:pt x="378" y="584"/>
                  </a:lnTo>
                  <a:lnTo>
                    <a:pt x="372" y="582"/>
                  </a:lnTo>
                  <a:lnTo>
                    <a:pt x="372" y="582"/>
                  </a:lnTo>
                  <a:lnTo>
                    <a:pt x="366" y="576"/>
                  </a:lnTo>
                  <a:lnTo>
                    <a:pt x="362" y="566"/>
                  </a:lnTo>
                  <a:lnTo>
                    <a:pt x="362" y="558"/>
                  </a:lnTo>
                  <a:lnTo>
                    <a:pt x="366" y="548"/>
                  </a:lnTo>
                  <a:lnTo>
                    <a:pt x="370" y="542"/>
                  </a:lnTo>
                  <a:lnTo>
                    <a:pt x="370" y="542"/>
                  </a:lnTo>
                  <a:lnTo>
                    <a:pt x="376" y="534"/>
                  </a:lnTo>
                  <a:lnTo>
                    <a:pt x="384" y="532"/>
                  </a:lnTo>
                  <a:lnTo>
                    <a:pt x="394" y="532"/>
                  </a:lnTo>
                  <a:lnTo>
                    <a:pt x="402" y="534"/>
                  </a:lnTo>
                  <a:lnTo>
                    <a:pt x="402" y="534"/>
                  </a:lnTo>
                  <a:lnTo>
                    <a:pt x="410" y="542"/>
                  </a:lnTo>
                  <a:lnTo>
                    <a:pt x="414" y="550"/>
                  </a:lnTo>
                  <a:lnTo>
                    <a:pt x="414" y="558"/>
                  </a:lnTo>
                  <a:lnTo>
                    <a:pt x="410" y="568"/>
                  </a:lnTo>
                  <a:lnTo>
                    <a:pt x="406" y="574"/>
                  </a:lnTo>
                  <a:lnTo>
                    <a:pt x="406" y="574"/>
                  </a:lnTo>
                  <a:lnTo>
                    <a:pt x="402" y="580"/>
                  </a:lnTo>
                  <a:lnTo>
                    <a:pt x="396" y="582"/>
                  </a:lnTo>
                  <a:lnTo>
                    <a:pt x="392" y="584"/>
                  </a:lnTo>
                  <a:lnTo>
                    <a:pt x="386" y="586"/>
                  </a:lnTo>
                  <a:lnTo>
                    <a:pt x="386" y="586"/>
                  </a:lnTo>
                  <a:close/>
                  <a:moveTo>
                    <a:pt x="444" y="500"/>
                  </a:moveTo>
                  <a:lnTo>
                    <a:pt x="444" y="500"/>
                  </a:lnTo>
                  <a:lnTo>
                    <a:pt x="436" y="498"/>
                  </a:lnTo>
                  <a:lnTo>
                    <a:pt x="430" y="496"/>
                  </a:lnTo>
                  <a:lnTo>
                    <a:pt x="430" y="496"/>
                  </a:lnTo>
                  <a:lnTo>
                    <a:pt x="424" y="488"/>
                  </a:lnTo>
                  <a:lnTo>
                    <a:pt x="420" y="480"/>
                  </a:lnTo>
                  <a:lnTo>
                    <a:pt x="420" y="470"/>
                  </a:lnTo>
                  <a:lnTo>
                    <a:pt x="424" y="462"/>
                  </a:lnTo>
                  <a:lnTo>
                    <a:pt x="430" y="454"/>
                  </a:lnTo>
                  <a:lnTo>
                    <a:pt x="430" y="454"/>
                  </a:lnTo>
                  <a:lnTo>
                    <a:pt x="436" y="448"/>
                  </a:lnTo>
                  <a:lnTo>
                    <a:pt x="446" y="446"/>
                  </a:lnTo>
                  <a:lnTo>
                    <a:pt x="454" y="446"/>
                  </a:lnTo>
                  <a:lnTo>
                    <a:pt x="464" y="450"/>
                  </a:lnTo>
                  <a:lnTo>
                    <a:pt x="464" y="450"/>
                  </a:lnTo>
                  <a:lnTo>
                    <a:pt x="470" y="458"/>
                  </a:lnTo>
                  <a:lnTo>
                    <a:pt x="472" y="466"/>
                  </a:lnTo>
                  <a:lnTo>
                    <a:pt x="472" y="474"/>
                  </a:lnTo>
                  <a:lnTo>
                    <a:pt x="468" y="484"/>
                  </a:lnTo>
                  <a:lnTo>
                    <a:pt x="464" y="490"/>
                  </a:lnTo>
                  <a:lnTo>
                    <a:pt x="464" y="490"/>
                  </a:lnTo>
                  <a:lnTo>
                    <a:pt x="460" y="494"/>
                  </a:lnTo>
                  <a:lnTo>
                    <a:pt x="454" y="498"/>
                  </a:lnTo>
                  <a:lnTo>
                    <a:pt x="450" y="500"/>
                  </a:lnTo>
                  <a:lnTo>
                    <a:pt x="444" y="500"/>
                  </a:lnTo>
                  <a:lnTo>
                    <a:pt x="444" y="500"/>
                  </a:lnTo>
                  <a:close/>
                  <a:moveTo>
                    <a:pt x="508" y="418"/>
                  </a:moveTo>
                  <a:lnTo>
                    <a:pt x="508" y="418"/>
                  </a:lnTo>
                  <a:lnTo>
                    <a:pt x="500" y="416"/>
                  </a:lnTo>
                  <a:lnTo>
                    <a:pt x="492" y="412"/>
                  </a:lnTo>
                  <a:lnTo>
                    <a:pt x="492" y="412"/>
                  </a:lnTo>
                  <a:lnTo>
                    <a:pt x="486" y="404"/>
                  </a:lnTo>
                  <a:lnTo>
                    <a:pt x="484" y="396"/>
                  </a:lnTo>
                  <a:lnTo>
                    <a:pt x="486" y="386"/>
                  </a:lnTo>
                  <a:lnTo>
                    <a:pt x="490" y="378"/>
                  </a:lnTo>
                  <a:lnTo>
                    <a:pt x="496" y="372"/>
                  </a:lnTo>
                  <a:lnTo>
                    <a:pt x="496" y="372"/>
                  </a:lnTo>
                  <a:lnTo>
                    <a:pt x="502" y="366"/>
                  </a:lnTo>
                  <a:lnTo>
                    <a:pt x="512" y="364"/>
                  </a:lnTo>
                  <a:lnTo>
                    <a:pt x="520" y="364"/>
                  </a:lnTo>
                  <a:lnTo>
                    <a:pt x="528" y="370"/>
                  </a:lnTo>
                  <a:lnTo>
                    <a:pt x="528" y="370"/>
                  </a:lnTo>
                  <a:lnTo>
                    <a:pt x="534" y="376"/>
                  </a:lnTo>
                  <a:lnTo>
                    <a:pt x="538" y="386"/>
                  </a:lnTo>
                  <a:lnTo>
                    <a:pt x="536" y="394"/>
                  </a:lnTo>
                  <a:lnTo>
                    <a:pt x="532" y="404"/>
                  </a:lnTo>
                  <a:lnTo>
                    <a:pt x="526" y="410"/>
                  </a:lnTo>
                  <a:lnTo>
                    <a:pt x="526" y="410"/>
                  </a:lnTo>
                  <a:lnTo>
                    <a:pt x="522" y="412"/>
                  </a:lnTo>
                  <a:lnTo>
                    <a:pt x="518" y="416"/>
                  </a:lnTo>
                  <a:lnTo>
                    <a:pt x="508" y="418"/>
                  </a:lnTo>
                  <a:lnTo>
                    <a:pt x="508" y="418"/>
                  </a:lnTo>
                  <a:close/>
                  <a:moveTo>
                    <a:pt x="578" y="340"/>
                  </a:moveTo>
                  <a:lnTo>
                    <a:pt x="578" y="340"/>
                  </a:lnTo>
                  <a:lnTo>
                    <a:pt x="568" y="338"/>
                  </a:lnTo>
                  <a:lnTo>
                    <a:pt x="562" y="334"/>
                  </a:lnTo>
                  <a:lnTo>
                    <a:pt x="562" y="334"/>
                  </a:lnTo>
                  <a:lnTo>
                    <a:pt x="556" y="326"/>
                  </a:lnTo>
                  <a:lnTo>
                    <a:pt x="554" y="316"/>
                  </a:lnTo>
                  <a:lnTo>
                    <a:pt x="556" y="308"/>
                  </a:lnTo>
                  <a:lnTo>
                    <a:pt x="560" y="300"/>
                  </a:lnTo>
                  <a:lnTo>
                    <a:pt x="566" y="294"/>
                  </a:lnTo>
                  <a:lnTo>
                    <a:pt x="566" y="294"/>
                  </a:lnTo>
                  <a:lnTo>
                    <a:pt x="574" y="288"/>
                  </a:lnTo>
                  <a:lnTo>
                    <a:pt x="584" y="286"/>
                  </a:lnTo>
                  <a:lnTo>
                    <a:pt x="592" y="288"/>
                  </a:lnTo>
                  <a:lnTo>
                    <a:pt x="600" y="294"/>
                  </a:lnTo>
                  <a:lnTo>
                    <a:pt x="600" y="294"/>
                  </a:lnTo>
                  <a:lnTo>
                    <a:pt x="606" y="302"/>
                  </a:lnTo>
                  <a:lnTo>
                    <a:pt x="608" y="310"/>
                  </a:lnTo>
                  <a:lnTo>
                    <a:pt x="606" y="320"/>
                  </a:lnTo>
                  <a:lnTo>
                    <a:pt x="600" y="328"/>
                  </a:lnTo>
                  <a:lnTo>
                    <a:pt x="596" y="334"/>
                  </a:lnTo>
                  <a:lnTo>
                    <a:pt x="596" y="334"/>
                  </a:lnTo>
                  <a:lnTo>
                    <a:pt x="588" y="338"/>
                  </a:lnTo>
                  <a:lnTo>
                    <a:pt x="578" y="340"/>
                  </a:lnTo>
                  <a:lnTo>
                    <a:pt x="578" y="340"/>
                  </a:lnTo>
                  <a:close/>
                  <a:moveTo>
                    <a:pt x="652" y="268"/>
                  </a:moveTo>
                  <a:lnTo>
                    <a:pt x="652" y="268"/>
                  </a:lnTo>
                  <a:lnTo>
                    <a:pt x="644" y="266"/>
                  </a:lnTo>
                  <a:lnTo>
                    <a:pt x="634" y="260"/>
                  </a:lnTo>
                  <a:lnTo>
                    <a:pt x="634" y="260"/>
                  </a:lnTo>
                  <a:lnTo>
                    <a:pt x="630" y="252"/>
                  </a:lnTo>
                  <a:lnTo>
                    <a:pt x="628" y="244"/>
                  </a:lnTo>
                  <a:lnTo>
                    <a:pt x="632" y="234"/>
                  </a:lnTo>
                  <a:lnTo>
                    <a:pt x="638" y="226"/>
                  </a:lnTo>
                  <a:lnTo>
                    <a:pt x="644" y="222"/>
                  </a:lnTo>
                  <a:lnTo>
                    <a:pt x="644" y="222"/>
                  </a:lnTo>
                  <a:lnTo>
                    <a:pt x="652" y="216"/>
                  </a:lnTo>
                  <a:lnTo>
                    <a:pt x="660" y="216"/>
                  </a:lnTo>
                  <a:lnTo>
                    <a:pt x="670" y="218"/>
                  </a:lnTo>
                  <a:lnTo>
                    <a:pt x="678" y="224"/>
                  </a:lnTo>
                  <a:lnTo>
                    <a:pt x="678" y="224"/>
                  </a:lnTo>
                  <a:lnTo>
                    <a:pt x="682" y="232"/>
                  </a:lnTo>
                  <a:lnTo>
                    <a:pt x="682" y="242"/>
                  </a:lnTo>
                  <a:lnTo>
                    <a:pt x="680" y="250"/>
                  </a:lnTo>
                  <a:lnTo>
                    <a:pt x="674" y="258"/>
                  </a:lnTo>
                  <a:lnTo>
                    <a:pt x="668" y="262"/>
                  </a:lnTo>
                  <a:lnTo>
                    <a:pt x="668" y="262"/>
                  </a:lnTo>
                  <a:lnTo>
                    <a:pt x="662" y="268"/>
                  </a:lnTo>
                  <a:lnTo>
                    <a:pt x="652" y="268"/>
                  </a:lnTo>
                  <a:lnTo>
                    <a:pt x="652" y="268"/>
                  </a:lnTo>
                  <a:close/>
                  <a:moveTo>
                    <a:pt x="734" y="204"/>
                  </a:moveTo>
                  <a:lnTo>
                    <a:pt x="734" y="204"/>
                  </a:lnTo>
                  <a:lnTo>
                    <a:pt x="728" y="202"/>
                  </a:lnTo>
                  <a:lnTo>
                    <a:pt x="722" y="200"/>
                  </a:lnTo>
                  <a:lnTo>
                    <a:pt x="718" y="198"/>
                  </a:lnTo>
                  <a:lnTo>
                    <a:pt x="714" y="194"/>
                  </a:lnTo>
                  <a:lnTo>
                    <a:pt x="714" y="194"/>
                  </a:lnTo>
                  <a:lnTo>
                    <a:pt x="710" y="184"/>
                  </a:lnTo>
                  <a:lnTo>
                    <a:pt x="710" y="176"/>
                  </a:lnTo>
                  <a:lnTo>
                    <a:pt x="712" y="168"/>
                  </a:lnTo>
                  <a:lnTo>
                    <a:pt x="720" y="160"/>
                  </a:lnTo>
                  <a:lnTo>
                    <a:pt x="726" y="156"/>
                  </a:lnTo>
                  <a:lnTo>
                    <a:pt x="726" y="156"/>
                  </a:lnTo>
                  <a:lnTo>
                    <a:pt x="734" y="152"/>
                  </a:lnTo>
                  <a:lnTo>
                    <a:pt x="744" y="150"/>
                  </a:lnTo>
                  <a:lnTo>
                    <a:pt x="752" y="154"/>
                  </a:lnTo>
                  <a:lnTo>
                    <a:pt x="760" y="160"/>
                  </a:lnTo>
                  <a:lnTo>
                    <a:pt x="760" y="160"/>
                  </a:lnTo>
                  <a:lnTo>
                    <a:pt x="764" y="168"/>
                  </a:lnTo>
                  <a:lnTo>
                    <a:pt x="764" y="178"/>
                  </a:lnTo>
                  <a:lnTo>
                    <a:pt x="760" y="186"/>
                  </a:lnTo>
                  <a:lnTo>
                    <a:pt x="754" y="194"/>
                  </a:lnTo>
                  <a:lnTo>
                    <a:pt x="748" y="198"/>
                  </a:lnTo>
                  <a:lnTo>
                    <a:pt x="748" y="198"/>
                  </a:lnTo>
                  <a:lnTo>
                    <a:pt x="740" y="202"/>
                  </a:lnTo>
                  <a:lnTo>
                    <a:pt x="734" y="204"/>
                  </a:lnTo>
                  <a:lnTo>
                    <a:pt x="734" y="204"/>
                  </a:lnTo>
                  <a:close/>
                  <a:moveTo>
                    <a:pt x="820" y="144"/>
                  </a:moveTo>
                  <a:lnTo>
                    <a:pt x="820" y="144"/>
                  </a:lnTo>
                  <a:lnTo>
                    <a:pt x="814" y="144"/>
                  </a:lnTo>
                  <a:lnTo>
                    <a:pt x="808" y="142"/>
                  </a:lnTo>
                  <a:lnTo>
                    <a:pt x="802" y="138"/>
                  </a:lnTo>
                  <a:lnTo>
                    <a:pt x="798" y="134"/>
                  </a:lnTo>
                  <a:lnTo>
                    <a:pt x="798" y="134"/>
                  </a:lnTo>
                  <a:lnTo>
                    <a:pt x="796" y="124"/>
                  </a:lnTo>
                  <a:lnTo>
                    <a:pt x="796" y="116"/>
                  </a:lnTo>
                  <a:lnTo>
                    <a:pt x="800" y="106"/>
                  </a:lnTo>
                  <a:lnTo>
                    <a:pt x="806" y="100"/>
                  </a:lnTo>
                  <a:lnTo>
                    <a:pt x="814" y="96"/>
                  </a:lnTo>
                  <a:lnTo>
                    <a:pt x="814" y="96"/>
                  </a:lnTo>
                  <a:lnTo>
                    <a:pt x="822" y="92"/>
                  </a:lnTo>
                  <a:lnTo>
                    <a:pt x="832" y="94"/>
                  </a:lnTo>
                  <a:lnTo>
                    <a:pt x="840" y="96"/>
                  </a:lnTo>
                  <a:lnTo>
                    <a:pt x="846" y="104"/>
                  </a:lnTo>
                  <a:lnTo>
                    <a:pt x="846" y="104"/>
                  </a:lnTo>
                  <a:lnTo>
                    <a:pt x="850" y="112"/>
                  </a:lnTo>
                  <a:lnTo>
                    <a:pt x="850" y="122"/>
                  </a:lnTo>
                  <a:lnTo>
                    <a:pt x="846" y="130"/>
                  </a:lnTo>
                  <a:lnTo>
                    <a:pt x="838" y="136"/>
                  </a:lnTo>
                  <a:lnTo>
                    <a:pt x="832" y="140"/>
                  </a:lnTo>
                  <a:lnTo>
                    <a:pt x="832" y="140"/>
                  </a:lnTo>
                  <a:lnTo>
                    <a:pt x="826" y="144"/>
                  </a:lnTo>
                  <a:lnTo>
                    <a:pt x="820" y="144"/>
                  </a:lnTo>
                  <a:lnTo>
                    <a:pt x="820" y="144"/>
                  </a:lnTo>
                  <a:close/>
                  <a:moveTo>
                    <a:pt x="910" y="94"/>
                  </a:moveTo>
                  <a:lnTo>
                    <a:pt x="910" y="94"/>
                  </a:lnTo>
                  <a:lnTo>
                    <a:pt x="904" y="92"/>
                  </a:lnTo>
                  <a:lnTo>
                    <a:pt x="898" y="90"/>
                  </a:lnTo>
                  <a:lnTo>
                    <a:pt x="892" y="86"/>
                  </a:lnTo>
                  <a:lnTo>
                    <a:pt x="888" y="80"/>
                  </a:lnTo>
                  <a:lnTo>
                    <a:pt x="888" y="80"/>
                  </a:lnTo>
                  <a:lnTo>
                    <a:pt x="886" y="72"/>
                  </a:lnTo>
                  <a:lnTo>
                    <a:pt x="888" y="62"/>
                  </a:lnTo>
                  <a:lnTo>
                    <a:pt x="892" y="54"/>
                  </a:lnTo>
                  <a:lnTo>
                    <a:pt x="900" y="48"/>
                  </a:lnTo>
                  <a:lnTo>
                    <a:pt x="906" y="44"/>
                  </a:lnTo>
                  <a:lnTo>
                    <a:pt x="906" y="44"/>
                  </a:lnTo>
                  <a:lnTo>
                    <a:pt x="916" y="42"/>
                  </a:lnTo>
                  <a:lnTo>
                    <a:pt x="924" y="44"/>
                  </a:lnTo>
                  <a:lnTo>
                    <a:pt x="932" y="48"/>
                  </a:lnTo>
                  <a:lnTo>
                    <a:pt x="938" y="56"/>
                  </a:lnTo>
                  <a:lnTo>
                    <a:pt x="938" y="56"/>
                  </a:lnTo>
                  <a:lnTo>
                    <a:pt x="942" y="64"/>
                  </a:lnTo>
                  <a:lnTo>
                    <a:pt x="940" y="74"/>
                  </a:lnTo>
                  <a:lnTo>
                    <a:pt x="936" y="82"/>
                  </a:lnTo>
                  <a:lnTo>
                    <a:pt x="928" y="88"/>
                  </a:lnTo>
                  <a:lnTo>
                    <a:pt x="920" y="92"/>
                  </a:lnTo>
                  <a:lnTo>
                    <a:pt x="920" y="92"/>
                  </a:lnTo>
                  <a:lnTo>
                    <a:pt x="916" y="94"/>
                  </a:lnTo>
                  <a:lnTo>
                    <a:pt x="910" y="94"/>
                  </a:lnTo>
                  <a:lnTo>
                    <a:pt x="910" y="94"/>
                  </a:lnTo>
                  <a:close/>
                  <a:moveTo>
                    <a:pt x="1004" y="52"/>
                  </a:moveTo>
                  <a:lnTo>
                    <a:pt x="1004" y="52"/>
                  </a:lnTo>
                  <a:lnTo>
                    <a:pt x="998" y="50"/>
                  </a:lnTo>
                  <a:lnTo>
                    <a:pt x="992" y="48"/>
                  </a:lnTo>
                  <a:lnTo>
                    <a:pt x="986" y="42"/>
                  </a:lnTo>
                  <a:lnTo>
                    <a:pt x="982" y="36"/>
                  </a:lnTo>
                  <a:lnTo>
                    <a:pt x="982" y="36"/>
                  </a:lnTo>
                  <a:lnTo>
                    <a:pt x="980" y="26"/>
                  </a:lnTo>
                  <a:lnTo>
                    <a:pt x="982" y="18"/>
                  </a:lnTo>
                  <a:lnTo>
                    <a:pt x="988" y="10"/>
                  </a:lnTo>
                  <a:lnTo>
                    <a:pt x="996" y="6"/>
                  </a:lnTo>
                  <a:lnTo>
                    <a:pt x="1004" y="2"/>
                  </a:lnTo>
                  <a:lnTo>
                    <a:pt x="1004" y="2"/>
                  </a:lnTo>
                  <a:lnTo>
                    <a:pt x="1014" y="0"/>
                  </a:lnTo>
                  <a:lnTo>
                    <a:pt x="1022" y="2"/>
                  </a:lnTo>
                  <a:lnTo>
                    <a:pt x="1030" y="8"/>
                  </a:lnTo>
                  <a:lnTo>
                    <a:pt x="1034" y="16"/>
                  </a:lnTo>
                  <a:lnTo>
                    <a:pt x="1034" y="16"/>
                  </a:lnTo>
                  <a:lnTo>
                    <a:pt x="1036" y="26"/>
                  </a:lnTo>
                  <a:lnTo>
                    <a:pt x="1034" y="34"/>
                  </a:lnTo>
                  <a:lnTo>
                    <a:pt x="1030" y="42"/>
                  </a:lnTo>
                  <a:lnTo>
                    <a:pt x="1020" y="46"/>
                  </a:lnTo>
                  <a:lnTo>
                    <a:pt x="1014" y="50"/>
                  </a:lnTo>
                  <a:lnTo>
                    <a:pt x="1014" y="50"/>
                  </a:lnTo>
                  <a:lnTo>
                    <a:pt x="1004" y="52"/>
                  </a:lnTo>
                  <a:lnTo>
                    <a:pt x="1004" y="52"/>
                  </a:lnTo>
                  <a:close/>
                </a:path>
              </a:pathLst>
            </a:custGeom>
            <a:solidFill>
              <a:srgbClr val="94A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Isosceles Triangle 103"/>
            <p:cNvSpPr/>
            <p:nvPr/>
          </p:nvSpPr>
          <p:spPr>
            <a:xfrm rot="4058766">
              <a:off x="5215869" y="427437"/>
              <a:ext cx="146645" cy="168558"/>
            </a:xfrm>
            <a:prstGeom prst="triangle">
              <a:avLst/>
            </a:prstGeom>
            <a:solidFill>
              <a:srgbClr val="94A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3306498" y="1439449"/>
            <a:ext cx="1938590" cy="1915787"/>
            <a:chOff x="9469123" y="5578004"/>
            <a:chExt cx="2707187" cy="2709658"/>
          </a:xfrm>
        </p:grpSpPr>
        <p:sp>
          <p:nvSpPr>
            <p:cNvPr id="2" name="Oval 1"/>
            <p:cNvSpPr/>
            <p:nvPr/>
          </p:nvSpPr>
          <p:spPr>
            <a:xfrm>
              <a:off x="9564916" y="5733145"/>
              <a:ext cx="2452914" cy="24529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1" descr="InsertedImage.jpg"/>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foregroundMark x1="67133" y1="26573" x2="67133" y2="26573"/>
                          <a14:foregroundMark x1="67133" y1="76923" x2="67133" y2="76923"/>
                          <a14:foregroundMark x1="45804" y1="65734" x2="45804" y2="65734"/>
                          <a14:foregroundMark x1="41608" y1="28671" x2="41608" y2="28671"/>
                        </a14:backgroundRemoval>
                      </a14:imgEffect>
                    </a14:imgLayer>
                  </a14:imgProps>
                </a:ext>
                <a:ext uri="{28A0092B-C50C-407E-A947-70E740481C1C}">
                  <a14:useLocalDpi xmlns:a14="http://schemas.microsoft.com/office/drawing/2010/main"/>
                </a:ext>
              </a:extLst>
            </a:blip>
            <a:srcRect/>
            <a:stretch/>
          </p:blipFill>
          <p:spPr bwMode="auto">
            <a:xfrm rot="5400000">
              <a:off x="9467888" y="5579239"/>
              <a:ext cx="2709658" cy="2707187"/>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16" name="Group 15"/>
          <p:cNvGrpSpPr/>
          <p:nvPr/>
        </p:nvGrpSpPr>
        <p:grpSpPr>
          <a:xfrm>
            <a:off x="1233406" y="3795164"/>
            <a:ext cx="955146" cy="819155"/>
            <a:chOff x="1233406" y="3795164"/>
            <a:chExt cx="955146" cy="819155"/>
          </a:xfrm>
        </p:grpSpPr>
        <p:sp>
          <p:nvSpPr>
            <p:cNvPr id="63" name="Rounded Rectangle 62"/>
            <p:cNvSpPr/>
            <p:nvPr/>
          </p:nvSpPr>
          <p:spPr>
            <a:xfrm>
              <a:off x="1233406" y="3795164"/>
              <a:ext cx="955146" cy="819155"/>
            </a:xfrm>
            <a:prstGeom prst="roundRect">
              <a:avLst/>
            </a:prstGeom>
            <a:solidFill>
              <a:schemeClr val="bg1"/>
            </a:solidFill>
            <a:ln w="19050">
              <a:solidFill>
                <a:srgbClr val="008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319002" y="3859901"/>
              <a:ext cx="773074" cy="712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2155898" y="3074973"/>
            <a:ext cx="955146" cy="819155"/>
            <a:chOff x="2155898" y="3074973"/>
            <a:chExt cx="955146" cy="819155"/>
          </a:xfrm>
        </p:grpSpPr>
        <p:sp>
          <p:nvSpPr>
            <p:cNvPr id="66" name="Rounded Rectangle 65"/>
            <p:cNvSpPr/>
            <p:nvPr/>
          </p:nvSpPr>
          <p:spPr>
            <a:xfrm>
              <a:off x="2155898" y="3074973"/>
              <a:ext cx="955146" cy="819155"/>
            </a:xfrm>
            <a:prstGeom prst="roundRect">
              <a:avLst/>
            </a:prstGeom>
            <a:solidFill>
              <a:schemeClr val="bg1"/>
            </a:solidFill>
            <a:ln w="19050">
              <a:solidFill>
                <a:srgbClr val="008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176759" y="3217501"/>
              <a:ext cx="883024" cy="55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a:off x="3094574" y="2387150"/>
            <a:ext cx="955146" cy="819155"/>
            <a:chOff x="3094574" y="2387150"/>
            <a:chExt cx="955146" cy="819155"/>
          </a:xfrm>
        </p:grpSpPr>
        <p:sp>
          <p:nvSpPr>
            <p:cNvPr id="67" name="Rounded Rectangle 66"/>
            <p:cNvSpPr/>
            <p:nvPr/>
          </p:nvSpPr>
          <p:spPr>
            <a:xfrm>
              <a:off x="3094574" y="2387150"/>
              <a:ext cx="955146" cy="819155"/>
            </a:xfrm>
            <a:prstGeom prst="roundRect">
              <a:avLst/>
            </a:prstGeom>
            <a:solidFill>
              <a:schemeClr val="bg1"/>
            </a:solidFill>
            <a:ln w="19050">
              <a:solidFill>
                <a:srgbClr val="008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5" name="Picture 5"/>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301550" y="2402698"/>
              <a:ext cx="558351" cy="79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3984698" y="1642683"/>
            <a:ext cx="955146" cy="819155"/>
            <a:chOff x="3984698" y="1642683"/>
            <a:chExt cx="955146" cy="819155"/>
          </a:xfrm>
        </p:grpSpPr>
        <p:sp>
          <p:nvSpPr>
            <p:cNvPr id="68" name="Rounded Rectangle 67"/>
            <p:cNvSpPr/>
            <p:nvPr/>
          </p:nvSpPr>
          <p:spPr>
            <a:xfrm>
              <a:off x="3984698" y="1642683"/>
              <a:ext cx="955146" cy="819155"/>
            </a:xfrm>
            <a:prstGeom prst="roundRect">
              <a:avLst/>
            </a:prstGeom>
            <a:solidFill>
              <a:schemeClr val="bg1"/>
            </a:solidFill>
            <a:ln w="19050">
              <a:solidFill>
                <a:srgbClr val="008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6" name="Picture 6"/>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191674" y="1684290"/>
              <a:ext cx="493615" cy="76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4955742" y="1003413"/>
            <a:ext cx="955146" cy="819155"/>
            <a:chOff x="4955742" y="1003413"/>
            <a:chExt cx="955146" cy="819155"/>
          </a:xfrm>
        </p:grpSpPr>
        <p:sp>
          <p:nvSpPr>
            <p:cNvPr id="69" name="Rounded Rectangle 68"/>
            <p:cNvSpPr/>
            <p:nvPr/>
          </p:nvSpPr>
          <p:spPr>
            <a:xfrm>
              <a:off x="4955742" y="1003413"/>
              <a:ext cx="955146" cy="819155"/>
            </a:xfrm>
            <a:prstGeom prst="roundRect">
              <a:avLst/>
            </a:prstGeom>
            <a:solidFill>
              <a:schemeClr val="bg1"/>
            </a:solidFill>
            <a:ln w="19050">
              <a:solidFill>
                <a:srgbClr val="008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7" name="Picture 7"/>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138442" y="1021428"/>
              <a:ext cx="582627" cy="775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2" name="Group 61"/>
          <p:cNvGrpSpPr/>
          <p:nvPr/>
        </p:nvGrpSpPr>
        <p:grpSpPr>
          <a:xfrm>
            <a:off x="5948363" y="96838"/>
            <a:ext cx="1722437" cy="1439862"/>
            <a:chOff x="5948363" y="96838"/>
            <a:chExt cx="1722437" cy="1439862"/>
          </a:xfrm>
        </p:grpSpPr>
        <p:grpSp>
          <p:nvGrpSpPr>
            <p:cNvPr id="64" name="Group 82"/>
            <p:cNvGrpSpPr>
              <a:grpSpLocks/>
            </p:cNvGrpSpPr>
            <p:nvPr/>
          </p:nvGrpSpPr>
          <p:grpSpPr bwMode="auto">
            <a:xfrm>
              <a:off x="5948363" y="96838"/>
              <a:ext cx="1722437" cy="1439862"/>
              <a:chOff x="8192053" y="1331843"/>
              <a:chExt cx="1423798" cy="1189533"/>
            </a:xfrm>
          </p:grpSpPr>
          <p:sp>
            <p:nvSpPr>
              <p:cNvPr id="70" name="Rounded Rectangle 69"/>
              <p:cNvSpPr/>
              <p:nvPr/>
            </p:nvSpPr>
            <p:spPr>
              <a:xfrm>
                <a:off x="8192053" y="1331843"/>
                <a:ext cx="1423798" cy="1189533"/>
              </a:xfrm>
              <a:prstGeom prst="roundRect">
                <a:avLst/>
              </a:prstGeom>
              <a:solidFill>
                <a:schemeClr val="bg1"/>
              </a:solidFill>
              <a:ln w="19050">
                <a:solidFill>
                  <a:srgbClr val="008AB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p>
            </p:txBody>
          </p:sp>
          <p:pic>
            <p:nvPicPr>
              <p:cNvPr id="71" name="Picture 2"/>
              <p:cNvPicPr>
                <a:picLocks noChangeAspect="1" noChangeArrowheads="1"/>
              </p:cNvPicPr>
              <p:nvPr/>
            </p:nvPicPr>
            <p:blipFill>
              <a:blip r:embed="rId10" cstate="print"/>
              <a:srcRect/>
              <a:stretch>
                <a:fillRect/>
              </a:stretch>
            </p:blipFill>
            <p:spPr bwMode="auto">
              <a:xfrm>
                <a:off x="8265920" y="1437025"/>
                <a:ext cx="549218" cy="981523"/>
              </a:xfrm>
              <a:prstGeom prst="rect">
                <a:avLst/>
              </a:prstGeom>
              <a:noFill/>
              <a:ln w="9525">
                <a:noFill/>
                <a:miter lim="800000"/>
                <a:headEnd/>
                <a:tailEnd/>
              </a:ln>
            </p:spPr>
          </p:pic>
        </p:grpSp>
        <p:pic>
          <p:nvPicPr>
            <p:cNvPr id="65"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9662" t="12276" r="18794" b="25678"/>
            <a:stretch/>
          </p:blipFill>
          <p:spPr bwMode="auto">
            <a:xfrm>
              <a:off x="6864688" y="145472"/>
              <a:ext cx="597957" cy="133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9161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3"/>
                                        </p:tgtEl>
                                      </p:cBhvr>
                                      <p:by x="50000" y="50000"/>
                                    </p:animScale>
                                  </p:childTnLst>
                                </p:cTn>
                              </p:par>
                              <p:par>
                                <p:cTn id="12" presetID="42" presetClass="path" presetSubtype="0" accel="50000" decel="50000" fill="hold" nodeType="withEffect">
                                  <p:stCondLst>
                                    <p:cond delay="0"/>
                                  </p:stCondLst>
                                  <p:childTnLst>
                                    <p:animMotion origin="layout" path="M -4.72222E-6 -3.26953E-6 L 0.41719 0.30349 " pathEditMode="relative" rAng="0" ptsTypes="AA">
                                      <p:cBhvr>
                                        <p:cTn id="13" dur="2000" fill="hold"/>
                                        <p:tgtEl>
                                          <p:spTgt spid="3"/>
                                        </p:tgtEl>
                                        <p:attrNameLst>
                                          <p:attrName>ppt_x</p:attrName>
                                          <p:attrName>ppt_y</p:attrName>
                                        </p:attrNameLst>
                                      </p:cBhvr>
                                      <p:rCtr x="20851" y="15159"/>
                                    </p:animMotion>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500"/>
                                        <p:tgtEl>
                                          <p:spTgt spid="88"/>
                                        </p:tgtEl>
                                      </p:cBhvr>
                                    </p:animEffect>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3500"/>
                            </p:stCondLst>
                            <p:childTnLst>
                              <p:par>
                                <p:cTn id="30" presetID="22" presetClass="entr" presetSubtype="4" fill="hold" nodeType="after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wipe(down)">
                                      <p:cBhvr>
                                        <p:cTn id="32" dur="500"/>
                                        <p:tgtEl>
                                          <p:spTgt spid="92"/>
                                        </p:tgtEl>
                                      </p:cBhvr>
                                    </p:animEffect>
                                  </p:childTnLst>
                                </p:cTn>
                              </p:par>
                            </p:childTnLst>
                          </p:cTn>
                        </p:par>
                        <p:par>
                          <p:cTn id="33" fill="hold">
                            <p:stCondLst>
                              <p:cond delay="4000"/>
                            </p:stCondLst>
                            <p:childTnLst>
                              <p:par>
                                <p:cTn id="34" presetID="10"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4500"/>
                            </p:stCondLst>
                            <p:childTnLst>
                              <p:par>
                                <p:cTn id="38" presetID="22" presetClass="entr" presetSubtype="8" fill="hold" nodeType="after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left)">
                                      <p:cBhvr>
                                        <p:cTn id="40" dur="500"/>
                                        <p:tgtEl>
                                          <p:spTgt spid="51"/>
                                        </p:tgtEl>
                                      </p:cBhvr>
                                    </p:animEffect>
                                  </p:childTnLst>
                                </p:cTn>
                              </p:par>
                            </p:childTnLst>
                          </p:cTn>
                        </p:par>
                        <p:par>
                          <p:cTn id="41" fill="hold">
                            <p:stCondLst>
                              <p:cond delay="5000"/>
                            </p:stCondLst>
                            <p:childTnLst>
                              <p:par>
                                <p:cTn id="42" presetID="22" presetClass="entr" presetSubtype="4" fill="hold" nodeType="afterEffect">
                                  <p:stCondLst>
                                    <p:cond delay="0"/>
                                  </p:stCondLst>
                                  <p:childTnLst>
                                    <p:set>
                                      <p:cBhvr>
                                        <p:cTn id="43" dur="1" fill="hold">
                                          <p:stCondLst>
                                            <p:cond delay="0"/>
                                          </p:stCondLst>
                                        </p:cTn>
                                        <p:tgtEl>
                                          <p:spTgt spid="101"/>
                                        </p:tgtEl>
                                        <p:attrNameLst>
                                          <p:attrName>style.visibility</p:attrName>
                                        </p:attrNameLst>
                                      </p:cBhvr>
                                      <p:to>
                                        <p:strVal val="visible"/>
                                      </p:to>
                                    </p:set>
                                    <p:animEffect transition="in" filter="wipe(down)">
                                      <p:cBhvr>
                                        <p:cTn id="44" dur="500"/>
                                        <p:tgtEl>
                                          <p:spTgt spid="101"/>
                                        </p:tgtEl>
                                      </p:cBhvr>
                                    </p:animEffect>
                                  </p:childTnLst>
                                </p:cTn>
                              </p:par>
                            </p:childTnLst>
                          </p:cTn>
                        </p:par>
                        <p:par>
                          <p:cTn id="45" fill="hold">
                            <p:stCondLst>
                              <p:cond delay="5500"/>
                            </p:stCondLst>
                            <p:childTnLst>
                              <p:par>
                                <p:cTn id="46" presetID="10"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par>
                          <p:cTn id="49" fill="hold">
                            <p:stCondLst>
                              <p:cond delay="6000"/>
                            </p:stCondLst>
                            <p:childTnLst>
                              <p:par>
                                <p:cTn id="50" presetID="22" presetClass="entr" presetSubtype="8" fill="hold" nodeType="after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wipe(left)">
                                      <p:cBhvr>
                                        <p:cTn id="52" dur="500"/>
                                        <p:tgtEl>
                                          <p:spTgt spid="52"/>
                                        </p:tgtEl>
                                      </p:cBhvr>
                                    </p:animEffect>
                                  </p:childTnLst>
                                </p:cTn>
                              </p:par>
                            </p:childTnLst>
                          </p:cTn>
                        </p:par>
                        <p:par>
                          <p:cTn id="53" fill="hold">
                            <p:stCondLst>
                              <p:cond delay="6500"/>
                            </p:stCondLst>
                            <p:childTnLst>
                              <p:par>
                                <p:cTn id="54" presetID="22" presetClass="entr" presetSubtype="4" fill="hold" nodeType="afterEffect">
                                  <p:stCondLst>
                                    <p:cond delay="0"/>
                                  </p:stCondLst>
                                  <p:childTnLst>
                                    <p:set>
                                      <p:cBhvr>
                                        <p:cTn id="55" dur="1" fill="hold">
                                          <p:stCondLst>
                                            <p:cond delay="0"/>
                                          </p:stCondLst>
                                        </p:cTn>
                                        <p:tgtEl>
                                          <p:spTgt spid="108"/>
                                        </p:tgtEl>
                                        <p:attrNameLst>
                                          <p:attrName>style.visibility</p:attrName>
                                        </p:attrNameLst>
                                      </p:cBhvr>
                                      <p:to>
                                        <p:strVal val="visible"/>
                                      </p:to>
                                    </p:set>
                                    <p:animEffect transition="in" filter="wipe(down)">
                                      <p:cBhvr>
                                        <p:cTn id="56" dur="500"/>
                                        <p:tgtEl>
                                          <p:spTgt spid="108"/>
                                        </p:tgtEl>
                                      </p:cBhvr>
                                    </p:animEffect>
                                  </p:childTnLst>
                                </p:cTn>
                              </p:par>
                            </p:childTnLst>
                          </p:cTn>
                        </p:par>
                        <p:par>
                          <p:cTn id="57" fill="hold">
                            <p:stCondLst>
                              <p:cond delay="7000"/>
                            </p:stCondLst>
                            <p:childTnLst>
                              <p:par>
                                <p:cTn id="58" presetID="10" presetClass="entr" presetSubtype="0" fill="hold"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childTnLst>
                          </p:cTn>
                        </p:par>
                        <p:par>
                          <p:cTn id="61" fill="hold">
                            <p:stCondLst>
                              <p:cond delay="7500"/>
                            </p:stCondLst>
                            <p:childTnLst>
                              <p:par>
                                <p:cTn id="62" presetID="22" presetClass="entr" presetSubtype="8" fill="hold" nodeType="after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wipe(left)">
                                      <p:cBhvr>
                                        <p:cTn id="64" dur="500"/>
                                        <p:tgtEl>
                                          <p:spTgt spid="53"/>
                                        </p:tgtEl>
                                      </p:cBhvr>
                                    </p:animEffect>
                                  </p:childTnLst>
                                </p:cTn>
                              </p:par>
                            </p:childTnLst>
                          </p:cTn>
                        </p:par>
                        <p:par>
                          <p:cTn id="65" fill="hold">
                            <p:stCondLst>
                              <p:cond delay="8000"/>
                            </p:stCondLst>
                            <p:childTnLst>
                              <p:par>
                                <p:cTn id="66" presetID="22" presetClass="entr" presetSubtype="4" fill="hold" nodeType="afterEffect">
                                  <p:stCondLst>
                                    <p:cond delay="0"/>
                                  </p:stCondLst>
                                  <p:childTnLst>
                                    <p:set>
                                      <p:cBhvr>
                                        <p:cTn id="67" dur="1" fill="hold">
                                          <p:stCondLst>
                                            <p:cond delay="0"/>
                                          </p:stCondLst>
                                        </p:cTn>
                                        <p:tgtEl>
                                          <p:spTgt spid="117"/>
                                        </p:tgtEl>
                                        <p:attrNameLst>
                                          <p:attrName>style.visibility</p:attrName>
                                        </p:attrNameLst>
                                      </p:cBhvr>
                                      <p:to>
                                        <p:strVal val="visible"/>
                                      </p:to>
                                    </p:set>
                                    <p:animEffect transition="in" filter="wipe(down)">
                                      <p:cBhvr>
                                        <p:cTn id="68" dur="500"/>
                                        <p:tgtEl>
                                          <p:spTgt spid="117"/>
                                        </p:tgtEl>
                                      </p:cBhvr>
                                    </p:animEffect>
                                  </p:childTnLst>
                                </p:cTn>
                              </p:par>
                            </p:childTnLst>
                          </p:cTn>
                        </p:par>
                        <p:par>
                          <p:cTn id="69" fill="hold">
                            <p:stCondLst>
                              <p:cond delay="8500"/>
                            </p:stCondLst>
                            <p:childTnLst>
                              <p:par>
                                <p:cTn id="70" presetID="10" presetClass="entr" presetSubtype="0" fill="hold" nodeType="after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cTn>
                              </p:par>
                            </p:childTnLst>
                          </p:cTn>
                        </p:par>
                        <p:par>
                          <p:cTn id="73" fill="hold">
                            <p:stCondLst>
                              <p:cond delay="9000"/>
                            </p:stCondLst>
                            <p:childTnLst>
                              <p:par>
                                <p:cTn id="74" presetID="22" presetClass="entr" presetSubtype="8" fill="hold" nodeType="afterEffect">
                                  <p:stCondLst>
                                    <p:cond delay="0"/>
                                  </p:stCondLst>
                                  <p:childTnLst>
                                    <p:set>
                                      <p:cBhvr>
                                        <p:cTn id="75" dur="1" fill="hold">
                                          <p:stCondLst>
                                            <p:cond delay="0"/>
                                          </p:stCondLst>
                                        </p:cTn>
                                        <p:tgtEl>
                                          <p:spTgt spid="120"/>
                                        </p:tgtEl>
                                        <p:attrNameLst>
                                          <p:attrName>style.visibility</p:attrName>
                                        </p:attrNameLst>
                                      </p:cBhvr>
                                      <p:to>
                                        <p:strVal val="visible"/>
                                      </p:to>
                                    </p:set>
                                    <p:animEffect transition="in" filter="wipe(left)">
                                      <p:cBhvr>
                                        <p:cTn id="76" dur="500"/>
                                        <p:tgtEl>
                                          <p:spTgt spid="120"/>
                                        </p:tgtEl>
                                      </p:cBhvr>
                                    </p:animEffect>
                                  </p:childTnLst>
                                </p:cTn>
                              </p:par>
                            </p:childTnLst>
                          </p:cTn>
                        </p:par>
                        <p:par>
                          <p:cTn id="77" fill="hold">
                            <p:stCondLst>
                              <p:cond delay="9500"/>
                            </p:stCondLst>
                            <p:childTnLst>
                              <p:par>
                                <p:cTn id="78" presetID="22" presetClass="entr" presetSubtype="4" fill="hold"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down)">
                                      <p:cBhvr>
                                        <p:cTn id="80" dur="500"/>
                                        <p:tgtEl>
                                          <p:spTgt spid="13"/>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wipe(down)">
                                      <p:cBhvr>
                                        <p:cTn id="83" dur="500"/>
                                        <p:tgtEl>
                                          <p:spTgt spid="10"/>
                                        </p:tgtEl>
                                      </p:cBhvr>
                                    </p:animEffect>
                                  </p:childTnLst>
                                </p:cTn>
                              </p:par>
                              <p:par>
                                <p:cTn id="84" presetID="10" presetClass="entr" presetSubtype="0" fill="hold" nodeType="withEffect">
                                  <p:stCondLst>
                                    <p:cond delay="0"/>
                                  </p:stCondLst>
                                  <p:childTnLst>
                                    <p:set>
                                      <p:cBhvr>
                                        <p:cTn id="85" dur="1" fill="hold">
                                          <p:stCondLst>
                                            <p:cond delay="0"/>
                                          </p:stCondLst>
                                        </p:cTn>
                                        <p:tgtEl>
                                          <p:spTgt spid="62"/>
                                        </p:tgtEl>
                                        <p:attrNameLst>
                                          <p:attrName>style.visibility</p:attrName>
                                        </p:attrNameLst>
                                      </p:cBhvr>
                                      <p:to>
                                        <p:strVal val="visible"/>
                                      </p:to>
                                    </p:set>
                                    <p:animEffect transition="in" filter="fade">
                                      <p:cBhvr>
                                        <p:cTn id="8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90548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0" y="0"/>
            <a:ext cx="9144292" cy="4916488"/>
            <a:chOff x="0" y="0"/>
            <a:chExt cx="9144292" cy="4916488"/>
          </a:xfrm>
        </p:grpSpPr>
        <p:pic>
          <p:nvPicPr>
            <p:cNvPr id="60417"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045" r="-3045"/>
            <a:stretch/>
          </p:blipFill>
          <p:spPr bwMode="auto">
            <a:xfrm>
              <a:off x="0" y="0"/>
              <a:ext cx="7419109" cy="4916488"/>
            </a:xfrm>
            <a:prstGeom prst="rect">
              <a:avLst/>
            </a:prstGeom>
            <a:noFill/>
            <a:ln w="9525">
              <a:noFill/>
              <a:miter lim="800000"/>
              <a:headEnd/>
              <a:tailEnd/>
            </a:ln>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046" t="12276" r="20771" b="25516"/>
            <a:stretch/>
          </p:blipFill>
          <p:spPr bwMode="auto">
            <a:xfrm>
              <a:off x="7282927" y="94490"/>
              <a:ext cx="1861365" cy="481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209149318"/>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492107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0" y="646574"/>
            <a:ext cx="6286500" cy="667512"/>
          </a:xfrm>
          <a:prstGeom prst="rect">
            <a:avLst/>
          </a:prstGeom>
          <a:gradFill>
            <a:gsLst>
              <a:gs pos="0">
                <a:srgbClr val="008AB0"/>
              </a:gs>
              <a:gs pos="100000">
                <a:srgbClr val="008AB0">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a:p>
        </p:txBody>
      </p:sp>
      <p:sp>
        <p:nvSpPr>
          <p:cNvPr id="6" name="TextBox 11"/>
          <p:cNvSpPr txBox="1"/>
          <p:nvPr/>
        </p:nvSpPr>
        <p:spPr>
          <a:xfrm>
            <a:off x="310805" y="686370"/>
            <a:ext cx="6005590" cy="623758"/>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rgbClr val="FFFFFF"/>
                </a:solidFill>
                <a:latin typeface="Arial" pitchFamily="34" charset="0"/>
                <a:cs typeface="Arial" pitchFamily="34" charset="0"/>
              </a:rPr>
              <a:t>EL AND DE LA INOVACIÓN</a:t>
            </a:r>
            <a:endParaRPr lang="en-US" sz="3200" b="1" dirty="0">
              <a:solidFill>
                <a:srgbClr val="FFFFFF"/>
              </a:solidFill>
              <a:latin typeface="Arial" pitchFamily="34" charset="0"/>
              <a:cs typeface="Arial" pitchFamily="34" charset="0"/>
            </a:endParaRPr>
          </a:p>
        </p:txBody>
      </p:sp>
      <p:pic>
        <p:nvPicPr>
          <p:cNvPr id="3" name="Picture 2"/>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100000" l="9948" r="100000">
                        <a14:foregroundMark x1="18075" y1="82813" x2="20936" y2="98717"/>
                        <a14:foregroundMark x1="41873" y1="4185" x2="41873" y2="4185"/>
                        <a14:backgroundMark x1="49155" y1="1786" x2="99610" y2="37388"/>
                        <a14:backgroundMark x1="65800" y1="20871" x2="71001" y2="42857"/>
                        <a14:backgroundMark x1="85436" y1="49777" x2="85436" y2="49777"/>
                        <a14:backgroundMark x1="90637" y1="58761" x2="99805" y2="83426"/>
                        <a14:backgroundMark x1="58322" y1="30636" x2="59233" y2="36272"/>
                        <a14:backgroundMark x1="31730" y1="11049" x2="31730" y2="10938"/>
                        <a14:backgroundMark x1="54356" y1="7868" x2="54356" y2="7868"/>
                        <a14:backgroundMark x1="40182" y1="4799" x2="32120" y2="8371"/>
                        <a14:backgroundMark x1="42003" y1="4520" x2="42003" y2="4520"/>
                        <a14:backgroundMark x1="52861" y1="6752" x2="52861" y2="6752"/>
                        <a14:backgroundMark x1="58648" y1="13170" x2="58648" y2="13170"/>
                        <a14:backgroundMark x1="58322" y1="34319" x2="59428" y2="36440"/>
                        <a14:backgroundMark x1="29714" y1="20703" x2="31209" y2="6417"/>
                      </a14:backgroundRemoval>
                    </a14:imgEffect>
                  </a14:imgLayer>
                </a14:imgProps>
              </a:ext>
              <a:ext uri="{28A0092B-C50C-407E-A947-70E740481C1C}">
                <a14:useLocalDpi xmlns:a14="http://schemas.microsoft.com/office/drawing/2010/main"/>
              </a:ext>
            </a:extLst>
          </a:blip>
          <a:srcRect/>
          <a:stretch/>
        </p:blipFill>
        <p:spPr>
          <a:xfrm flipH="1">
            <a:off x="-1" y="582271"/>
            <a:ext cx="3723503" cy="4338807"/>
          </a:xfrm>
          <a:prstGeom prst="rect">
            <a:avLst/>
          </a:prstGeom>
        </p:spPr>
      </p:pic>
      <p:grpSp>
        <p:nvGrpSpPr>
          <p:cNvPr id="8" name="Group 7"/>
          <p:cNvGrpSpPr/>
          <p:nvPr/>
        </p:nvGrpSpPr>
        <p:grpSpPr>
          <a:xfrm>
            <a:off x="3510371" y="1720622"/>
            <a:ext cx="4794856" cy="2191446"/>
            <a:chOff x="3510371" y="1720622"/>
            <a:chExt cx="4794856" cy="2191446"/>
          </a:xfrm>
        </p:grpSpPr>
        <p:sp>
          <p:nvSpPr>
            <p:cNvPr id="2" name="Rectangle 1"/>
            <p:cNvSpPr/>
            <p:nvPr/>
          </p:nvSpPr>
          <p:spPr>
            <a:xfrm>
              <a:off x="3510371" y="1720622"/>
              <a:ext cx="4794856" cy="2062103"/>
            </a:xfrm>
            <a:prstGeom prst="rect">
              <a:avLst/>
            </a:prstGeom>
          </p:spPr>
          <p:txBody>
            <a:bodyPr wrap="square">
              <a:spAutoFit/>
            </a:bodyPr>
            <a:lstStyle/>
            <a:p>
              <a:r>
                <a:rPr lang="en-US" sz="3200" dirty="0" smtClean="0">
                  <a:solidFill>
                    <a:schemeClr val="bg1"/>
                  </a:solidFill>
                  <a:latin typeface="Arial" pitchFamily="34" charset="0"/>
                  <a:cs typeface="Arial" pitchFamily="34" charset="0"/>
                </a:rPr>
                <a:t>“La INOVACIÓN </a:t>
              </a:r>
              <a:r>
                <a:rPr lang="en-US" sz="3200" dirty="0" err="1" smtClean="0">
                  <a:solidFill>
                    <a:schemeClr val="bg1"/>
                  </a:solidFill>
                  <a:latin typeface="Arial" pitchFamily="34" charset="0"/>
                  <a:cs typeface="Arial" pitchFamily="34" charset="0"/>
                </a:rPr>
                <a:t>es</a:t>
              </a:r>
              <a:r>
                <a:rPr lang="en-US" sz="3200" dirty="0" smtClean="0">
                  <a:solidFill>
                    <a:schemeClr val="bg1"/>
                  </a:solidFill>
                  <a:latin typeface="Arial" pitchFamily="34" charset="0"/>
                  <a:cs typeface="Arial" pitchFamily="34" charset="0"/>
                </a:rPr>
                <a:t> lo </a:t>
              </a:r>
              <a:r>
                <a:rPr lang="en-US" sz="3200" dirty="0" err="1" smtClean="0">
                  <a:solidFill>
                    <a:schemeClr val="bg1"/>
                  </a:solidFill>
                  <a:latin typeface="Arial" pitchFamily="34" charset="0"/>
                  <a:cs typeface="Arial" pitchFamily="34" charset="0"/>
                </a:rPr>
                <a:t>que</a:t>
              </a:r>
              <a:r>
                <a:rPr lang="en-US" sz="3200" dirty="0" smtClean="0">
                  <a:solidFill>
                    <a:schemeClr val="bg1"/>
                  </a:solidFill>
                  <a:latin typeface="Arial" pitchFamily="34" charset="0"/>
                  <a:cs typeface="Arial" pitchFamily="34" charset="0"/>
                </a:rPr>
                <a:t> distingue al LÍDER  de </a:t>
              </a:r>
              <a:r>
                <a:rPr lang="en-US" sz="3200" dirty="0" err="1" smtClean="0">
                  <a:solidFill>
                    <a:schemeClr val="bg1"/>
                  </a:solidFill>
                  <a:latin typeface="Arial" pitchFamily="34" charset="0"/>
                  <a:cs typeface="Arial" pitchFamily="34" charset="0"/>
                </a:rPr>
                <a:t>sus</a:t>
              </a:r>
              <a:r>
                <a:rPr lang="en-US" sz="3200" dirty="0" smtClean="0">
                  <a:solidFill>
                    <a:schemeClr val="bg1"/>
                  </a:solidFill>
                  <a:latin typeface="Arial" pitchFamily="34" charset="0"/>
                  <a:cs typeface="Arial" pitchFamily="34" charset="0"/>
                </a:rPr>
                <a:t> </a:t>
              </a:r>
              <a:r>
                <a:rPr lang="en-US" sz="3200" dirty="0" err="1" smtClean="0">
                  <a:solidFill>
                    <a:schemeClr val="bg1"/>
                  </a:solidFill>
                  <a:latin typeface="Arial" pitchFamily="34" charset="0"/>
                  <a:cs typeface="Arial" pitchFamily="34" charset="0"/>
                </a:rPr>
                <a:t>seguidores</a:t>
              </a:r>
              <a:r>
                <a:rPr lang="en-US" sz="3200" dirty="0" smtClean="0">
                  <a:solidFill>
                    <a:schemeClr val="bg1"/>
                  </a:solidFill>
                  <a:latin typeface="Arial" pitchFamily="34" charset="0"/>
                  <a:cs typeface="Arial" pitchFamily="34" charset="0"/>
                </a:rPr>
                <a:t> </a:t>
              </a:r>
              <a:r>
                <a:rPr lang="en-US" sz="3200" dirty="0">
                  <a:solidFill>
                    <a:schemeClr val="bg1"/>
                  </a:solidFill>
                  <a:latin typeface="Arial" pitchFamily="34" charset="0"/>
                  <a:cs typeface="Arial" pitchFamily="34" charset="0"/>
                </a:rPr>
                <a:t/>
              </a:r>
              <a:br>
                <a:rPr lang="en-US" sz="3200" dirty="0">
                  <a:solidFill>
                    <a:schemeClr val="bg1"/>
                  </a:solidFill>
                  <a:latin typeface="Arial" pitchFamily="34" charset="0"/>
                  <a:cs typeface="Arial" pitchFamily="34" charset="0"/>
                </a:rPr>
              </a:br>
              <a:endParaRPr lang="en-US" sz="3200" dirty="0">
                <a:solidFill>
                  <a:schemeClr val="bg1"/>
                </a:solidFill>
                <a:latin typeface="Arial" pitchFamily="34" charset="0"/>
                <a:cs typeface="Arial" pitchFamily="34" charset="0"/>
              </a:endParaRPr>
            </a:p>
          </p:txBody>
        </p:sp>
        <p:sp>
          <p:nvSpPr>
            <p:cNvPr id="7" name="Rectangle 6"/>
            <p:cNvSpPr/>
            <p:nvPr/>
          </p:nvSpPr>
          <p:spPr>
            <a:xfrm>
              <a:off x="5792621" y="3296515"/>
              <a:ext cx="2309029" cy="615553"/>
            </a:xfrm>
            <a:prstGeom prst="rect">
              <a:avLst/>
            </a:prstGeom>
          </p:spPr>
          <p:txBody>
            <a:bodyPr wrap="none">
              <a:spAutoFit/>
            </a:bodyPr>
            <a:lstStyle/>
            <a:p>
              <a:pPr algn="r"/>
              <a:r>
                <a:rPr lang="en-US" dirty="0" smtClean="0">
                  <a:solidFill>
                    <a:schemeClr val="bg1"/>
                  </a:solidFill>
                  <a:latin typeface="Arial" pitchFamily="34" charset="0"/>
                  <a:cs typeface="Arial" pitchFamily="34" charset="0"/>
                </a:rPr>
                <a:t>Steve Jobs</a:t>
              </a:r>
            </a:p>
            <a:p>
              <a:pPr algn="r"/>
              <a:r>
                <a:rPr lang="en-US" sz="1600" i="1" dirty="0" err="1" smtClean="0">
                  <a:solidFill>
                    <a:schemeClr val="bg1"/>
                  </a:solidFill>
                  <a:latin typeface="Arial" pitchFamily="34" charset="0"/>
                  <a:cs typeface="Arial" pitchFamily="34" charset="0"/>
                </a:rPr>
                <a:t>Fundador</a:t>
              </a:r>
              <a:r>
                <a:rPr lang="en-US" sz="1600" i="1" dirty="0" smtClean="0">
                  <a:solidFill>
                    <a:schemeClr val="bg1"/>
                  </a:solidFill>
                  <a:latin typeface="Arial" pitchFamily="34" charset="0"/>
                  <a:cs typeface="Arial" pitchFamily="34" charset="0"/>
                </a:rPr>
                <a:t> de Apple Inc.</a:t>
              </a:r>
              <a:endParaRPr lang="en-US" sz="1600" i="1" dirty="0">
                <a:latin typeface="Arial" pitchFamily="34" charset="0"/>
                <a:cs typeface="Arial" pitchFamily="34" charset="0"/>
              </a:endParaRPr>
            </a:p>
          </p:txBody>
        </p:sp>
      </p:grpSp>
    </p:spTree>
    <p:extLst>
      <p:ext uri="{BB962C8B-B14F-4D97-AF65-F5344CB8AC3E}">
        <p14:creationId xmlns:p14="http://schemas.microsoft.com/office/powerpoint/2010/main" val="129076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492107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11212" b="100000" l="0" r="100000">
                        <a14:backgroundMark x1="98718" y1="89391" x2="95994" y2="99940"/>
                      </a14:backgroundRemoval>
                    </a14:imgEffect>
                  </a14:imgLayer>
                </a14:imgProps>
              </a:ext>
              <a:ext uri="{28A0092B-C50C-407E-A947-70E740481C1C}">
                <a14:useLocalDpi xmlns:a14="http://schemas.microsoft.com/office/drawing/2010/main"/>
              </a:ext>
            </a:extLst>
          </a:blip>
          <a:srcRect t="-12830"/>
          <a:stretch/>
        </p:blipFill>
        <p:spPr>
          <a:xfrm>
            <a:off x="5214551" y="-525982"/>
            <a:ext cx="3631373" cy="5447059"/>
          </a:xfrm>
          <a:prstGeom prst="rect">
            <a:avLst/>
          </a:prstGeom>
        </p:spPr>
      </p:pic>
      <p:sp>
        <p:nvSpPr>
          <p:cNvPr id="5" name="Rectangle 4"/>
          <p:cNvSpPr/>
          <p:nvPr/>
        </p:nvSpPr>
        <p:spPr>
          <a:xfrm>
            <a:off x="0" y="646574"/>
            <a:ext cx="6286500" cy="667512"/>
          </a:xfrm>
          <a:prstGeom prst="rect">
            <a:avLst/>
          </a:prstGeom>
          <a:gradFill>
            <a:gsLst>
              <a:gs pos="0">
                <a:srgbClr val="008AB0"/>
              </a:gs>
              <a:gs pos="100000">
                <a:srgbClr val="008AB0">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a:p>
        </p:txBody>
      </p:sp>
      <p:grpSp>
        <p:nvGrpSpPr>
          <p:cNvPr id="12" name="Group 11"/>
          <p:cNvGrpSpPr/>
          <p:nvPr/>
        </p:nvGrpSpPr>
        <p:grpSpPr>
          <a:xfrm>
            <a:off x="624494" y="1729047"/>
            <a:ext cx="4986597" cy="2453940"/>
            <a:chOff x="3510371" y="1720622"/>
            <a:chExt cx="4794856" cy="2781663"/>
          </a:xfrm>
        </p:grpSpPr>
        <p:sp>
          <p:nvSpPr>
            <p:cNvPr id="13" name="Rectangle 12"/>
            <p:cNvSpPr/>
            <p:nvPr/>
          </p:nvSpPr>
          <p:spPr>
            <a:xfrm>
              <a:off x="3510371" y="1720622"/>
              <a:ext cx="4794856" cy="2546824"/>
            </a:xfrm>
            <a:prstGeom prst="rect">
              <a:avLst/>
            </a:prstGeom>
          </p:spPr>
          <p:txBody>
            <a:bodyPr wrap="square">
              <a:spAutoFit/>
            </a:bodyPr>
            <a:lstStyle/>
            <a:p>
              <a:r>
                <a:rPr lang="es-MX" sz="2800" smtClean="0">
                  <a:solidFill>
                    <a:schemeClr val="bg1"/>
                  </a:solidFill>
                  <a:latin typeface="Arial" pitchFamily="34" charset="0"/>
                  <a:cs typeface="Arial" pitchFamily="34" charset="0"/>
                </a:rPr>
                <a:t>“Nuestra fundación fue basada en INOVACIÓN. Siempre hemos querido estar 10 pasos adelante de cualquier otro.”</a:t>
              </a:r>
              <a:endParaRPr lang="es-MX" sz="2800">
                <a:solidFill>
                  <a:schemeClr val="bg1"/>
                </a:solidFill>
                <a:latin typeface="Arial" pitchFamily="34" charset="0"/>
                <a:cs typeface="Arial" pitchFamily="34" charset="0"/>
              </a:endParaRPr>
            </a:p>
          </p:txBody>
        </p:sp>
        <p:sp>
          <p:nvSpPr>
            <p:cNvPr id="14" name="Rectangle 13"/>
            <p:cNvSpPr/>
            <p:nvPr/>
          </p:nvSpPr>
          <p:spPr>
            <a:xfrm>
              <a:off x="4921849" y="3804525"/>
              <a:ext cx="3092288" cy="697760"/>
            </a:xfrm>
            <a:prstGeom prst="rect">
              <a:avLst/>
            </a:prstGeom>
          </p:spPr>
          <p:txBody>
            <a:bodyPr wrap="none">
              <a:spAutoFit/>
            </a:bodyPr>
            <a:lstStyle/>
            <a:p>
              <a:pPr algn="r"/>
              <a:r>
                <a:rPr lang="es-MX" smtClean="0">
                  <a:solidFill>
                    <a:schemeClr val="bg1"/>
                  </a:solidFill>
                  <a:latin typeface="Arial" pitchFamily="34" charset="0"/>
                  <a:cs typeface="Arial" pitchFamily="34" charset="0"/>
                </a:rPr>
                <a:t>Blake M. Roney</a:t>
              </a:r>
            </a:p>
            <a:p>
              <a:pPr algn="r"/>
              <a:r>
                <a:rPr lang="es-MX" sz="1600" i="1" smtClean="0">
                  <a:solidFill>
                    <a:schemeClr val="bg1"/>
                  </a:solidFill>
                  <a:latin typeface="Arial" pitchFamily="34" charset="0"/>
                  <a:cs typeface="Arial" pitchFamily="34" charset="0"/>
                </a:rPr>
                <a:t>Fundador de Nu Skin Enterprises</a:t>
              </a:r>
              <a:endParaRPr lang="es-MX" sz="1600" i="1">
                <a:latin typeface="Arial" pitchFamily="34" charset="0"/>
                <a:cs typeface="Arial" pitchFamily="34" charset="0"/>
              </a:endParaRPr>
            </a:p>
          </p:txBody>
        </p:sp>
      </p:grpSp>
      <p:sp>
        <p:nvSpPr>
          <p:cNvPr id="10" name="TextBox 11"/>
          <p:cNvSpPr txBox="1"/>
          <p:nvPr/>
        </p:nvSpPr>
        <p:spPr>
          <a:xfrm>
            <a:off x="310805" y="686370"/>
            <a:ext cx="6005590" cy="623758"/>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rgbClr val="FFFFFF"/>
                </a:solidFill>
                <a:latin typeface="Arial" pitchFamily="34" charset="0"/>
                <a:cs typeface="Arial" pitchFamily="34" charset="0"/>
              </a:rPr>
              <a:t>EL AND DE LA INOVACIÓN</a:t>
            </a:r>
            <a:endParaRPr lang="en-US" sz="3200" b="1"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49729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descr="nk  Updated.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4901514"/>
          </a:xfrm>
          <a:prstGeom prst="rect">
            <a:avLst/>
          </a:prstGeom>
        </p:spPr>
      </p:pic>
      <p:sp>
        <p:nvSpPr>
          <p:cNvPr id="6" name="Rectangle 5"/>
          <p:cNvSpPr/>
          <p:nvPr/>
        </p:nvSpPr>
        <p:spPr>
          <a:xfrm>
            <a:off x="0" y="311988"/>
            <a:ext cx="9144000" cy="667512"/>
          </a:xfrm>
          <a:prstGeom prst="rect">
            <a:avLst/>
          </a:prstGeom>
          <a:gradFill>
            <a:gsLst>
              <a:gs pos="0">
                <a:srgbClr val="008AB0"/>
              </a:gs>
              <a:gs pos="100000">
                <a:srgbClr val="008AB0">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a:p>
        </p:txBody>
      </p:sp>
      <p:sp>
        <p:nvSpPr>
          <p:cNvPr id="5" name="TextBox 11"/>
          <p:cNvSpPr txBox="1"/>
          <p:nvPr/>
        </p:nvSpPr>
        <p:spPr>
          <a:xfrm>
            <a:off x="233680" y="352659"/>
            <a:ext cx="8730904" cy="623758"/>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chemeClr val="bg1"/>
                </a:solidFill>
                <a:latin typeface="Arial" pitchFamily="34" charset="0"/>
                <a:cs typeface="Arial" pitchFamily="34" charset="0"/>
              </a:rPr>
              <a:t>OFICINAS CENTRALES EN CHINA</a:t>
            </a:r>
            <a:endParaRPr lang="en-US" sz="32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3835823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4913086"/>
            <a:chOff x="0" y="0"/>
            <a:chExt cx="9144000" cy="4913086"/>
          </a:xfrm>
        </p:grpSpPr>
        <p:sp>
          <p:nvSpPr>
            <p:cNvPr id="9" name="Rectangle 8"/>
            <p:cNvSpPr/>
            <p:nvPr/>
          </p:nvSpPr>
          <p:spPr>
            <a:xfrm>
              <a:off x="226828" y="4082902"/>
              <a:ext cx="8725786" cy="7868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0" y="0"/>
              <a:ext cx="9144000" cy="4913086"/>
              <a:chOff x="0" y="0"/>
              <a:chExt cx="9144000" cy="6858000"/>
            </a:xfrm>
          </p:grpSpPr>
          <p:sp>
            <p:nvSpPr>
              <p:cNvPr id="11" name="Rectangle 10"/>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pic>
        <p:nvPicPr>
          <p:cNvPr id="1029" name="Picture 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376753" y="2863035"/>
            <a:ext cx="3791255" cy="670812"/>
          </a:xfrm>
          <a:prstGeom prst="rect">
            <a:avLst/>
          </a:prstGeom>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76754" y="1224342"/>
            <a:ext cx="3777318" cy="1071971"/>
          </a:xfrm>
          <a:prstGeom prst="rect">
            <a:avLst/>
          </a:prstGeom>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11"/>
          <p:cNvSpPr txBox="1"/>
          <p:nvPr/>
        </p:nvSpPr>
        <p:spPr>
          <a:xfrm>
            <a:off x="225903" y="436656"/>
            <a:ext cx="7894163" cy="623758"/>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rgbClr val="008AB0"/>
                </a:solidFill>
                <a:latin typeface="Arial" pitchFamily="34" charset="0"/>
                <a:cs typeface="Arial" pitchFamily="34" charset="0"/>
              </a:rPr>
              <a:t>REALIDADES ECNÓMICAS</a:t>
            </a:r>
            <a:endParaRPr lang="en-US" sz="3200" b="1" dirty="0">
              <a:solidFill>
                <a:srgbClr val="008AB0"/>
              </a:solidFill>
              <a:latin typeface="Arial" pitchFamily="34" charset="0"/>
              <a:cs typeface="Arial" pitchFamily="34" charset="0"/>
            </a:endParaRPr>
          </a:p>
        </p:txBody>
      </p:sp>
      <p:pic>
        <p:nvPicPr>
          <p:cNvPr id="102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1223782"/>
            <a:ext cx="5390147" cy="943387"/>
          </a:xfrm>
          <a:prstGeom prst="rect">
            <a:avLst/>
          </a:prstGeom>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390146" y="2300228"/>
            <a:ext cx="3777862" cy="562807"/>
          </a:xfrm>
          <a:prstGeom prst="rect">
            <a:avLst/>
          </a:prstGeom>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477498" y="2167168"/>
            <a:ext cx="1912649" cy="1530721"/>
          </a:xfrm>
          <a:prstGeom prst="rect">
            <a:avLst/>
          </a:prstGeom>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 y="2167169"/>
            <a:ext cx="3477499" cy="154558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278"/>
          <a:stretch/>
        </p:blipFill>
        <p:spPr bwMode="auto">
          <a:xfrm>
            <a:off x="0" y="3712752"/>
            <a:ext cx="5390147" cy="1200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390147" y="3533847"/>
            <a:ext cx="2074044" cy="137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464191" y="3524249"/>
            <a:ext cx="1689881" cy="138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1223782"/>
            <a:ext cx="9144000" cy="3682505"/>
          </a:xfrm>
          <a:prstGeom prst="rect">
            <a:avLst/>
          </a:prstGeom>
          <a:solidFill>
            <a:srgbClr val="FFFFFF">
              <a:alpha val="8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3391786" y="1406384"/>
            <a:ext cx="5776222" cy="584775"/>
          </a:xfrm>
          <a:prstGeom prst="rect">
            <a:avLst/>
          </a:prstGeom>
          <a:noFill/>
        </p:spPr>
        <p:txBody>
          <a:bodyPr wrap="square">
            <a:spAutoFit/>
          </a:bodyPr>
          <a:lstStyle/>
          <a:p>
            <a:pPr algn="ctr"/>
            <a:r>
              <a:rPr lang="es-MX" sz="3200" b="1" dirty="0" smtClean="0">
                <a:latin typeface="Arial" pitchFamily="34" charset="0"/>
                <a:cs typeface="Arial" pitchFamily="34" charset="0"/>
              </a:rPr>
              <a:t>Más trabajo, menos dinero</a:t>
            </a:r>
            <a:endParaRPr lang="es-MX" sz="3200" b="1" dirty="0">
              <a:latin typeface="Arial" pitchFamily="34" charset="0"/>
              <a:cs typeface="Arial" pitchFamily="34" charset="0"/>
            </a:endParaRPr>
          </a:p>
        </p:txBody>
      </p:sp>
      <p:sp>
        <p:nvSpPr>
          <p:cNvPr id="5" name="Rectangle 4"/>
          <p:cNvSpPr/>
          <p:nvPr/>
        </p:nvSpPr>
        <p:spPr>
          <a:xfrm>
            <a:off x="1383667" y="3840608"/>
            <a:ext cx="2377574" cy="646331"/>
          </a:xfrm>
          <a:prstGeom prst="rect">
            <a:avLst/>
          </a:prstGeom>
        </p:spPr>
        <p:txBody>
          <a:bodyPr wrap="none">
            <a:spAutoFit/>
          </a:bodyPr>
          <a:lstStyle/>
          <a:p>
            <a:r>
              <a:rPr lang="es-MX" sz="3600" dirty="0" smtClean="0">
                <a:latin typeface="Times New Roman" pitchFamily="18" charset="0"/>
                <a:cs typeface="Times New Roman" pitchFamily="18" charset="0"/>
              </a:rPr>
              <a:t>Desempleo </a:t>
            </a:r>
            <a:endParaRPr lang="es-MX" sz="3600" dirty="0">
              <a:latin typeface="Times New Roman" pitchFamily="18" charset="0"/>
              <a:cs typeface="Times New Roman" pitchFamily="18" charset="0"/>
            </a:endParaRPr>
          </a:p>
        </p:txBody>
      </p:sp>
      <p:sp>
        <p:nvSpPr>
          <p:cNvPr id="7" name="Rectangle 6"/>
          <p:cNvSpPr/>
          <p:nvPr/>
        </p:nvSpPr>
        <p:spPr>
          <a:xfrm>
            <a:off x="226828" y="1366948"/>
            <a:ext cx="3535594" cy="830997"/>
          </a:xfrm>
          <a:prstGeom prst="rect">
            <a:avLst/>
          </a:prstGeom>
        </p:spPr>
        <p:txBody>
          <a:bodyPr wrap="square">
            <a:spAutoFit/>
          </a:bodyPr>
          <a:lstStyle/>
          <a:p>
            <a:r>
              <a:rPr lang="es-MX" sz="2400" dirty="0" smtClean="0"/>
              <a:t>Reducción de beneficios para los empleados </a:t>
            </a:r>
            <a:endParaRPr lang="es-MX" sz="2400" dirty="0"/>
          </a:p>
        </p:txBody>
      </p:sp>
      <p:sp>
        <p:nvSpPr>
          <p:cNvPr id="13" name="Rectangle 12"/>
          <p:cNvSpPr/>
          <p:nvPr/>
        </p:nvSpPr>
        <p:spPr>
          <a:xfrm>
            <a:off x="804330" y="2296313"/>
            <a:ext cx="5346335" cy="523220"/>
          </a:xfrm>
          <a:prstGeom prst="rect">
            <a:avLst/>
          </a:prstGeom>
        </p:spPr>
        <p:txBody>
          <a:bodyPr wrap="none">
            <a:spAutoFit/>
          </a:bodyPr>
          <a:lstStyle/>
          <a:p>
            <a:r>
              <a:rPr lang="es-MX" sz="2800" dirty="0" smtClean="0">
                <a:latin typeface="Times New Roman" pitchFamily="18" charset="0"/>
                <a:cs typeface="Times New Roman" pitchFamily="18" charset="0"/>
              </a:rPr>
              <a:t>Más personas posponiendo su retiro</a:t>
            </a:r>
            <a:endParaRPr lang="es-MX" sz="2800" dirty="0">
              <a:latin typeface="Times New Roman" pitchFamily="18" charset="0"/>
              <a:cs typeface="Times New Roman" pitchFamily="18" charset="0"/>
            </a:endParaRPr>
          </a:p>
        </p:txBody>
      </p:sp>
      <p:sp>
        <p:nvSpPr>
          <p:cNvPr id="14" name="Rectangle 13"/>
          <p:cNvSpPr/>
          <p:nvPr/>
        </p:nvSpPr>
        <p:spPr>
          <a:xfrm>
            <a:off x="194880" y="3127976"/>
            <a:ext cx="5809219" cy="584775"/>
          </a:xfrm>
          <a:prstGeom prst="rect">
            <a:avLst/>
          </a:prstGeom>
        </p:spPr>
        <p:txBody>
          <a:bodyPr wrap="none">
            <a:spAutoFit/>
          </a:bodyPr>
          <a:lstStyle/>
          <a:p>
            <a:r>
              <a:rPr lang="es-MX" sz="3200" b="1" dirty="0" smtClean="0"/>
              <a:t>Volatilidad en la Bolsa de Valores</a:t>
            </a:r>
            <a:endParaRPr lang="es-MX" sz="3200" b="1" dirty="0"/>
          </a:p>
        </p:txBody>
      </p:sp>
      <p:sp>
        <p:nvSpPr>
          <p:cNvPr id="15" name="Rectangle 14"/>
          <p:cNvSpPr/>
          <p:nvPr/>
        </p:nvSpPr>
        <p:spPr>
          <a:xfrm>
            <a:off x="5472225" y="3897420"/>
            <a:ext cx="3328704" cy="830997"/>
          </a:xfrm>
          <a:prstGeom prst="rect">
            <a:avLst/>
          </a:prstGeom>
        </p:spPr>
        <p:txBody>
          <a:bodyPr wrap="square">
            <a:spAutoFit/>
          </a:bodyPr>
          <a:lstStyle/>
          <a:p>
            <a:r>
              <a:rPr lang="es-MX" sz="2400" b="1" dirty="0" smtClean="0">
                <a:latin typeface="Helvetica Light"/>
              </a:rPr>
              <a:t>Tazas de intereses a un nivel muy bajo</a:t>
            </a:r>
            <a:endParaRPr lang="es-MX" sz="2400" b="1" dirty="0">
              <a:latin typeface="Helvetica Light"/>
            </a:endParaRPr>
          </a:p>
        </p:txBody>
      </p:sp>
      <p:sp>
        <p:nvSpPr>
          <p:cNvPr id="2" name="Rectangle 1"/>
          <p:cNvSpPr/>
          <p:nvPr/>
        </p:nvSpPr>
        <p:spPr>
          <a:xfrm>
            <a:off x="4303698" y="2747862"/>
            <a:ext cx="4744610" cy="369332"/>
          </a:xfrm>
          <a:prstGeom prst="rect">
            <a:avLst/>
          </a:prstGeom>
        </p:spPr>
        <p:txBody>
          <a:bodyPr wrap="square">
            <a:spAutoFit/>
          </a:bodyPr>
          <a:lstStyle/>
          <a:p>
            <a:pPr algn="r"/>
            <a:r>
              <a:rPr lang="es-MX" b="1" dirty="0" smtClean="0">
                <a:latin typeface="Arial" pitchFamily="34" charset="0"/>
                <a:cs typeface="Arial" pitchFamily="34" charset="0"/>
              </a:rPr>
              <a:t>Salud Publica a costos inalcanzables</a:t>
            </a:r>
            <a:endParaRPr lang="es-MX" b="1" dirty="0">
              <a:latin typeface="Arial" pitchFamily="34" charset="0"/>
              <a:cs typeface="Arial" pitchFamily="34" charset="0"/>
            </a:endParaRPr>
          </a:p>
        </p:txBody>
      </p:sp>
    </p:spTree>
    <p:extLst>
      <p:ext uri="{BB962C8B-B14F-4D97-AF65-F5344CB8AC3E}">
        <p14:creationId xmlns:p14="http://schemas.microsoft.com/office/powerpoint/2010/main" val="115677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31"/>
                                        </p:tgtEl>
                                        <p:attrNameLst>
                                          <p:attrName>style.visibility</p:attrName>
                                        </p:attrNameLst>
                                      </p:cBhvr>
                                      <p:to>
                                        <p:strVal val="visible"/>
                                      </p:to>
                                    </p:set>
                                    <p:anim calcmode="lin" valueType="num">
                                      <p:cBhvr>
                                        <p:cTn id="13" dur="500" fill="hold"/>
                                        <p:tgtEl>
                                          <p:spTgt spid="1031"/>
                                        </p:tgtEl>
                                        <p:attrNameLst>
                                          <p:attrName>ppt_w</p:attrName>
                                        </p:attrNameLst>
                                      </p:cBhvr>
                                      <p:tavLst>
                                        <p:tav tm="0">
                                          <p:val>
                                            <p:fltVal val="0"/>
                                          </p:val>
                                        </p:tav>
                                        <p:tav tm="100000">
                                          <p:val>
                                            <p:strVal val="#ppt_w"/>
                                          </p:val>
                                        </p:tav>
                                      </p:tavLst>
                                    </p:anim>
                                    <p:anim calcmode="lin" valueType="num">
                                      <p:cBhvr>
                                        <p:cTn id="14" dur="500" fill="hold"/>
                                        <p:tgtEl>
                                          <p:spTgt spid="1031"/>
                                        </p:tgtEl>
                                        <p:attrNameLst>
                                          <p:attrName>ppt_h</p:attrName>
                                        </p:attrNameLst>
                                      </p:cBhvr>
                                      <p:tavLst>
                                        <p:tav tm="0">
                                          <p:val>
                                            <p:fltVal val="0"/>
                                          </p:val>
                                        </p:tav>
                                        <p:tav tm="100000">
                                          <p:val>
                                            <p:strVal val="#ppt_h"/>
                                          </p:val>
                                        </p:tav>
                                      </p:tavLst>
                                    </p:anim>
                                    <p:animEffect transition="in" filter="fade">
                                      <p:cBhvr>
                                        <p:cTn id="15" dur="500"/>
                                        <p:tgtEl>
                                          <p:spTgt spid="103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fill="hold"/>
                                        <p:tgtEl>
                                          <p:spTgt spid="1028"/>
                                        </p:tgtEl>
                                        <p:attrNameLst>
                                          <p:attrName>ppt_w</p:attrName>
                                        </p:attrNameLst>
                                      </p:cBhvr>
                                      <p:tavLst>
                                        <p:tav tm="0">
                                          <p:val>
                                            <p:fltVal val="0"/>
                                          </p:val>
                                        </p:tav>
                                        <p:tav tm="100000">
                                          <p:val>
                                            <p:strVal val="#ppt_w"/>
                                          </p:val>
                                        </p:tav>
                                      </p:tavLst>
                                    </p:anim>
                                    <p:anim calcmode="lin" valueType="num">
                                      <p:cBhvr>
                                        <p:cTn id="20" dur="500" fill="hold"/>
                                        <p:tgtEl>
                                          <p:spTgt spid="1028"/>
                                        </p:tgtEl>
                                        <p:attrNameLst>
                                          <p:attrName>ppt_h</p:attrName>
                                        </p:attrNameLst>
                                      </p:cBhvr>
                                      <p:tavLst>
                                        <p:tav tm="0">
                                          <p:val>
                                            <p:fltVal val="0"/>
                                          </p:val>
                                        </p:tav>
                                        <p:tav tm="100000">
                                          <p:val>
                                            <p:strVal val="#ppt_h"/>
                                          </p:val>
                                        </p:tav>
                                      </p:tavLst>
                                    </p:anim>
                                    <p:animEffect transition="in" filter="fade">
                                      <p:cBhvr>
                                        <p:cTn id="21" dur="500"/>
                                        <p:tgtEl>
                                          <p:spTgt spid="1028"/>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032"/>
                                        </p:tgtEl>
                                        <p:attrNameLst>
                                          <p:attrName>style.visibility</p:attrName>
                                        </p:attrNameLst>
                                      </p:cBhvr>
                                      <p:to>
                                        <p:strVal val="visible"/>
                                      </p:to>
                                    </p:set>
                                    <p:anim calcmode="lin" valueType="num">
                                      <p:cBhvr>
                                        <p:cTn id="25" dur="500" fill="hold"/>
                                        <p:tgtEl>
                                          <p:spTgt spid="1032"/>
                                        </p:tgtEl>
                                        <p:attrNameLst>
                                          <p:attrName>ppt_w</p:attrName>
                                        </p:attrNameLst>
                                      </p:cBhvr>
                                      <p:tavLst>
                                        <p:tav tm="0">
                                          <p:val>
                                            <p:fltVal val="0"/>
                                          </p:val>
                                        </p:tav>
                                        <p:tav tm="100000">
                                          <p:val>
                                            <p:strVal val="#ppt_w"/>
                                          </p:val>
                                        </p:tav>
                                      </p:tavLst>
                                    </p:anim>
                                    <p:anim calcmode="lin" valueType="num">
                                      <p:cBhvr>
                                        <p:cTn id="26" dur="500" fill="hold"/>
                                        <p:tgtEl>
                                          <p:spTgt spid="1032"/>
                                        </p:tgtEl>
                                        <p:attrNameLst>
                                          <p:attrName>ppt_h</p:attrName>
                                        </p:attrNameLst>
                                      </p:cBhvr>
                                      <p:tavLst>
                                        <p:tav tm="0">
                                          <p:val>
                                            <p:fltVal val="0"/>
                                          </p:val>
                                        </p:tav>
                                        <p:tav tm="100000">
                                          <p:val>
                                            <p:strVal val="#ppt_h"/>
                                          </p:val>
                                        </p:tav>
                                      </p:tavLst>
                                    </p:anim>
                                    <p:animEffect transition="in" filter="fade">
                                      <p:cBhvr>
                                        <p:cTn id="27" dur="500"/>
                                        <p:tgtEl>
                                          <p:spTgt spid="1032"/>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033"/>
                                        </p:tgtEl>
                                        <p:attrNameLst>
                                          <p:attrName>style.visibility</p:attrName>
                                        </p:attrNameLst>
                                      </p:cBhvr>
                                      <p:to>
                                        <p:strVal val="visible"/>
                                      </p:to>
                                    </p:set>
                                    <p:anim calcmode="lin" valueType="num">
                                      <p:cBhvr>
                                        <p:cTn id="31" dur="500" fill="hold"/>
                                        <p:tgtEl>
                                          <p:spTgt spid="1033"/>
                                        </p:tgtEl>
                                        <p:attrNameLst>
                                          <p:attrName>ppt_w</p:attrName>
                                        </p:attrNameLst>
                                      </p:cBhvr>
                                      <p:tavLst>
                                        <p:tav tm="0">
                                          <p:val>
                                            <p:fltVal val="0"/>
                                          </p:val>
                                        </p:tav>
                                        <p:tav tm="100000">
                                          <p:val>
                                            <p:strVal val="#ppt_w"/>
                                          </p:val>
                                        </p:tav>
                                      </p:tavLst>
                                    </p:anim>
                                    <p:anim calcmode="lin" valueType="num">
                                      <p:cBhvr>
                                        <p:cTn id="32" dur="500" fill="hold"/>
                                        <p:tgtEl>
                                          <p:spTgt spid="1033"/>
                                        </p:tgtEl>
                                        <p:attrNameLst>
                                          <p:attrName>ppt_h</p:attrName>
                                        </p:attrNameLst>
                                      </p:cBhvr>
                                      <p:tavLst>
                                        <p:tav tm="0">
                                          <p:val>
                                            <p:fltVal val="0"/>
                                          </p:val>
                                        </p:tav>
                                        <p:tav tm="100000">
                                          <p:val>
                                            <p:strVal val="#ppt_h"/>
                                          </p:val>
                                        </p:tav>
                                      </p:tavLst>
                                    </p:anim>
                                    <p:animEffect transition="in" filter="fade">
                                      <p:cBhvr>
                                        <p:cTn id="33" dur="500"/>
                                        <p:tgtEl>
                                          <p:spTgt spid="1033"/>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034"/>
                                        </p:tgtEl>
                                        <p:attrNameLst>
                                          <p:attrName>style.visibility</p:attrName>
                                        </p:attrNameLst>
                                      </p:cBhvr>
                                      <p:to>
                                        <p:strVal val="visible"/>
                                      </p:to>
                                    </p:set>
                                    <p:anim calcmode="lin" valueType="num">
                                      <p:cBhvr>
                                        <p:cTn id="37" dur="500" fill="hold"/>
                                        <p:tgtEl>
                                          <p:spTgt spid="1034"/>
                                        </p:tgtEl>
                                        <p:attrNameLst>
                                          <p:attrName>ppt_w</p:attrName>
                                        </p:attrNameLst>
                                      </p:cBhvr>
                                      <p:tavLst>
                                        <p:tav tm="0">
                                          <p:val>
                                            <p:fltVal val="0"/>
                                          </p:val>
                                        </p:tav>
                                        <p:tav tm="100000">
                                          <p:val>
                                            <p:strVal val="#ppt_w"/>
                                          </p:val>
                                        </p:tav>
                                      </p:tavLst>
                                    </p:anim>
                                    <p:anim calcmode="lin" valueType="num">
                                      <p:cBhvr>
                                        <p:cTn id="38" dur="500" fill="hold"/>
                                        <p:tgtEl>
                                          <p:spTgt spid="1034"/>
                                        </p:tgtEl>
                                        <p:attrNameLst>
                                          <p:attrName>ppt_h</p:attrName>
                                        </p:attrNameLst>
                                      </p:cBhvr>
                                      <p:tavLst>
                                        <p:tav tm="0">
                                          <p:val>
                                            <p:fltVal val="0"/>
                                          </p:val>
                                        </p:tav>
                                        <p:tav tm="100000">
                                          <p:val>
                                            <p:strVal val="#ppt_h"/>
                                          </p:val>
                                        </p:tav>
                                      </p:tavLst>
                                    </p:anim>
                                    <p:animEffect transition="in" filter="fade">
                                      <p:cBhvr>
                                        <p:cTn id="39" dur="500"/>
                                        <p:tgtEl>
                                          <p:spTgt spid="1034"/>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029"/>
                                        </p:tgtEl>
                                        <p:attrNameLst>
                                          <p:attrName>style.visibility</p:attrName>
                                        </p:attrNameLst>
                                      </p:cBhvr>
                                      <p:to>
                                        <p:strVal val="visible"/>
                                      </p:to>
                                    </p:set>
                                    <p:anim calcmode="lin" valueType="num">
                                      <p:cBhvr>
                                        <p:cTn id="43" dur="500" fill="hold"/>
                                        <p:tgtEl>
                                          <p:spTgt spid="1029"/>
                                        </p:tgtEl>
                                        <p:attrNameLst>
                                          <p:attrName>ppt_w</p:attrName>
                                        </p:attrNameLst>
                                      </p:cBhvr>
                                      <p:tavLst>
                                        <p:tav tm="0">
                                          <p:val>
                                            <p:fltVal val="0"/>
                                          </p:val>
                                        </p:tav>
                                        <p:tav tm="100000">
                                          <p:val>
                                            <p:strVal val="#ppt_w"/>
                                          </p:val>
                                        </p:tav>
                                      </p:tavLst>
                                    </p:anim>
                                    <p:anim calcmode="lin" valueType="num">
                                      <p:cBhvr>
                                        <p:cTn id="44" dur="500" fill="hold"/>
                                        <p:tgtEl>
                                          <p:spTgt spid="1029"/>
                                        </p:tgtEl>
                                        <p:attrNameLst>
                                          <p:attrName>ppt_h</p:attrName>
                                        </p:attrNameLst>
                                      </p:cBhvr>
                                      <p:tavLst>
                                        <p:tav tm="0">
                                          <p:val>
                                            <p:fltVal val="0"/>
                                          </p:val>
                                        </p:tav>
                                        <p:tav tm="100000">
                                          <p:val>
                                            <p:strVal val="#ppt_h"/>
                                          </p:val>
                                        </p:tav>
                                      </p:tavLst>
                                    </p:anim>
                                    <p:animEffect transition="in" filter="fade">
                                      <p:cBhvr>
                                        <p:cTn id="45" dur="500"/>
                                        <p:tgtEl>
                                          <p:spTgt spid="1029"/>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1027"/>
                                        </p:tgtEl>
                                        <p:attrNameLst>
                                          <p:attrName>style.visibility</p:attrName>
                                        </p:attrNameLst>
                                      </p:cBhvr>
                                      <p:to>
                                        <p:strVal val="visible"/>
                                      </p:to>
                                    </p:set>
                                    <p:anim calcmode="lin" valueType="num">
                                      <p:cBhvr>
                                        <p:cTn id="49" dur="500" fill="hold"/>
                                        <p:tgtEl>
                                          <p:spTgt spid="1027"/>
                                        </p:tgtEl>
                                        <p:attrNameLst>
                                          <p:attrName>ppt_w</p:attrName>
                                        </p:attrNameLst>
                                      </p:cBhvr>
                                      <p:tavLst>
                                        <p:tav tm="0">
                                          <p:val>
                                            <p:fltVal val="0"/>
                                          </p:val>
                                        </p:tav>
                                        <p:tav tm="100000">
                                          <p:val>
                                            <p:strVal val="#ppt_w"/>
                                          </p:val>
                                        </p:tav>
                                      </p:tavLst>
                                    </p:anim>
                                    <p:anim calcmode="lin" valueType="num">
                                      <p:cBhvr>
                                        <p:cTn id="50" dur="500" fill="hold"/>
                                        <p:tgtEl>
                                          <p:spTgt spid="1027"/>
                                        </p:tgtEl>
                                        <p:attrNameLst>
                                          <p:attrName>ppt_h</p:attrName>
                                        </p:attrNameLst>
                                      </p:cBhvr>
                                      <p:tavLst>
                                        <p:tav tm="0">
                                          <p:val>
                                            <p:fltVal val="0"/>
                                          </p:val>
                                        </p:tav>
                                        <p:tav tm="100000">
                                          <p:val>
                                            <p:strVal val="#ppt_h"/>
                                          </p:val>
                                        </p:tav>
                                      </p:tavLst>
                                    </p:anim>
                                    <p:animEffect transition="in" filter="fade">
                                      <p:cBhvr>
                                        <p:cTn id="51" dur="500"/>
                                        <p:tgtEl>
                                          <p:spTgt spid="1027"/>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1030"/>
                                        </p:tgtEl>
                                        <p:attrNameLst>
                                          <p:attrName>style.visibility</p:attrName>
                                        </p:attrNameLst>
                                      </p:cBhvr>
                                      <p:to>
                                        <p:strVal val="visible"/>
                                      </p:to>
                                    </p:set>
                                    <p:anim calcmode="lin" valueType="num">
                                      <p:cBhvr>
                                        <p:cTn id="55" dur="500" fill="hold"/>
                                        <p:tgtEl>
                                          <p:spTgt spid="1030"/>
                                        </p:tgtEl>
                                        <p:attrNameLst>
                                          <p:attrName>ppt_w</p:attrName>
                                        </p:attrNameLst>
                                      </p:cBhvr>
                                      <p:tavLst>
                                        <p:tav tm="0">
                                          <p:val>
                                            <p:fltVal val="0"/>
                                          </p:val>
                                        </p:tav>
                                        <p:tav tm="100000">
                                          <p:val>
                                            <p:strVal val="#ppt_w"/>
                                          </p:val>
                                        </p:tav>
                                      </p:tavLst>
                                    </p:anim>
                                    <p:anim calcmode="lin" valueType="num">
                                      <p:cBhvr>
                                        <p:cTn id="56" dur="500" fill="hold"/>
                                        <p:tgtEl>
                                          <p:spTgt spid="1030"/>
                                        </p:tgtEl>
                                        <p:attrNameLst>
                                          <p:attrName>ppt_h</p:attrName>
                                        </p:attrNameLst>
                                      </p:cBhvr>
                                      <p:tavLst>
                                        <p:tav tm="0">
                                          <p:val>
                                            <p:fltVal val="0"/>
                                          </p:val>
                                        </p:tav>
                                        <p:tav tm="100000">
                                          <p:val>
                                            <p:strVal val="#ppt_h"/>
                                          </p:val>
                                        </p:tav>
                                      </p:tavLst>
                                    </p:anim>
                                    <p:animEffect transition="in" filter="fade">
                                      <p:cBhvr>
                                        <p:cTn id="57" dur="500"/>
                                        <p:tgtEl>
                                          <p:spTgt spid="1030"/>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additive="base">
                                        <p:cTn id="62" dur="500" fill="hold"/>
                                        <p:tgtEl>
                                          <p:spTgt spid="4"/>
                                        </p:tgtEl>
                                        <p:attrNameLst>
                                          <p:attrName>ppt_x</p:attrName>
                                        </p:attrNameLst>
                                      </p:cBhvr>
                                      <p:tavLst>
                                        <p:tav tm="0">
                                          <p:val>
                                            <p:strVal val="0-#ppt_w/2"/>
                                          </p:val>
                                        </p:tav>
                                        <p:tav tm="100000">
                                          <p:val>
                                            <p:strVal val="#ppt_x"/>
                                          </p:val>
                                        </p:tav>
                                      </p:tavLst>
                                    </p:anim>
                                    <p:anim calcmode="lin" valueType="num">
                                      <p:cBhvr additive="base">
                                        <p:cTn id="63" dur="500" fill="hold"/>
                                        <p:tgtEl>
                                          <p:spTgt spid="4"/>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additive="base">
                                        <p:cTn id="66" dur="3100" fill="hold"/>
                                        <p:tgtEl>
                                          <p:spTgt spid="3"/>
                                        </p:tgtEl>
                                        <p:attrNameLst>
                                          <p:attrName>ppt_x</p:attrName>
                                        </p:attrNameLst>
                                      </p:cBhvr>
                                      <p:tavLst>
                                        <p:tav tm="0">
                                          <p:val>
                                            <p:strVal val="0-#ppt_w/2"/>
                                          </p:val>
                                        </p:tav>
                                        <p:tav tm="100000">
                                          <p:val>
                                            <p:strVal val="#ppt_x"/>
                                          </p:val>
                                        </p:tav>
                                      </p:tavLst>
                                    </p:anim>
                                    <p:anim calcmode="lin" valueType="num">
                                      <p:cBhvr additive="base">
                                        <p:cTn id="67" dur="3100" fill="hold"/>
                                        <p:tgtEl>
                                          <p:spTgt spid="3"/>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1100"/>
                                  </p:stCondLst>
                                  <p:childTnLst>
                                    <p:set>
                                      <p:cBhvr>
                                        <p:cTn id="69" dur="1" fill="hold">
                                          <p:stCondLst>
                                            <p:cond delay="0"/>
                                          </p:stCondLst>
                                        </p:cTn>
                                        <p:tgtEl>
                                          <p:spTgt spid="5"/>
                                        </p:tgtEl>
                                        <p:attrNameLst>
                                          <p:attrName>style.visibility</p:attrName>
                                        </p:attrNameLst>
                                      </p:cBhvr>
                                      <p:to>
                                        <p:strVal val="visible"/>
                                      </p:to>
                                    </p:set>
                                    <p:anim calcmode="lin" valueType="num">
                                      <p:cBhvr additive="base">
                                        <p:cTn id="70" dur="3000" fill="hold"/>
                                        <p:tgtEl>
                                          <p:spTgt spid="5"/>
                                        </p:tgtEl>
                                        <p:attrNameLst>
                                          <p:attrName>ppt_x</p:attrName>
                                        </p:attrNameLst>
                                      </p:cBhvr>
                                      <p:tavLst>
                                        <p:tav tm="0">
                                          <p:val>
                                            <p:strVal val="1+#ppt_w/2"/>
                                          </p:val>
                                        </p:tav>
                                        <p:tav tm="100000">
                                          <p:val>
                                            <p:strVal val="#ppt_x"/>
                                          </p:val>
                                        </p:tav>
                                      </p:tavLst>
                                    </p:anim>
                                    <p:anim calcmode="lin" valueType="num">
                                      <p:cBhvr additive="base">
                                        <p:cTn id="71" dur="3000" fill="hold"/>
                                        <p:tgtEl>
                                          <p:spTgt spid="5"/>
                                        </p:tgtEl>
                                        <p:attrNameLst>
                                          <p:attrName>ppt_y</p:attrName>
                                        </p:attrNameLst>
                                      </p:cBhvr>
                                      <p:tavLst>
                                        <p:tav tm="0">
                                          <p:val>
                                            <p:strVal val="#ppt_y"/>
                                          </p:val>
                                        </p:tav>
                                        <p:tav tm="100000">
                                          <p:val>
                                            <p:strVal val="#ppt_y"/>
                                          </p:val>
                                        </p:tav>
                                      </p:tavLst>
                                    </p:anim>
                                  </p:childTnLst>
                                </p:cTn>
                              </p:par>
                              <p:par>
                                <p:cTn id="72" presetID="2" presetClass="entr" presetSubtype="8" fill="hold" grpId="0" nodeType="withEffect">
                                  <p:stCondLst>
                                    <p:cond delay="3400"/>
                                  </p:stCondLst>
                                  <p:childTnLst>
                                    <p:set>
                                      <p:cBhvr>
                                        <p:cTn id="73" dur="1" fill="hold">
                                          <p:stCondLst>
                                            <p:cond delay="0"/>
                                          </p:stCondLst>
                                        </p:cTn>
                                        <p:tgtEl>
                                          <p:spTgt spid="7"/>
                                        </p:tgtEl>
                                        <p:attrNameLst>
                                          <p:attrName>style.visibility</p:attrName>
                                        </p:attrNameLst>
                                      </p:cBhvr>
                                      <p:to>
                                        <p:strVal val="visible"/>
                                      </p:to>
                                    </p:set>
                                    <p:anim calcmode="lin" valueType="num">
                                      <p:cBhvr additive="base">
                                        <p:cTn id="74" dur="2500" fill="hold"/>
                                        <p:tgtEl>
                                          <p:spTgt spid="7"/>
                                        </p:tgtEl>
                                        <p:attrNameLst>
                                          <p:attrName>ppt_x</p:attrName>
                                        </p:attrNameLst>
                                      </p:cBhvr>
                                      <p:tavLst>
                                        <p:tav tm="0">
                                          <p:val>
                                            <p:strVal val="0-#ppt_w/2"/>
                                          </p:val>
                                        </p:tav>
                                        <p:tav tm="100000">
                                          <p:val>
                                            <p:strVal val="#ppt_x"/>
                                          </p:val>
                                        </p:tav>
                                      </p:tavLst>
                                    </p:anim>
                                    <p:anim calcmode="lin" valueType="num">
                                      <p:cBhvr additive="base">
                                        <p:cTn id="75" dur="2500" fill="hold"/>
                                        <p:tgtEl>
                                          <p:spTgt spid="7"/>
                                        </p:tgtEl>
                                        <p:attrNameLst>
                                          <p:attrName>ppt_y</p:attrName>
                                        </p:attrNameLst>
                                      </p:cBhvr>
                                      <p:tavLst>
                                        <p:tav tm="0">
                                          <p:val>
                                            <p:strVal val="#ppt_y"/>
                                          </p:val>
                                        </p:tav>
                                        <p:tav tm="100000">
                                          <p:val>
                                            <p:strVal val="#ppt_y"/>
                                          </p:val>
                                        </p:tav>
                                      </p:tavLst>
                                    </p:anim>
                                  </p:childTnLst>
                                </p:cTn>
                              </p:par>
                              <p:par>
                                <p:cTn id="76" presetID="2" presetClass="entr" presetSubtype="12" fill="hold" grpId="0" nodeType="withEffect">
                                  <p:stCondLst>
                                    <p:cond delay="2100"/>
                                  </p:stCondLst>
                                  <p:childTnLst>
                                    <p:set>
                                      <p:cBhvr>
                                        <p:cTn id="77" dur="1" fill="hold">
                                          <p:stCondLst>
                                            <p:cond delay="0"/>
                                          </p:stCondLst>
                                        </p:cTn>
                                        <p:tgtEl>
                                          <p:spTgt spid="13"/>
                                        </p:tgtEl>
                                        <p:attrNameLst>
                                          <p:attrName>style.visibility</p:attrName>
                                        </p:attrNameLst>
                                      </p:cBhvr>
                                      <p:to>
                                        <p:strVal val="visible"/>
                                      </p:to>
                                    </p:set>
                                    <p:anim calcmode="lin" valueType="num">
                                      <p:cBhvr additive="base">
                                        <p:cTn id="78" dur="2800" fill="hold"/>
                                        <p:tgtEl>
                                          <p:spTgt spid="13"/>
                                        </p:tgtEl>
                                        <p:attrNameLst>
                                          <p:attrName>ppt_x</p:attrName>
                                        </p:attrNameLst>
                                      </p:cBhvr>
                                      <p:tavLst>
                                        <p:tav tm="0">
                                          <p:val>
                                            <p:strVal val="0-#ppt_w/2"/>
                                          </p:val>
                                        </p:tav>
                                        <p:tav tm="100000">
                                          <p:val>
                                            <p:strVal val="#ppt_x"/>
                                          </p:val>
                                        </p:tav>
                                      </p:tavLst>
                                    </p:anim>
                                    <p:anim calcmode="lin" valueType="num">
                                      <p:cBhvr additive="base">
                                        <p:cTn id="79" dur="2800" fill="hold"/>
                                        <p:tgtEl>
                                          <p:spTgt spid="13"/>
                                        </p:tgtEl>
                                        <p:attrNameLst>
                                          <p:attrName>ppt_y</p:attrName>
                                        </p:attrNameLst>
                                      </p:cBhvr>
                                      <p:tavLst>
                                        <p:tav tm="0">
                                          <p:val>
                                            <p:strVal val="1+#ppt_h/2"/>
                                          </p:val>
                                        </p:tav>
                                        <p:tav tm="100000">
                                          <p:val>
                                            <p:strVal val="#ppt_y"/>
                                          </p:val>
                                        </p:tav>
                                      </p:tavLst>
                                    </p:anim>
                                  </p:childTnLst>
                                </p:cTn>
                              </p:par>
                              <p:par>
                                <p:cTn id="80" presetID="2" presetClass="entr" presetSubtype="2" fill="hold" grpId="0" nodeType="withEffect">
                                  <p:stCondLst>
                                    <p:cond delay="4000"/>
                                  </p:stCondLst>
                                  <p:childTnLst>
                                    <p:set>
                                      <p:cBhvr>
                                        <p:cTn id="81" dur="1" fill="hold">
                                          <p:stCondLst>
                                            <p:cond delay="0"/>
                                          </p:stCondLst>
                                        </p:cTn>
                                        <p:tgtEl>
                                          <p:spTgt spid="14"/>
                                        </p:tgtEl>
                                        <p:attrNameLst>
                                          <p:attrName>style.visibility</p:attrName>
                                        </p:attrNameLst>
                                      </p:cBhvr>
                                      <p:to>
                                        <p:strVal val="visible"/>
                                      </p:to>
                                    </p:set>
                                    <p:anim calcmode="lin" valueType="num">
                                      <p:cBhvr additive="base">
                                        <p:cTn id="82" dur="3100" fill="hold"/>
                                        <p:tgtEl>
                                          <p:spTgt spid="14"/>
                                        </p:tgtEl>
                                        <p:attrNameLst>
                                          <p:attrName>ppt_x</p:attrName>
                                        </p:attrNameLst>
                                      </p:cBhvr>
                                      <p:tavLst>
                                        <p:tav tm="0">
                                          <p:val>
                                            <p:strVal val="1+#ppt_w/2"/>
                                          </p:val>
                                        </p:tav>
                                        <p:tav tm="100000">
                                          <p:val>
                                            <p:strVal val="#ppt_x"/>
                                          </p:val>
                                        </p:tav>
                                      </p:tavLst>
                                    </p:anim>
                                    <p:anim calcmode="lin" valueType="num">
                                      <p:cBhvr additive="base">
                                        <p:cTn id="83" dur="3100" fill="hold"/>
                                        <p:tgtEl>
                                          <p:spTgt spid="14"/>
                                        </p:tgtEl>
                                        <p:attrNameLst>
                                          <p:attrName>ppt_y</p:attrName>
                                        </p:attrNameLst>
                                      </p:cBhvr>
                                      <p:tavLst>
                                        <p:tav tm="0">
                                          <p:val>
                                            <p:strVal val="#ppt_y"/>
                                          </p:val>
                                        </p:tav>
                                        <p:tav tm="100000">
                                          <p:val>
                                            <p:strVal val="#ppt_y"/>
                                          </p:val>
                                        </p:tav>
                                      </p:tavLst>
                                    </p:anim>
                                  </p:childTnLst>
                                </p:cTn>
                              </p:par>
                              <p:par>
                                <p:cTn id="84" presetID="2" presetClass="entr" presetSubtype="3" fill="hold" grpId="0" nodeType="withEffect">
                                  <p:stCondLst>
                                    <p:cond delay="500"/>
                                  </p:stCondLst>
                                  <p:childTnLst>
                                    <p:set>
                                      <p:cBhvr>
                                        <p:cTn id="85" dur="1" fill="hold">
                                          <p:stCondLst>
                                            <p:cond delay="0"/>
                                          </p:stCondLst>
                                        </p:cTn>
                                        <p:tgtEl>
                                          <p:spTgt spid="15"/>
                                        </p:tgtEl>
                                        <p:attrNameLst>
                                          <p:attrName>style.visibility</p:attrName>
                                        </p:attrNameLst>
                                      </p:cBhvr>
                                      <p:to>
                                        <p:strVal val="visible"/>
                                      </p:to>
                                    </p:set>
                                    <p:anim calcmode="lin" valueType="num">
                                      <p:cBhvr additive="base">
                                        <p:cTn id="86" dur="2300" fill="hold"/>
                                        <p:tgtEl>
                                          <p:spTgt spid="15"/>
                                        </p:tgtEl>
                                        <p:attrNameLst>
                                          <p:attrName>ppt_x</p:attrName>
                                        </p:attrNameLst>
                                      </p:cBhvr>
                                      <p:tavLst>
                                        <p:tav tm="0">
                                          <p:val>
                                            <p:strVal val="1+#ppt_w/2"/>
                                          </p:val>
                                        </p:tav>
                                        <p:tav tm="100000">
                                          <p:val>
                                            <p:strVal val="#ppt_x"/>
                                          </p:val>
                                        </p:tav>
                                      </p:tavLst>
                                    </p:anim>
                                    <p:anim calcmode="lin" valueType="num">
                                      <p:cBhvr additive="base">
                                        <p:cTn id="87" dur="2300" fill="hold"/>
                                        <p:tgtEl>
                                          <p:spTgt spid="15"/>
                                        </p:tgtEl>
                                        <p:attrNameLst>
                                          <p:attrName>ppt_y</p:attrName>
                                        </p:attrNameLst>
                                      </p:cBhvr>
                                      <p:tavLst>
                                        <p:tav tm="0">
                                          <p:val>
                                            <p:strVal val="0-#ppt_h/2"/>
                                          </p:val>
                                        </p:tav>
                                        <p:tav tm="100000">
                                          <p:val>
                                            <p:strVal val="#ppt_y"/>
                                          </p:val>
                                        </p:tav>
                                      </p:tavLst>
                                    </p:anim>
                                  </p:childTnLst>
                                </p:cTn>
                              </p:par>
                              <p:par>
                                <p:cTn id="88" presetID="2" presetClass="entr" presetSubtype="8" fill="hold" grpId="0" nodeType="withEffect">
                                  <p:stCondLst>
                                    <p:cond delay="3800"/>
                                  </p:stCondLst>
                                  <p:childTnLst>
                                    <p:set>
                                      <p:cBhvr>
                                        <p:cTn id="89" dur="1" fill="hold">
                                          <p:stCondLst>
                                            <p:cond delay="0"/>
                                          </p:stCondLst>
                                        </p:cTn>
                                        <p:tgtEl>
                                          <p:spTgt spid="2"/>
                                        </p:tgtEl>
                                        <p:attrNameLst>
                                          <p:attrName>style.visibility</p:attrName>
                                        </p:attrNameLst>
                                      </p:cBhvr>
                                      <p:to>
                                        <p:strVal val="visible"/>
                                      </p:to>
                                    </p:set>
                                    <p:anim calcmode="lin" valueType="num">
                                      <p:cBhvr additive="base">
                                        <p:cTn id="90" dur="3300" fill="hold"/>
                                        <p:tgtEl>
                                          <p:spTgt spid="2"/>
                                        </p:tgtEl>
                                        <p:attrNameLst>
                                          <p:attrName>ppt_x</p:attrName>
                                        </p:attrNameLst>
                                      </p:cBhvr>
                                      <p:tavLst>
                                        <p:tav tm="0">
                                          <p:val>
                                            <p:strVal val="0-#ppt_w/2"/>
                                          </p:val>
                                        </p:tav>
                                        <p:tav tm="100000">
                                          <p:val>
                                            <p:strVal val="#ppt_x"/>
                                          </p:val>
                                        </p:tav>
                                      </p:tavLst>
                                    </p:anim>
                                    <p:anim calcmode="lin" valueType="num">
                                      <p:cBhvr additive="base">
                                        <p:cTn id="91" dur="33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P spid="7" grpId="0"/>
      <p:bldP spid="13" grpId="0"/>
      <p:bldP spid="14" grpId="0"/>
      <p:bldP spid="1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7171" y="-3175"/>
            <a:ext cx="9144000" cy="4913086"/>
            <a:chOff x="0" y="0"/>
            <a:chExt cx="9144000" cy="4913086"/>
          </a:xfrm>
        </p:grpSpPr>
        <p:sp>
          <p:nvSpPr>
            <p:cNvPr id="4" name="Rectangle 3"/>
            <p:cNvSpPr/>
            <p:nvPr/>
          </p:nvSpPr>
          <p:spPr>
            <a:xfrm>
              <a:off x="217714" y="4064000"/>
              <a:ext cx="8802915" cy="7910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nvGrpSpPr>
            <p:cNvPr id="5" name="Group 4"/>
            <p:cNvGrpSpPr/>
            <p:nvPr/>
          </p:nvGrpSpPr>
          <p:grpSpPr>
            <a:xfrm>
              <a:off x="0" y="0"/>
              <a:ext cx="9144000" cy="4913086"/>
              <a:chOff x="0" y="0"/>
              <a:chExt cx="9144000" cy="6858000"/>
            </a:xfrm>
          </p:grpSpPr>
          <p:sp>
            <p:nvSpPr>
              <p:cNvPr id="6" name="Rectangle 5"/>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itchFamily="34" charset="0"/>
                  <a:cs typeface="Arial" pitchFamily="34" charset="0"/>
                </a:endParaRPr>
              </a:p>
            </p:txBody>
          </p:sp>
          <p:sp>
            <p:nvSpPr>
              <p:cNvPr id="7" name="Rectangle 6"/>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itchFamily="34" charset="0"/>
                  <a:cs typeface="Arial" pitchFamily="34" charset="0"/>
                </a:endParaRPr>
              </a:p>
            </p:txBody>
          </p:sp>
        </p:grpSp>
      </p:grpSp>
      <p:sp>
        <p:nvSpPr>
          <p:cNvPr id="10" name="Title 1"/>
          <p:cNvSpPr txBox="1">
            <a:spLocks/>
          </p:cNvSpPr>
          <p:nvPr/>
        </p:nvSpPr>
        <p:spPr>
          <a:xfrm>
            <a:off x="0" y="3286725"/>
            <a:ext cx="9144000" cy="86971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MX" sz="2400" smtClean="0">
                <a:solidFill>
                  <a:schemeClr val="tx1">
                    <a:lumMod val="65000"/>
                    <a:lumOff val="35000"/>
                  </a:schemeClr>
                </a:solidFill>
                <a:latin typeface="Arial" pitchFamily="34" charset="0"/>
                <a:cs typeface="Arial" pitchFamily="34" charset="0"/>
              </a:rPr>
              <a:t>PRODUCTOS ANTI ENVEJECIMIENTO DE </a:t>
            </a:r>
            <a:r>
              <a:rPr lang="es-MX" sz="2400" b="1" smtClean="0">
                <a:solidFill>
                  <a:srgbClr val="008AB0"/>
                </a:solidFill>
                <a:latin typeface="Arial" pitchFamily="34" charset="0"/>
                <a:cs typeface="Arial" pitchFamily="34" charset="0"/>
              </a:rPr>
              <a:t>ALTA TECNOLOGÍA</a:t>
            </a:r>
            <a:endParaRPr lang="es-MX" sz="2400" b="1">
              <a:solidFill>
                <a:schemeClr val="tx1">
                  <a:lumMod val="65000"/>
                  <a:lumOff val="35000"/>
                </a:schemeClr>
              </a:solidFill>
              <a:latin typeface="Arial" pitchFamily="34" charset="0"/>
              <a:cs typeface="Arial" pitchFamily="34" charset="0"/>
            </a:endParaRPr>
          </a:p>
        </p:txBody>
      </p:sp>
      <p:sp>
        <p:nvSpPr>
          <p:cNvPr id="9" name="Title 1"/>
          <p:cNvSpPr txBox="1">
            <a:spLocks/>
          </p:cNvSpPr>
          <p:nvPr/>
        </p:nvSpPr>
        <p:spPr>
          <a:xfrm>
            <a:off x="0" y="3821642"/>
            <a:ext cx="9144000" cy="86971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MX" sz="2000" b="1" smtClean="0">
                <a:solidFill>
                  <a:schemeClr val="tx1">
                    <a:lumMod val="65000"/>
                    <a:lumOff val="35000"/>
                  </a:schemeClr>
                </a:solidFill>
                <a:latin typeface="Arial" pitchFamily="34" charset="0"/>
                <a:cs typeface="Arial" pitchFamily="34" charset="0"/>
              </a:rPr>
              <a:t>LA SIGUIENTE FRONTERA…</a:t>
            </a:r>
            <a:endParaRPr lang="es-MX" sz="2000" b="1">
              <a:solidFill>
                <a:schemeClr val="tx1">
                  <a:lumMod val="65000"/>
                  <a:lumOff val="35000"/>
                </a:schemeClr>
              </a:solidFill>
              <a:latin typeface="Arial" pitchFamily="34" charset="0"/>
              <a:cs typeface="Arial" pitchFamily="34" charset="0"/>
            </a:endParaRPr>
          </a:p>
        </p:txBody>
      </p:sp>
      <p:grpSp>
        <p:nvGrpSpPr>
          <p:cNvPr id="11" name="Group 10"/>
          <p:cNvGrpSpPr/>
          <p:nvPr/>
        </p:nvGrpSpPr>
        <p:grpSpPr>
          <a:xfrm>
            <a:off x="3087405" y="1154722"/>
            <a:ext cx="3097736" cy="2000081"/>
            <a:chOff x="3087405" y="402162"/>
            <a:chExt cx="3097736" cy="2000081"/>
          </a:xfrm>
        </p:grpSpPr>
        <p:pic>
          <p:nvPicPr>
            <p:cNvPr id="12" name="Picture 11" descr="ageLOC-Logo.png"/>
            <p:cNvPicPr>
              <a:picLocks noChangeAspect="1"/>
            </p:cNvPicPr>
            <p:nvPr/>
          </p:nvPicPr>
          <p:blipFill rotWithShape="1">
            <a:blip r:embed="rId2" cstate="email">
              <a:extLst>
                <a:ext uri="{28A0092B-C50C-407E-A947-70E740481C1C}">
                  <a14:useLocalDpi xmlns:a14="http://schemas.microsoft.com/office/drawing/2010/main"/>
                </a:ext>
              </a:extLst>
            </a:blip>
            <a:srcRect r="5258"/>
            <a:stretch/>
          </p:blipFill>
          <p:spPr bwMode="auto">
            <a:xfrm>
              <a:off x="3087405" y="402162"/>
              <a:ext cx="2813064" cy="2000081"/>
            </a:xfrm>
            <a:prstGeom prst="rect">
              <a:avLst/>
            </a:prstGeom>
            <a:noFill/>
            <a:ln>
              <a:noFill/>
            </a:ln>
          </p:spPr>
        </p:pic>
        <p:sp>
          <p:nvSpPr>
            <p:cNvPr id="13" name="TextBox 12"/>
            <p:cNvSpPr txBox="1"/>
            <p:nvPr/>
          </p:nvSpPr>
          <p:spPr>
            <a:xfrm>
              <a:off x="5796951" y="1639018"/>
              <a:ext cx="388190" cy="369332"/>
            </a:xfrm>
            <a:prstGeom prst="rect">
              <a:avLst/>
            </a:prstGeom>
            <a:noFill/>
          </p:spPr>
          <p:txBody>
            <a:bodyPr wrap="square" rtlCol="0">
              <a:spAutoFit/>
            </a:bodyPr>
            <a:lstStyle/>
            <a:p>
              <a:r>
                <a:rPr lang="en-US" dirty="0" smtClean="0">
                  <a:solidFill>
                    <a:schemeClr val="bg1">
                      <a:lumMod val="50000"/>
                    </a:schemeClr>
                  </a:solidFill>
                </a:rPr>
                <a:t>®</a:t>
              </a:r>
              <a:endParaRPr lang="en-US" dirty="0">
                <a:solidFill>
                  <a:schemeClr val="bg1">
                    <a:lumMod val="50000"/>
                  </a:schemeClr>
                </a:solidFill>
              </a:endParaRPr>
            </a:p>
          </p:txBody>
        </p:sp>
      </p:grpSp>
    </p:spTree>
    <p:extLst>
      <p:ext uri="{BB962C8B-B14F-4D97-AF65-F5344CB8AC3E}">
        <p14:creationId xmlns:p14="http://schemas.microsoft.com/office/powerpoint/2010/main" val="425037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9144000" cy="4913086"/>
            <a:chOff x="0" y="0"/>
            <a:chExt cx="9144000" cy="4913086"/>
          </a:xfrm>
        </p:grpSpPr>
        <p:sp>
          <p:nvSpPr>
            <p:cNvPr id="14" name="Rectangle 13"/>
            <p:cNvSpPr/>
            <p:nvPr/>
          </p:nvSpPr>
          <p:spPr>
            <a:xfrm>
              <a:off x="217714" y="4064000"/>
              <a:ext cx="8802915" cy="7910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itchFamily="34" charset="0"/>
                <a:cs typeface="Arial" pitchFamily="34" charset="0"/>
              </a:endParaRPr>
            </a:p>
          </p:txBody>
        </p:sp>
        <p:grpSp>
          <p:nvGrpSpPr>
            <p:cNvPr id="15" name="Group 14"/>
            <p:cNvGrpSpPr/>
            <p:nvPr/>
          </p:nvGrpSpPr>
          <p:grpSpPr>
            <a:xfrm>
              <a:off x="0" y="0"/>
              <a:ext cx="9144000" cy="4913086"/>
              <a:chOff x="0" y="0"/>
              <a:chExt cx="9144000" cy="6858000"/>
            </a:xfrm>
          </p:grpSpPr>
          <p:sp>
            <p:nvSpPr>
              <p:cNvPr id="16" name="Rectangle 15"/>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Arial" pitchFamily="34" charset="0"/>
                  <a:cs typeface="Arial" pitchFamily="34" charset="0"/>
                </a:endParaRPr>
              </a:p>
            </p:txBody>
          </p:sp>
          <p:sp>
            <p:nvSpPr>
              <p:cNvPr id="17" name="Rectangle 16"/>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Arial" pitchFamily="34" charset="0"/>
                  <a:cs typeface="Arial" pitchFamily="34" charset="0"/>
                </a:endParaRPr>
              </a:p>
            </p:txBody>
          </p:sp>
        </p:grpSp>
      </p:grpSp>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68027" y="1022742"/>
            <a:ext cx="3358564" cy="2787697"/>
          </a:xfrm>
          <a:prstGeom prst="rect">
            <a:avLst/>
          </a:prstGeom>
        </p:spPr>
      </p:pic>
      <p:grpSp>
        <p:nvGrpSpPr>
          <p:cNvPr id="2" name="Group 9"/>
          <p:cNvGrpSpPr/>
          <p:nvPr/>
        </p:nvGrpSpPr>
        <p:grpSpPr>
          <a:xfrm>
            <a:off x="2313709" y="302736"/>
            <a:ext cx="4267200" cy="4270248"/>
            <a:chOff x="2438400" y="914400"/>
            <a:chExt cx="4267200" cy="4267200"/>
          </a:xfrm>
        </p:grpSpPr>
        <p:sp>
          <p:nvSpPr>
            <p:cNvPr id="8" name="Oval 7"/>
            <p:cNvSpPr/>
            <p:nvPr/>
          </p:nvSpPr>
          <p:spPr>
            <a:xfrm>
              <a:off x="2438400" y="914400"/>
              <a:ext cx="4267200" cy="4267200"/>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prstClr val="white"/>
                </a:solidFill>
                <a:latin typeface="Arial" pitchFamily="34" charset="0"/>
                <a:cs typeface="Arial" pitchFamily="34" charset="0"/>
              </a:endParaRPr>
            </a:p>
          </p:txBody>
        </p:sp>
        <p:sp>
          <p:nvSpPr>
            <p:cNvPr id="7" name="Oval 6"/>
            <p:cNvSpPr/>
            <p:nvPr/>
          </p:nvSpPr>
          <p:spPr>
            <a:xfrm>
              <a:off x="3200400" y="1676400"/>
              <a:ext cx="2743200" cy="27432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prstClr val="white"/>
                </a:solidFill>
                <a:latin typeface="Arial" pitchFamily="34" charset="0"/>
                <a:cs typeface="Arial" pitchFamily="34" charset="0"/>
              </a:endParaRPr>
            </a:p>
          </p:txBody>
        </p:sp>
        <p:sp>
          <p:nvSpPr>
            <p:cNvPr id="6" name="Oval 5"/>
            <p:cNvSpPr/>
            <p:nvPr/>
          </p:nvSpPr>
          <p:spPr>
            <a:xfrm>
              <a:off x="3962400" y="2438400"/>
              <a:ext cx="1219200" cy="1219200"/>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prstClr val="white"/>
                </a:solidFill>
                <a:latin typeface="Arial" pitchFamily="34" charset="0"/>
                <a:cs typeface="Arial" pitchFamily="34" charset="0"/>
              </a:endParaRPr>
            </a:p>
          </p:txBody>
        </p:sp>
      </p:grpSp>
      <p:sp>
        <p:nvSpPr>
          <p:cNvPr id="11" name="Rectangle 5"/>
          <p:cNvSpPr txBox="1">
            <a:spLocks noChangeArrowheads="1"/>
          </p:cNvSpPr>
          <p:nvPr/>
        </p:nvSpPr>
        <p:spPr bwMode="auto">
          <a:xfrm>
            <a:off x="457200" y="2974061"/>
            <a:ext cx="82296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ts val="1200"/>
              </a:spcBef>
              <a:spcAft>
                <a:spcPts val="600"/>
              </a:spcAft>
              <a:buChar char="•"/>
              <a:defRPr sz="2800">
                <a:solidFill>
                  <a:schemeClr val="tx1">
                    <a:lumMod val="65000"/>
                    <a:lumOff val="35000"/>
                  </a:schemeClr>
                </a:solidFill>
                <a:latin typeface="+mn-lt"/>
                <a:ea typeface="+mn-ea"/>
                <a:cs typeface="+mn-cs"/>
              </a:defRPr>
            </a:lvl1pPr>
            <a:lvl2pPr marL="742950" indent="-285750" algn="l" rtl="0" fontAlgn="base">
              <a:spcBef>
                <a:spcPts val="1200"/>
              </a:spcBef>
              <a:spcAft>
                <a:spcPts val="600"/>
              </a:spcAft>
              <a:buChar char="–"/>
              <a:defRPr sz="2400">
                <a:solidFill>
                  <a:schemeClr val="tx1">
                    <a:lumMod val="65000"/>
                    <a:lumOff val="35000"/>
                  </a:schemeClr>
                </a:solidFill>
                <a:latin typeface="+mn-lt"/>
                <a:ea typeface="+mn-ea"/>
              </a:defRPr>
            </a:lvl2pPr>
            <a:lvl3pPr marL="1143000" indent="-228600" algn="l" rtl="0" fontAlgn="base">
              <a:spcBef>
                <a:spcPts val="1200"/>
              </a:spcBef>
              <a:spcAft>
                <a:spcPts val="600"/>
              </a:spcAft>
              <a:buChar char="•"/>
              <a:defRPr sz="2000">
                <a:solidFill>
                  <a:schemeClr val="tx1">
                    <a:lumMod val="65000"/>
                    <a:lumOff val="35000"/>
                  </a:schemeClr>
                </a:solidFill>
                <a:latin typeface="+mn-lt"/>
                <a:ea typeface="+mn-ea"/>
              </a:defRPr>
            </a:lvl3pPr>
            <a:lvl4pPr marL="1600200" indent="-228600" algn="l" rtl="0" fontAlgn="base">
              <a:spcBef>
                <a:spcPts val="1200"/>
              </a:spcBef>
              <a:spcAft>
                <a:spcPts val="600"/>
              </a:spcAft>
              <a:buChar char="–"/>
              <a:defRPr sz="1800">
                <a:solidFill>
                  <a:schemeClr val="tx1">
                    <a:lumMod val="65000"/>
                    <a:lumOff val="35000"/>
                  </a:schemeClr>
                </a:solidFill>
                <a:latin typeface="+mn-lt"/>
                <a:ea typeface="+mn-ea"/>
              </a:defRPr>
            </a:lvl4pPr>
            <a:lvl5pPr marL="2057400" indent="-228600" algn="l" rtl="0" fontAlgn="base">
              <a:spcBef>
                <a:spcPts val="1200"/>
              </a:spcBef>
              <a:spcAft>
                <a:spcPts val="600"/>
              </a:spcAft>
              <a:buChar char="»"/>
              <a:defRPr sz="1600">
                <a:solidFill>
                  <a:schemeClr val="tx1">
                    <a:lumMod val="65000"/>
                    <a:lumOff val="35000"/>
                  </a:schemeClr>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ctr">
              <a:buFontTx/>
              <a:buNone/>
            </a:pPr>
            <a:r>
              <a:rPr lang="es-MX" b="1" dirty="0" smtClean="0">
                <a:latin typeface="Arial" pitchFamily="34" charset="0"/>
                <a:cs typeface="Arial" pitchFamily="34" charset="0"/>
              </a:rPr>
              <a:t>DE COMISIONES</a:t>
            </a:r>
            <a:endParaRPr lang="es-MX" b="1" dirty="0">
              <a:latin typeface="Arial" pitchFamily="34" charset="0"/>
              <a:cs typeface="Arial" pitchFamily="34" charset="0"/>
            </a:endParaRPr>
          </a:p>
        </p:txBody>
      </p:sp>
      <p:sp>
        <p:nvSpPr>
          <p:cNvPr id="10" name="Rectangle 3"/>
          <p:cNvSpPr txBox="1">
            <a:spLocks noChangeArrowheads="1"/>
          </p:cNvSpPr>
          <p:nvPr/>
        </p:nvSpPr>
        <p:spPr bwMode="auto">
          <a:xfrm>
            <a:off x="449114" y="2082009"/>
            <a:ext cx="8229600" cy="1202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fontAlgn="base">
              <a:spcBef>
                <a:spcPct val="0"/>
              </a:spcBef>
              <a:spcAft>
                <a:spcPct val="0"/>
              </a:spcAft>
              <a:defRPr sz="3200" b="1">
                <a:solidFill>
                  <a:srgbClr val="008AB0"/>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28" charset="-128"/>
              </a:defRPr>
            </a:lvl2pPr>
            <a:lvl3pPr algn="ctr" rtl="0" fontAlgn="base">
              <a:spcBef>
                <a:spcPct val="0"/>
              </a:spcBef>
              <a:spcAft>
                <a:spcPct val="0"/>
              </a:spcAft>
              <a:defRPr sz="4400">
                <a:solidFill>
                  <a:schemeClr val="tx2"/>
                </a:solidFill>
                <a:latin typeface="Arial" charset="0"/>
                <a:ea typeface="ＭＳ Ｐゴシック" pitchFamily="-128" charset="-128"/>
              </a:defRPr>
            </a:lvl3pPr>
            <a:lvl4pPr algn="ctr" rtl="0" fontAlgn="base">
              <a:spcBef>
                <a:spcPct val="0"/>
              </a:spcBef>
              <a:spcAft>
                <a:spcPct val="0"/>
              </a:spcAft>
              <a:defRPr sz="4400">
                <a:solidFill>
                  <a:schemeClr val="tx2"/>
                </a:solidFill>
                <a:latin typeface="Arial" charset="0"/>
                <a:ea typeface="ＭＳ Ｐゴシック" pitchFamily="-128" charset="-128"/>
              </a:defRPr>
            </a:lvl4pPr>
            <a:lvl5pPr algn="ctr" rtl="0" fontAlgn="base">
              <a:spcBef>
                <a:spcPct val="0"/>
              </a:spcBef>
              <a:spcAft>
                <a:spcPct val="0"/>
              </a:spcAft>
              <a:defRPr sz="4400">
                <a:solidFill>
                  <a:schemeClr val="tx2"/>
                </a:solidFill>
                <a:latin typeface="Arial" charset="0"/>
                <a:ea typeface="ＭＳ Ｐゴシック" pitchFamily="-128" charset="-128"/>
              </a:defRPr>
            </a:lvl5pPr>
            <a:lvl6pPr marL="457200" algn="ctr" rtl="0" fontAlgn="base">
              <a:spcBef>
                <a:spcPct val="0"/>
              </a:spcBef>
              <a:spcAft>
                <a:spcPct val="0"/>
              </a:spcAft>
              <a:defRPr sz="4400">
                <a:solidFill>
                  <a:schemeClr val="tx2"/>
                </a:solidFill>
                <a:latin typeface="Arial" charset="0"/>
                <a:ea typeface="ＭＳ Ｐゴシック" pitchFamily="-128" charset="-128"/>
              </a:defRPr>
            </a:lvl6pPr>
            <a:lvl7pPr marL="914400" algn="ctr" rtl="0" fontAlgn="base">
              <a:spcBef>
                <a:spcPct val="0"/>
              </a:spcBef>
              <a:spcAft>
                <a:spcPct val="0"/>
              </a:spcAft>
              <a:defRPr sz="4400">
                <a:solidFill>
                  <a:schemeClr val="tx2"/>
                </a:solidFill>
                <a:latin typeface="Arial" charset="0"/>
                <a:ea typeface="ＭＳ Ｐゴシック" pitchFamily="-128" charset="-128"/>
              </a:defRPr>
            </a:lvl7pPr>
            <a:lvl8pPr marL="1371600" algn="ctr" rtl="0" fontAlgn="base">
              <a:spcBef>
                <a:spcPct val="0"/>
              </a:spcBef>
              <a:spcAft>
                <a:spcPct val="0"/>
              </a:spcAft>
              <a:defRPr sz="4400">
                <a:solidFill>
                  <a:schemeClr val="tx2"/>
                </a:solidFill>
                <a:latin typeface="Arial" charset="0"/>
                <a:ea typeface="ＭＳ Ｐゴシック" pitchFamily="-128" charset="-128"/>
              </a:defRPr>
            </a:lvl8pPr>
            <a:lvl9pPr marL="1828800" algn="ctr" rtl="0" fontAlgn="base">
              <a:spcBef>
                <a:spcPct val="0"/>
              </a:spcBef>
              <a:spcAft>
                <a:spcPct val="0"/>
              </a:spcAft>
              <a:defRPr sz="4400">
                <a:solidFill>
                  <a:schemeClr val="tx2"/>
                </a:solidFill>
                <a:latin typeface="Arial" charset="0"/>
                <a:ea typeface="ＭＳ Ｐゴシック" pitchFamily="-128" charset="-128"/>
              </a:defRPr>
            </a:lvl9pPr>
          </a:lstStyle>
          <a:p>
            <a:pPr algn="ctr">
              <a:lnSpc>
                <a:spcPct val="70000"/>
              </a:lnSpc>
            </a:pPr>
            <a:r>
              <a:rPr lang="es-MX" sz="8800" smtClean="0">
                <a:latin typeface="Arial" pitchFamily="34" charset="0"/>
                <a:ea typeface="Arial Black" charset="0"/>
                <a:cs typeface="Arial" pitchFamily="34" charset="0"/>
                <a:sym typeface="Arial Black" charset="0"/>
              </a:rPr>
              <a:t>$2 BILLONES</a:t>
            </a:r>
            <a:endParaRPr lang="es-MX" sz="8800">
              <a:latin typeface="Arial" pitchFamily="34" charset="0"/>
              <a:cs typeface="Arial" pitchFamily="34" charset="0"/>
              <a:sym typeface="Arial Black" charset="0"/>
            </a:endParaRPr>
          </a:p>
        </p:txBody>
      </p:sp>
      <p:sp>
        <p:nvSpPr>
          <p:cNvPr id="219139" name="Rectangle 3"/>
          <p:cNvSpPr>
            <a:spLocks noGrp="1" noChangeArrowheads="1"/>
          </p:cNvSpPr>
          <p:nvPr>
            <p:ph type="title"/>
          </p:nvPr>
        </p:nvSpPr>
        <p:spPr>
          <a:xfrm>
            <a:off x="457200" y="1973941"/>
            <a:ext cx="8229600" cy="1202531"/>
          </a:xfrm>
          <a:ln/>
        </p:spPr>
        <p:txBody>
          <a:bodyPr>
            <a:normAutofit/>
          </a:bodyPr>
          <a:lstStyle/>
          <a:p>
            <a:pPr algn="ctr">
              <a:lnSpc>
                <a:spcPct val="70000"/>
              </a:lnSpc>
            </a:pPr>
            <a:r>
              <a:rPr lang="es-MX" sz="8800" b="1" smtClean="0">
                <a:solidFill>
                  <a:srgbClr val="008AB0"/>
                </a:solidFill>
                <a:latin typeface="Arial" pitchFamily="34" charset="0"/>
                <a:ea typeface="Arial Black" charset="0"/>
                <a:cs typeface="Arial" pitchFamily="34" charset="0"/>
                <a:sym typeface="Arial Black" charset="0"/>
              </a:rPr>
              <a:t>$5 BILLONES</a:t>
            </a:r>
            <a:endParaRPr lang="es-MX" sz="8800" b="1">
              <a:solidFill>
                <a:srgbClr val="008AB0"/>
              </a:solidFill>
              <a:latin typeface="Arial" pitchFamily="34" charset="0"/>
              <a:cs typeface="Arial" pitchFamily="34" charset="0"/>
              <a:sym typeface="Arial Black" charset="0"/>
            </a:endParaRPr>
          </a:p>
        </p:txBody>
      </p:sp>
      <p:sp>
        <p:nvSpPr>
          <p:cNvPr id="219141" name="Rectangle 5"/>
          <p:cNvSpPr>
            <a:spLocks noGrp="1" noChangeArrowheads="1"/>
          </p:cNvSpPr>
          <p:nvPr>
            <p:ph idx="1"/>
          </p:nvPr>
        </p:nvSpPr>
        <p:spPr>
          <a:xfrm>
            <a:off x="410148" y="2985847"/>
            <a:ext cx="8229600" cy="609600"/>
          </a:xfrm>
          <a:ln/>
        </p:spPr>
        <p:txBody>
          <a:bodyPr>
            <a:normAutofit/>
          </a:bodyPr>
          <a:lstStyle/>
          <a:p>
            <a:pPr algn="ctr">
              <a:buNone/>
            </a:pPr>
            <a:r>
              <a:rPr lang="es-MX" sz="2800" b="1" dirty="0" smtClean="0">
                <a:solidFill>
                  <a:schemeClr val="tx1">
                    <a:lumMod val="65000"/>
                    <a:lumOff val="35000"/>
                  </a:schemeClr>
                </a:solidFill>
                <a:latin typeface="Arial" pitchFamily="34" charset="0"/>
                <a:cs typeface="Arial" pitchFamily="34" charset="0"/>
              </a:rPr>
              <a:t>DE INGRESOS</a:t>
            </a:r>
            <a:endParaRPr lang="es-MX" sz="2800" b="1" dirty="0">
              <a:solidFill>
                <a:schemeClr val="tx1">
                  <a:lumMod val="65000"/>
                  <a:lumOff val="35000"/>
                </a:schemeClr>
              </a:solidFill>
              <a:latin typeface="Arial" pitchFamily="34" charset="0"/>
              <a:cs typeface="Arial" pitchFamily="34" charset="0"/>
            </a:endParaRPr>
          </a:p>
        </p:txBody>
      </p:sp>
      <p:sp>
        <p:nvSpPr>
          <p:cNvPr id="13" name="Slide Number Placeholder 3"/>
          <p:cNvSpPr txBox="1">
            <a:spLocks/>
          </p:cNvSpPr>
          <p:nvPr/>
        </p:nvSpPr>
        <p:spPr>
          <a:xfrm>
            <a:off x="0" y="4939395"/>
            <a:ext cx="1066800" cy="146050"/>
          </a:xfrm>
          <a:prstGeom prst="rect">
            <a:avLst/>
          </a:prstGeom>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fld id="{F8948E8D-C878-4D09-970A-FB6E2C1ECBD2}" type="slidenum">
              <a:rPr lang="en-US" sz="1000" b="1">
                <a:solidFill>
                  <a:schemeClr val="bg1"/>
                </a:solidFill>
                <a:latin typeface="Arial" pitchFamily="34" charset="0"/>
                <a:ea typeface="ＭＳ Ｐゴシック" pitchFamily="36" charset="-128"/>
                <a:cs typeface="Arial" pitchFamily="34" charset="0"/>
              </a:rPr>
              <a:pPr fontAlgn="base">
                <a:spcBef>
                  <a:spcPct val="0"/>
                </a:spcBef>
                <a:spcAft>
                  <a:spcPct val="0"/>
                </a:spcAft>
                <a:defRPr/>
              </a:pPr>
              <a:t>41</a:t>
            </a:fld>
            <a:endParaRPr lang="en-US" sz="1000" b="1" dirty="0">
              <a:solidFill>
                <a:schemeClr val="bg1"/>
              </a:solidFill>
              <a:latin typeface="Arial" pitchFamily="34" charset="0"/>
              <a:ea typeface="ＭＳ Ｐゴシック" pitchFamily="36" charset="-128"/>
              <a:cs typeface="Arial" pitchFamily="34" charset="0"/>
            </a:endParaRPr>
          </a:p>
        </p:txBody>
      </p:sp>
      <p:pic>
        <p:nvPicPr>
          <p:cNvPr id="22" name="Picture 2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35940" y="3809412"/>
            <a:ext cx="1219200" cy="1011969"/>
          </a:xfrm>
          <a:prstGeom prst="rect">
            <a:avLst/>
          </a:prstGeom>
        </p:spPr>
      </p:pic>
    </p:spTree>
    <p:extLst>
      <p:ext uri="{BB962C8B-B14F-4D97-AF65-F5344CB8AC3E}">
        <p14:creationId xmlns:p14="http://schemas.microsoft.com/office/powerpoint/2010/main" val="3707697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18"/>
                                        </p:tgtEl>
                                      </p:cBhvr>
                                      <p:by x="35000" y="35000"/>
                                    </p:animScale>
                                  </p:childTnLst>
                                </p:cTn>
                              </p:par>
                              <p:par>
                                <p:cTn id="12" presetID="42" presetClass="path" presetSubtype="0" accel="50000" decel="50000" fill="hold" nodeType="withEffect">
                                  <p:stCondLst>
                                    <p:cond delay="0"/>
                                  </p:stCondLst>
                                  <p:childTnLst>
                                    <p:animMotion origin="layout" path="M -4.72222E-6 1.8833E-6 L 0.42622 0.36647 " pathEditMode="relative" rAng="0" ptsTypes="AA">
                                      <p:cBhvr>
                                        <p:cTn id="13" dur="2000" fill="hold"/>
                                        <p:tgtEl>
                                          <p:spTgt spid="18"/>
                                        </p:tgtEl>
                                        <p:attrNameLst>
                                          <p:attrName>ppt_x</p:attrName>
                                          <p:attrName>ppt_y</p:attrName>
                                        </p:attrNameLst>
                                      </p:cBhvr>
                                      <p:rCtr x="21302" y="18308"/>
                                    </p:animMotion>
                                  </p:childTnLst>
                                </p:cTn>
                              </p:par>
                            </p:childTnLst>
                          </p:cTn>
                        </p:par>
                        <p:par>
                          <p:cTn id="14" fill="hold">
                            <p:stCondLst>
                              <p:cond delay="2000"/>
                            </p:stCondLst>
                            <p:childTnLst>
                              <p:par>
                                <p:cTn id="15" presetID="1" presetClass="exit" presetSubtype="0" fill="hold" nodeType="after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0" presetClass="entr" presetSubtype="0" fill="hold" grpId="1" nodeType="withEffect">
                                  <p:stCondLst>
                                    <p:cond delay="0"/>
                                  </p:stCondLst>
                                  <p:childTnLst>
                                    <p:set>
                                      <p:cBhvr>
                                        <p:cTn id="20" dur="1" fill="hold">
                                          <p:stCondLst>
                                            <p:cond delay="0"/>
                                          </p:stCondLst>
                                        </p:cTn>
                                        <p:tgtEl>
                                          <p:spTgt spid="219139"/>
                                        </p:tgtEl>
                                        <p:attrNameLst>
                                          <p:attrName>style.visibility</p:attrName>
                                        </p:attrNameLst>
                                      </p:cBhvr>
                                      <p:to>
                                        <p:strVal val="visible"/>
                                      </p:to>
                                    </p:set>
                                    <p:animEffect transition="in" filter="fade">
                                      <p:cBhvr>
                                        <p:cTn id="21" dur="500"/>
                                        <p:tgtEl>
                                          <p:spTgt spid="21913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9141">
                                            <p:bg/>
                                          </p:spTgt>
                                        </p:tgtEl>
                                        <p:attrNameLst>
                                          <p:attrName>style.visibility</p:attrName>
                                        </p:attrNameLst>
                                      </p:cBhvr>
                                      <p:to>
                                        <p:strVal val="visible"/>
                                      </p:to>
                                    </p:set>
                                    <p:animEffect transition="in" filter="fade">
                                      <p:cBhvr>
                                        <p:cTn id="24" dur="500"/>
                                        <p:tgtEl>
                                          <p:spTgt spid="219141">
                                            <p:bg/>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9141">
                                            <p:txEl>
                                              <p:pRg st="0" end="0"/>
                                            </p:txEl>
                                          </p:spTgt>
                                        </p:tgtEl>
                                        <p:attrNameLst>
                                          <p:attrName>style.visibility</p:attrName>
                                        </p:attrNameLst>
                                      </p:cBhvr>
                                      <p:to>
                                        <p:strVal val="visible"/>
                                      </p:to>
                                    </p:set>
                                    <p:animEffect transition="in" filter="fade">
                                      <p:cBhvr>
                                        <p:cTn id="27" dur="500"/>
                                        <p:tgtEl>
                                          <p:spTgt spid="219141">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19139"/>
                                        </p:tgtEl>
                                      </p:cBhvr>
                                    </p:animEffect>
                                    <p:set>
                                      <p:cBhvr>
                                        <p:cTn id="35" dur="1" fill="hold">
                                          <p:stCondLst>
                                            <p:cond delay="499"/>
                                          </p:stCondLst>
                                        </p:cTn>
                                        <p:tgtEl>
                                          <p:spTgt spid="219139"/>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19141">
                                            <p:txEl>
                                              <p:pRg st="0" end="0"/>
                                            </p:txEl>
                                          </p:spTgt>
                                        </p:tgtEl>
                                      </p:cBhvr>
                                    </p:animEffect>
                                    <p:set>
                                      <p:cBhvr>
                                        <p:cTn id="38" dur="1" fill="hold">
                                          <p:stCondLst>
                                            <p:cond delay="499"/>
                                          </p:stCondLst>
                                        </p:cTn>
                                        <p:tgtEl>
                                          <p:spTgt spid="219141">
                                            <p:txEl>
                                              <p:pRg st="0" end="0"/>
                                            </p:txEl>
                                          </p:spTgt>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219141">
                                            <p:bg/>
                                          </p:spTgt>
                                        </p:tgtEl>
                                      </p:cBhvr>
                                    </p:animEffect>
                                    <p:set>
                                      <p:cBhvr>
                                        <p:cTn id="41" dur="1" fill="hold">
                                          <p:stCondLst>
                                            <p:cond delay="499"/>
                                          </p:stCondLst>
                                        </p:cTn>
                                        <p:tgtEl>
                                          <p:spTgt spid="219141">
                                            <p:bg/>
                                          </p:spTgt>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219139" grpId="0" animBg="1"/>
      <p:bldP spid="219139" grpId="1" animBg="1"/>
      <p:bldP spid="219141" grpId="0" build="p" animBg="1"/>
      <p:bldP spid="219141" grpId="1"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49037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98" name="Picture 2" descr="C:\Users\aleavitt\Downloads\iStock_000003130022Medium.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035781"/>
            <a:ext cx="9125361" cy="38841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geLOC-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248318" y="2392803"/>
            <a:ext cx="655455" cy="446511"/>
          </a:xfrm>
          <a:prstGeom prst="rect">
            <a:avLst/>
          </a:prstGeom>
          <a:noFill/>
          <a:ln>
            <a:noFill/>
          </a:ln>
        </p:spPr>
      </p:pic>
    </p:spTree>
    <p:extLst>
      <p:ext uri="{BB962C8B-B14F-4D97-AF65-F5344CB8AC3E}">
        <p14:creationId xmlns:p14="http://schemas.microsoft.com/office/powerpoint/2010/main" val="21579889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62997"/>
            <a:ext cx="9144000" cy="4973364"/>
          </a:xfrm>
          <a:prstGeom prst="rect">
            <a:avLst/>
          </a:prstGeom>
          <a:noFill/>
          <a:ln w="9525">
            <a:noFill/>
            <a:miter lim="800000"/>
            <a:headEnd/>
            <a:tailEnd/>
          </a:ln>
        </p:spPr>
      </p:pic>
      <p:sp>
        <p:nvSpPr>
          <p:cNvPr id="6" name="Title 1"/>
          <p:cNvSpPr txBox="1">
            <a:spLocks/>
          </p:cNvSpPr>
          <p:nvPr/>
        </p:nvSpPr>
        <p:spPr>
          <a:xfrm>
            <a:off x="0" y="280086"/>
            <a:ext cx="9143999" cy="2127821"/>
          </a:xfrm>
          <a:prstGeom prst="rect">
            <a:avLst/>
          </a:prstGeom>
        </p:spPr>
        <p:txBody>
          <a:bodyPr vert="horz" wrap="square" lIns="91440" tIns="45720" rIns="91440" bIns="45720" numCol="1" anchor="ctr" anchorCtr="0" compatLnSpc="1">
            <a:prstTxWarp prst="textNoShape">
              <a:avLst/>
            </a:prstTxWarp>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s-MX" sz="14100" i="0" u="none" strike="noStrike" kern="1200" cap="all" spc="0" normalizeH="0" baseline="0" dirty="0" smtClean="0">
                <a:ln>
                  <a:noFill/>
                </a:ln>
                <a:solidFill>
                  <a:srgbClr val="008AB0"/>
                </a:solidFill>
                <a:effectLst/>
                <a:uLnTx/>
                <a:uFillTx/>
                <a:latin typeface="Arial" pitchFamily="34" charset="0"/>
                <a:ea typeface="ＭＳ Ｐゴシック" pitchFamily="-65" charset="-128"/>
                <a:cs typeface="Arial" pitchFamily="34" charset="0"/>
              </a:rPr>
              <a:t>  </a:t>
            </a:r>
            <a:r>
              <a:rPr kumimoji="0" lang="es-MX" sz="14100" b="1" i="0" u="none" strike="noStrike" kern="1200" cap="all" spc="0" normalizeH="0" baseline="0" dirty="0" smtClean="0">
                <a:ln>
                  <a:noFill/>
                </a:ln>
                <a:solidFill>
                  <a:srgbClr val="008AB0"/>
                </a:solidFill>
                <a:effectLst/>
                <a:uLnTx/>
                <a:uFillTx/>
                <a:latin typeface="Arial" pitchFamily="34" charset="0"/>
                <a:ea typeface="ＭＳ Ｐゴシック" pitchFamily="-65" charset="-128"/>
                <a:cs typeface="Arial" pitchFamily="34" charset="0"/>
              </a:rPr>
              <a:t>$730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s-MX" sz="9400" b="1" i="0" u="none" strike="noStrike" kern="1200" cap="all" spc="0" normalizeH="0" baseline="0" dirty="0" smtClean="0">
                <a:ln>
                  <a:noFill/>
                </a:ln>
                <a:solidFill>
                  <a:srgbClr val="008AB0"/>
                </a:solidFill>
                <a:effectLst/>
                <a:uLnTx/>
                <a:uFillTx/>
                <a:latin typeface="Arial" pitchFamily="34" charset="0"/>
                <a:ea typeface="ＭＳ Ｐゴシック" pitchFamily="-65" charset="-128"/>
                <a:cs typeface="Arial" pitchFamily="34" charset="0"/>
              </a:rPr>
              <a:t>millones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s-MX" sz="2900" i="0" u="none" strike="noStrike" kern="1200" cap="all" spc="0" normalizeH="0" baseline="0" dirty="0" smtClean="0">
                <a:ln>
                  <a:noFill/>
                </a:ln>
                <a:solidFill>
                  <a:schemeClr val="tx1">
                    <a:lumMod val="65000"/>
                    <a:lumOff val="35000"/>
                  </a:schemeClr>
                </a:solidFill>
                <a:effectLst/>
                <a:uLnTx/>
                <a:uFillTx/>
                <a:latin typeface="Arial" pitchFamily="34" charset="0"/>
                <a:ea typeface="ＭＳ Ｐゴシック" pitchFamily="-65" charset="-128"/>
                <a:cs typeface="Arial" pitchFamily="34" charset="0"/>
              </a:rPr>
              <a:t> PAGADOS EN COMISIONES LO QUE FUE EL RECORD EN EL 2011</a:t>
            </a:r>
            <a:endParaRPr kumimoji="0" lang="es-MX" sz="2900" i="0" u="none" strike="noStrike" kern="1200" cap="all" spc="0" normalizeH="0" baseline="0" dirty="0">
              <a:ln>
                <a:noFill/>
              </a:ln>
              <a:solidFill>
                <a:schemeClr val="tx1">
                  <a:lumMod val="65000"/>
                  <a:lumOff val="35000"/>
                </a:schemeClr>
              </a:solidFill>
              <a:effectLst/>
              <a:uLnTx/>
              <a:uFillTx/>
              <a:latin typeface="Arial" pitchFamily="34" charset="0"/>
              <a:ea typeface="ＭＳ Ｐゴシック" pitchFamily="-65" charset="-128"/>
              <a:cs typeface="Arial" pitchFamily="34" charset="0"/>
            </a:endParaRPr>
          </a:p>
        </p:txBody>
      </p:sp>
      <p:sp>
        <p:nvSpPr>
          <p:cNvPr id="10" name="Slide Number Placeholder 3"/>
          <p:cNvSpPr txBox="1">
            <a:spLocks/>
          </p:cNvSpPr>
          <p:nvPr/>
        </p:nvSpPr>
        <p:spPr>
          <a:xfrm>
            <a:off x="0" y="4939395"/>
            <a:ext cx="1066800" cy="146050"/>
          </a:xfrm>
          <a:prstGeom prst="rect">
            <a:avLst/>
          </a:prstGeom>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fld id="{F8948E8D-C878-4D09-970A-FB6E2C1ECBD2}" type="slidenum">
              <a:rPr lang="en-US" sz="1000" b="1">
                <a:solidFill>
                  <a:schemeClr val="bg1"/>
                </a:solidFill>
                <a:latin typeface="Arial" pitchFamily="34" charset="0"/>
                <a:ea typeface="ＭＳ Ｐゴシック" pitchFamily="36" charset="-128"/>
                <a:cs typeface="Arial" pitchFamily="34" charset="0"/>
              </a:rPr>
              <a:pPr fontAlgn="base">
                <a:spcBef>
                  <a:spcPct val="0"/>
                </a:spcBef>
                <a:spcAft>
                  <a:spcPct val="0"/>
                </a:spcAft>
                <a:defRPr/>
              </a:pPr>
              <a:t>43</a:t>
            </a:fld>
            <a:endParaRPr lang="en-US" sz="1000" b="1" dirty="0">
              <a:solidFill>
                <a:schemeClr val="bg1"/>
              </a:solidFill>
              <a:latin typeface="Arial" pitchFamily="34" charset="0"/>
              <a:ea typeface="ＭＳ Ｐゴシック" pitchFamily="36" charset="-128"/>
              <a:cs typeface="Arial" pitchFamily="34" charset="0"/>
            </a:endParaRPr>
          </a:p>
        </p:txBody>
      </p:sp>
      <p:grpSp>
        <p:nvGrpSpPr>
          <p:cNvPr id="4" name="Group 3"/>
          <p:cNvGrpSpPr/>
          <p:nvPr/>
        </p:nvGrpSpPr>
        <p:grpSpPr>
          <a:xfrm>
            <a:off x="2882655" y="64866"/>
            <a:ext cx="723275" cy="1393979"/>
            <a:chOff x="2999200" y="636"/>
            <a:chExt cx="723275" cy="1393979"/>
          </a:xfrm>
        </p:grpSpPr>
        <p:sp>
          <p:nvSpPr>
            <p:cNvPr id="2" name="Rectangle 1"/>
            <p:cNvSpPr/>
            <p:nvPr/>
          </p:nvSpPr>
          <p:spPr>
            <a:xfrm>
              <a:off x="2999200" y="636"/>
              <a:ext cx="723275" cy="1200329"/>
            </a:xfrm>
            <a:prstGeom prst="rect">
              <a:avLst/>
            </a:prstGeom>
          </p:spPr>
          <p:txBody>
            <a:bodyPr wrap="none">
              <a:spAutoFit/>
            </a:bodyPr>
            <a:lstStyle/>
            <a:p>
              <a:r>
                <a:rPr lang="en-US" sz="7200" cap="all" dirty="0">
                  <a:solidFill>
                    <a:srgbClr val="008AB0"/>
                  </a:solidFill>
                  <a:latin typeface="Arial" pitchFamily="34" charset="0"/>
                  <a:ea typeface="ＭＳ Ｐゴシック" pitchFamily="-65" charset="-128"/>
                  <a:cs typeface="Arial" pitchFamily="34" charset="0"/>
                </a:rPr>
                <a:t>~</a:t>
              </a:r>
              <a:endParaRPr lang="en-US" sz="7200" dirty="0">
                <a:solidFill>
                  <a:srgbClr val="008AB0"/>
                </a:solidFill>
                <a:latin typeface="Arial" pitchFamily="34" charset="0"/>
                <a:cs typeface="Arial" pitchFamily="34" charset="0"/>
              </a:endParaRPr>
            </a:p>
          </p:txBody>
        </p:sp>
        <p:sp>
          <p:nvSpPr>
            <p:cNvPr id="11" name="Rectangle 10"/>
            <p:cNvSpPr/>
            <p:nvPr/>
          </p:nvSpPr>
          <p:spPr>
            <a:xfrm>
              <a:off x="2999200" y="194286"/>
              <a:ext cx="723275" cy="1200329"/>
            </a:xfrm>
            <a:prstGeom prst="rect">
              <a:avLst/>
            </a:prstGeom>
          </p:spPr>
          <p:txBody>
            <a:bodyPr wrap="none">
              <a:spAutoFit/>
            </a:bodyPr>
            <a:lstStyle/>
            <a:p>
              <a:r>
                <a:rPr lang="en-US" sz="7200" cap="all" dirty="0">
                  <a:solidFill>
                    <a:srgbClr val="008AB0"/>
                  </a:solidFill>
                  <a:latin typeface="Arial" pitchFamily="34" charset="0"/>
                  <a:ea typeface="ＭＳ Ｐゴシック" pitchFamily="-65" charset="-128"/>
                  <a:cs typeface="Arial" pitchFamily="34" charset="0"/>
                </a:rPr>
                <a:t>~</a:t>
              </a:r>
              <a:endParaRPr lang="en-US" sz="7200" dirty="0">
                <a:solidFill>
                  <a:srgbClr val="008AB0"/>
                </a:solidFill>
                <a:latin typeface="Arial" pitchFamily="34" charset="0"/>
                <a:cs typeface="Arial" pitchFamily="34" charset="0"/>
              </a:endParaRPr>
            </a:p>
          </p:txBody>
        </p:sp>
      </p:grpSp>
    </p:spTree>
    <p:extLst>
      <p:ext uri="{BB962C8B-B14F-4D97-AF65-F5344CB8AC3E}">
        <p14:creationId xmlns:p14="http://schemas.microsoft.com/office/powerpoint/2010/main" val="41725087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8253"/>
          <a:stretch/>
        </p:blipFill>
        <p:spPr bwMode="auto">
          <a:xfrm>
            <a:off x="0" y="0"/>
            <a:ext cx="9144000" cy="4903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3874770" y="0"/>
            <a:ext cx="5269230" cy="4903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11"/>
          <p:cNvSpPr txBox="1"/>
          <p:nvPr/>
        </p:nvSpPr>
        <p:spPr>
          <a:xfrm>
            <a:off x="2438400" y="1269353"/>
            <a:ext cx="6271260" cy="1239312"/>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200" b="1" dirty="0" smtClean="0">
                <a:solidFill>
                  <a:schemeClr val="bg1"/>
                </a:solidFill>
                <a:latin typeface="Arial" pitchFamily="34" charset="0"/>
                <a:cs typeface="Arial" pitchFamily="34" charset="0"/>
              </a:rPr>
              <a:t>$8 BILLONES</a:t>
            </a:r>
          </a:p>
        </p:txBody>
      </p:sp>
      <p:sp>
        <p:nvSpPr>
          <p:cNvPr id="10" name="Rectangle 9"/>
          <p:cNvSpPr/>
          <p:nvPr/>
        </p:nvSpPr>
        <p:spPr>
          <a:xfrm>
            <a:off x="6533741" y="905340"/>
            <a:ext cx="2175919" cy="584775"/>
          </a:xfrm>
          <a:prstGeom prst="rect">
            <a:avLst/>
          </a:prstGeom>
        </p:spPr>
        <p:txBody>
          <a:bodyPr wrap="square">
            <a:spAutoFit/>
          </a:bodyPr>
          <a:lstStyle/>
          <a:p>
            <a:pPr algn="r"/>
            <a:r>
              <a:rPr lang="en-US" sz="3200" dirty="0" err="1" smtClean="0">
                <a:solidFill>
                  <a:schemeClr val="bg1"/>
                </a:solidFill>
                <a:latin typeface="Arial" pitchFamily="34" charset="0"/>
                <a:cs typeface="Arial" pitchFamily="34" charset="0"/>
              </a:rPr>
              <a:t>Más</a:t>
            </a:r>
            <a:r>
              <a:rPr lang="en-US" sz="3200" dirty="0" smtClean="0">
                <a:solidFill>
                  <a:schemeClr val="bg1"/>
                </a:solidFill>
                <a:latin typeface="Arial" pitchFamily="34" charset="0"/>
                <a:cs typeface="Arial" pitchFamily="34" charset="0"/>
              </a:rPr>
              <a:t> de </a:t>
            </a:r>
            <a:endParaRPr lang="en-US" sz="3200" dirty="0">
              <a:solidFill>
                <a:schemeClr val="bg1"/>
              </a:solidFill>
              <a:latin typeface="Arial" pitchFamily="34" charset="0"/>
              <a:cs typeface="Arial" pitchFamily="34" charset="0"/>
            </a:endParaRPr>
          </a:p>
        </p:txBody>
      </p:sp>
      <p:sp>
        <p:nvSpPr>
          <p:cNvPr id="11" name="Rectangle 10"/>
          <p:cNvSpPr/>
          <p:nvPr/>
        </p:nvSpPr>
        <p:spPr>
          <a:xfrm>
            <a:off x="4282730" y="2355164"/>
            <a:ext cx="4426930" cy="1569660"/>
          </a:xfrm>
          <a:prstGeom prst="rect">
            <a:avLst/>
          </a:prstGeom>
        </p:spPr>
        <p:txBody>
          <a:bodyPr wrap="square">
            <a:spAutoFit/>
          </a:bodyPr>
          <a:lstStyle/>
          <a:p>
            <a:pPr algn="r"/>
            <a:r>
              <a:rPr lang="en-US" sz="3200" dirty="0" smtClean="0">
                <a:solidFill>
                  <a:schemeClr val="bg1"/>
                </a:solidFill>
                <a:latin typeface="Arial" pitchFamily="34" charset="0"/>
                <a:cs typeface="Arial" pitchFamily="34" charset="0"/>
              </a:rPr>
              <a:t>De </a:t>
            </a:r>
            <a:r>
              <a:rPr lang="en-US" sz="3200" b="1" dirty="0" smtClean="0">
                <a:solidFill>
                  <a:schemeClr val="bg1"/>
                </a:solidFill>
                <a:latin typeface="Arial" pitchFamily="34" charset="0"/>
                <a:cs typeface="Arial" pitchFamily="34" charset="0"/>
              </a:rPr>
              <a:t>COMISIONES PAGADAS AL DISTRIBUIDOR</a:t>
            </a:r>
            <a:endParaRPr lang="en-US" sz="32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4288661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 y="0"/>
            <a:ext cx="9144000" cy="4914900"/>
            <a:chOff x="-2" y="0"/>
            <a:chExt cx="9144000" cy="4914900"/>
          </a:xfrm>
        </p:grpSpPr>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447" t="13333" r="-28447" b="22167"/>
            <a:stretch/>
          </p:blipFill>
          <p:spPr bwMode="auto">
            <a:xfrm flipH="1">
              <a:off x="4105273" y="0"/>
              <a:ext cx="5038725"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flipH="1">
              <a:off x="-2" y="0"/>
              <a:ext cx="6318423"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Rectangle 8"/>
          <p:cNvSpPr/>
          <p:nvPr/>
        </p:nvSpPr>
        <p:spPr>
          <a:xfrm>
            <a:off x="98857" y="3006430"/>
            <a:ext cx="7327556" cy="461665"/>
          </a:xfrm>
          <a:prstGeom prst="rect">
            <a:avLst/>
          </a:prstGeom>
        </p:spPr>
        <p:txBody>
          <a:bodyPr wrap="square">
            <a:spAutoFit/>
          </a:bodyPr>
          <a:lstStyle/>
          <a:p>
            <a:pPr algn="ctr"/>
            <a:r>
              <a:rPr lang="en-US" sz="2400" dirty="0" smtClean="0">
                <a:solidFill>
                  <a:schemeClr val="tx1">
                    <a:lumMod val="65000"/>
                    <a:lumOff val="35000"/>
                  </a:schemeClr>
                </a:solidFill>
                <a:latin typeface="Verlag Book" pitchFamily="50" charset="0"/>
                <a:cs typeface="Arial" pitchFamily="34" charset="0"/>
              </a:rPr>
              <a:t>UN MILLON DE DOLARES GANADOS</a:t>
            </a:r>
            <a:endParaRPr lang="en-US" sz="2400" dirty="0">
              <a:solidFill>
                <a:schemeClr val="tx1">
                  <a:lumMod val="65000"/>
                  <a:lumOff val="35000"/>
                </a:schemeClr>
              </a:solidFill>
              <a:latin typeface="Verlag Book" pitchFamily="50" charset="0"/>
              <a:cs typeface="Arial" pitchFamily="34" charset="0"/>
            </a:endParaRPr>
          </a:p>
        </p:txBody>
      </p:sp>
      <p:sp>
        <p:nvSpPr>
          <p:cNvPr id="2" name="Rectangle 1"/>
          <p:cNvSpPr/>
          <p:nvPr/>
        </p:nvSpPr>
        <p:spPr>
          <a:xfrm>
            <a:off x="228599" y="4558722"/>
            <a:ext cx="7831667" cy="338554"/>
          </a:xfrm>
          <a:prstGeom prst="rect">
            <a:avLst/>
          </a:prstGeom>
        </p:spPr>
        <p:txBody>
          <a:bodyPr wrap="square">
            <a:spAutoFit/>
          </a:bodyPr>
          <a:lstStyle/>
          <a:p>
            <a:r>
              <a:rPr lang="es-MX" sz="800" dirty="0">
                <a:latin typeface="Arial" pitchFamily="34" charset="0"/>
                <a:cs typeface="Arial" pitchFamily="34" charset="0"/>
              </a:rPr>
              <a:t>No todos los distribuidores ganan lo mismo. Nadie le  puede garantizar éxito a los distribuidores. Para más información del promedio de las comisiones que se pagan a los distribuidor en EEUU favor de consultar la página: http</a:t>
            </a:r>
            <a:r>
              <a:rPr lang="es-MX" sz="800" u="sng" dirty="0">
                <a:latin typeface="Arial" pitchFamily="34" charset="0"/>
                <a:cs typeface="Arial" pitchFamily="34" charset="0"/>
                <a:hlinkClick r:id="rId4"/>
              </a:rPr>
              <a:t>://</a:t>
            </a:r>
            <a:r>
              <a:rPr lang="es-MX" sz="800" u="sng" dirty="0" smtClean="0">
                <a:latin typeface="Arial" pitchFamily="34" charset="0"/>
                <a:cs typeface="Arial" pitchFamily="34" charset="0"/>
                <a:hlinkClick r:id="rId4"/>
              </a:rPr>
              <a:t>www.nuskin.com/content/dam/global/library/pdf/distearnings.pdf</a:t>
            </a:r>
            <a:endParaRPr lang="es-MX" sz="800" dirty="0">
              <a:latin typeface="Arial" pitchFamily="34" charset="0"/>
              <a:cs typeface="Arial" pitchFamily="34" charset="0"/>
            </a:endParaRPr>
          </a:p>
        </p:txBody>
      </p:sp>
      <p:sp>
        <p:nvSpPr>
          <p:cNvPr id="10" name="Title 1"/>
          <p:cNvSpPr txBox="1">
            <a:spLocks/>
          </p:cNvSpPr>
          <p:nvPr/>
        </p:nvSpPr>
        <p:spPr>
          <a:xfrm>
            <a:off x="-323850" y="3118536"/>
            <a:ext cx="9143999" cy="2127821"/>
          </a:xfrm>
          <a:prstGeom prst="rect">
            <a:avLst/>
          </a:prstGeom>
        </p:spPr>
        <p:txBody>
          <a:bodyPr vert="horz" wrap="square" lIns="91440" tIns="45720" rIns="91440" bIns="45720" numCol="1"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s-MX" sz="8800" i="0" u="none" strike="noStrike" kern="1200" cap="all" spc="0" normalizeH="0" baseline="0" dirty="0" smtClean="0">
                <a:ln>
                  <a:noFill/>
                </a:ln>
                <a:solidFill>
                  <a:srgbClr val="008AB0"/>
                </a:solidFill>
                <a:effectLst/>
                <a:uLnTx/>
                <a:uFillTx/>
                <a:latin typeface="Arial" pitchFamily="34" charset="0"/>
                <a:ea typeface="ＭＳ Ｐゴシック" pitchFamily="-65" charset="-128"/>
                <a:cs typeface="Arial" pitchFamily="34" charset="0"/>
              </a:rPr>
              <a:t>  </a:t>
            </a:r>
            <a:r>
              <a:rPr kumimoji="0" lang="es-MX" sz="8800" b="1" i="0" u="none" strike="noStrike" kern="1200" cap="all" spc="0" normalizeH="0" baseline="0" dirty="0" smtClean="0">
                <a:ln>
                  <a:noFill/>
                </a:ln>
                <a:solidFill>
                  <a:srgbClr val="008AB0"/>
                </a:solidFill>
                <a:effectLst/>
                <a:uLnTx/>
                <a:uFillTx/>
                <a:latin typeface="Arial" pitchFamily="34" charset="0"/>
                <a:ea typeface="ＭＳ Ｐゴシック" pitchFamily="-65" charset="-128"/>
                <a:cs typeface="Arial" pitchFamily="34" charset="0"/>
              </a:rPr>
              <a:t>CADA 5 DÍAS</a:t>
            </a:r>
            <a:endParaRPr kumimoji="0" lang="es-MX" sz="5400" b="1" i="0" u="none" strike="noStrike" kern="1200" cap="all" spc="0" normalizeH="0" baseline="0" dirty="0" smtClean="0">
              <a:ln>
                <a:noFill/>
              </a:ln>
              <a:solidFill>
                <a:srgbClr val="008AB0"/>
              </a:solidFill>
              <a:effectLst/>
              <a:uLnTx/>
              <a:uFillTx/>
              <a:latin typeface="Arial" pitchFamily="34" charset="0"/>
              <a:ea typeface="ＭＳ Ｐゴシック" pitchFamily="-65" charset="-128"/>
              <a:cs typeface="Arial"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s-MX" sz="1600" i="0" u="none" strike="noStrike" kern="1200" cap="all" spc="0" normalizeH="0" baseline="0" dirty="0">
              <a:ln>
                <a:noFill/>
              </a:ln>
              <a:solidFill>
                <a:schemeClr val="tx1">
                  <a:lumMod val="65000"/>
                  <a:lumOff val="35000"/>
                </a:schemeClr>
              </a:solidFill>
              <a:effectLst/>
              <a:uLnTx/>
              <a:uFillTx/>
              <a:latin typeface="Arial" pitchFamily="34" charset="0"/>
              <a:ea typeface="ＭＳ Ｐゴシック" pitchFamily="-65" charset="-128"/>
              <a:cs typeface="Arial" pitchFamily="34" charset="0"/>
            </a:endParaRPr>
          </a:p>
        </p:txBody>
      </p:sp>
    </p:spTree>
    <p:extLst>
      <p:ext uri="{BB962C8B-B14F-4D97-AF65-F5344CB8AC3E}">
        <p14:creationId xmlns:p14="http://schemas.microsoft.com/office/powerpoint/2010/main" val="5134907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4913086"/>
            <a:chOff x="0" y="0"/>
            <a:chExt cx="9144000" cy="4913086"/>
          </a:xfrm>
        </p:grpSpPr>
        <p:sp>
          <p:nvSpPr>
            <p:cNvPr id="3" name="Rectangle 2"/>
            <p:cNvSpPr/>
            <p:nvPr/>
          </p:nvSpPr>
          <p:spPr>
            <a:xfrm>
              <a:off x="217714" y="4064000"/>
              <a:ext cx="8802915" cy="7910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nvGrpSpPr>
            <p:cNvPr id="4" name="Group 3"/>
            <p:cNvGrpSpPr/>
            <p:nvPr/>
          </p:nvGrpSpPr>
          <p:grpSpPr>
            <a:xfrm>
              <a:off x="0" y="0"/>
              <a:ext cx="9144000" cy="4913086"/>
              <a:chOff x="0" y="0"/>
              <a:chExt cx="9144000" cy="6858000"/>
            </a:xfrm>
          </p:grpSpPr>
          <p:sp>
            <p:nvSpPr>
              <p:cNvPr id="5" name="Rectangle 4"/>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itchFamily="34" charset="0"/>
                  <a:cs typeface="Arial" pitchFamily="34" charset="0"/>
                </a:endParaRPr>
              </a:p>
            </p:txBody>
          </p:sp>
          <p:sp>
            <p:nvSpPr>
              <p:cNvPr id="6" name="Rectangle 5"/>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itchFamily="34" charset="0"/>
                  <a:cs typeface="Arial" pitchFamily="34" charset="0"/>
                </a:endParaRPr>
              </a:p>
            </p:txBody>
          </p:sp>
        </p:grpSp>
      </p:grpSp>
      <p:sp>
        <p:nvSpPr>
          <p:cNvPr id="28" name="Rectangle 27"/>
          <p:cNvSpPr/>
          <p:nvPr/>
        </p:nvSpPr>
        <p:spPr>
          <a:xfrm>
            <a:off x="0" y="0"/>
            <a:ext cx="9144000" cy="1143000"/>
          </a:xfrm>
          <a:prstGeom prst="rect">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3" name="TextBox 11"/>
          <p:cNvSpPr txBox="1"/>
          <p:nvPr/>
        </p:nvSpPr>
        <p:spPr>
          <a:xfrm>
            <a:off x="233680" y="262124"/>
            <a:ext cx="8730904" cy="993090"/>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bg1"/>
                </a:solidFill>
                <a:latin typeface="Arial" pitchFamily="34" charset="0"/>
                <a:cs typeface="Arial" pitchFamily="34" charset="0"/>
              </a:rPr>
              <a:t>TIEMPO REQUERIDO PARA GANAR $1 BILLON </a:t>
            </a:r>
            <a:r>
              <a:rPr lang="en-US" sz="2800" b="1" dirty="0">
                <a:solidFill>
                  <a:schemeClr val="bg1"/>
                </a:solidFill>
                <a:latin typeface="Arial" pitchFamily="34" charset="0"/>
                <a:cs typeface="Arial" pitchFamily="34" charset="0"/>
              </a:rPr>
              <a:t>E</a:t>
            </a:r>
            <a:r>
              <a:rPr lang="en-US" sz="2800" b="1" dirty="0" smtClean="0">
                <a:solidFill>
                  <a:schemeClr val="bg1"/>
                </a:solidFill>
                <a:latin typeface="Arial" pitchFamily="34" charset="0"/>
                <a:cs typeface="Arial" pitchFamily="34" charset="0"/>
              </a:rPr>
              <a:t>N COMISIONES</a:t>
            </a:r>
            <a:endParaRPr lang="en-US" sz="2800" b="1" dirty="0">
              <a:solidFill>
                <a:schemeClr val="bg1"/>
              </a:solidFill>
              <a:latin typeface="Arial" pitchFamily="34" charset="0"/>
              <a:cs typeface="Arial" pitchFamily="34" charset="0"/>
            </a:endParaRPr>
          </a:p>
        </p:txBody>
      </p:sp>
      <p:sp>
        <p:nvSpPr>
          <p:cNvPr id="14" name="Rectangle 13"/>
          <p:cNvSpPr/>
          <p:nvPr/>
        </p:nvSpPr>
        <p:spPr>
          <a:xfrm>
            <a:off x="0" y="3657902"/>
            <a:ext cx="9144000" cy="1272452"/>
          </a:xfrm>
          <a:prstGeom prst="rect">
            <a:avLst/>
          </a:prstGeom>
          <a:solidFill>
            <a:srgbClr val="BFBFBF">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5" name="Rectangle 44"/>
          <p:cNvSpPr/>
          <p:nvPr/>
        </p:nvSpPr>
        <p:spPr>
          <a:xfrm>
            <a:off x="1709604" y="3805414"/>
            <a:ext cx="7179822" cy="400110"/>
          </a:xfrm>
          <a:prstGeom prst="rect">
            <a:avLst/>
          </a:prstGeom>
        </p:spPr>
        <p:txBody>
          <a:bodyPr wrap="square">
            <a:spAutoFit/>
          </a:bodyPr>
          <a:lstStyle/>
          <a:p>
            <a:r>
              <a:rPr lang="en-US" sz="2000" dirty="0" smtClean="0">
                <a:solidFill>
                  <a:schemeClr val="tx1">
                    <a:lumMod val="65000"/>
                    <a:lumOff val="35000"/>
                  </a:schemeClr>
                </a:solidFill>
                <a:latin typeface="Arial" pitchFamily="34" charset="0"/>
                <a:cs typeface="Arial" pitchFamily="34" charset="0"/>
              </a:rPr>
              <a:t>FIRST $1 BILLION PAID</a:t>
            </a:r>
            <a:endParaRPr lang="en-US" sz="2000" dirty="0">
              <a:solidFill>
                <a:schemeClr val="tx1">
                  <a:lumMod val="65000"/>
                  <a:lumOff val="35000"/>
                </a:schemeClr>
              </a:solidFill>
              <a:latin typeface="Arial" pitchFamily="34" charset="0"/>
              <a:cs typeface="Arial" pitchFamily="34" charset="0"/>
            </a:endParaRPr>
          </a:p>
        </p:txBody>
      </p:sp>
      <p:sp>
        <p:nvSpPr>
          <p:cNvPr id="32" name="Rectangle 31"/>
          <p:cNvSpPr/>
          <p:nvPr/>
        </p:nvSpPr>
        <p:spPr>
          <a:xfrm>
            <a:off x="0" y="1112998"/>
            <a:ext cx="9144000" cy="1272452"/>
          </a:xfrm>
          <a:prstGeom prst="rect">
            <a:avLst/>
          </a:prstGeom>
          <a:solidFill>
            <a:schemeClr val="bg1">
              <a:lumMod val="95000"/>
              <a:alpha val="30196"/>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1" name="Rectangle 30"/>
          <p:cNvSpPr/>
          <p:nvPr/>
        </p:nvSpPr>
        <p:spPr>
          <a:xfrm>
            <a:off x="0" y="2385450"/>
            <a:ext cx="9144000" cy="1272452"/>
          </a:xfrm>
          <a:prstGeom prst="rect">
            <a:avLst/>
          </a:prstGeom>
          <a:solidFill>
            <a:schemeClr val="bg1">
              <a:lumMod val="85000"/>
              <a:alpha val="30196"/>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nvGrpSpPr>
          <p:cNvPr id="34" name="Group 33"/>
          <p:cNvGrpSpPr/>
          <p:nvPr/>
        </p:nvGrpSpPr>
        <p:grpSpPr>
          <a:xfrm>
            <a:off x="0" y="3682530"/>
            <a:ext cx="9144000" cy="1245358"/>
            <a:chOff x="0" y="3682530"/>
            <a:chExt cx="9144000" cy="1245358"/>
          </a:xfrm>
        </p:grpSpPr>
        <p:sp>
          <p:nvSpPr>
            <p:cNvPr id="7" name="Rectangle 6"/>
            <p:cNvSpPr/>
            <p:nvPr/>
          </p:nvSpPr>
          <p:spPr>
            <a:xfrm>
              <a:off x="0" y="3682530"/>
              <a:ext cx="9144000" cy="1239615"/>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Rectangle 7"/>
            <p:cNvSpPr/>
            <p:nvPr/>
          </p:nvSpPr>
          <p:spPr>
            <a:xfrm>
              <a:off x="1711105" y="3797862"/>
              <a:ext cx="7179822" cy="400110"/>
            </a:xfrm>
            <a:prstGeom prst="rect">
              <a:avLst/>
            </a:prstGeom>
          </p:spPr>
          <p:txBody>
            <a:bodyPr wrap="square">
              <a:spAutoFit/>
            </a:bodyPr>
            <a:lstStyle/>
            <a:p>
              <a:r>
                <a:rPr lang="en-US" sz="2000" dirty="0" smtClean="0">
                  <a:solidFill>
                    <a:schemeClr val="bg1"/>
                  </a:solidFill>
                  <a:latin typeface="Arial" pitchFamily="34" charset="0"/>
                  <a:cs typeface="Arial" pitchFamily="34" charset="0"/>
                </a:rPr>
                <a:t>PRIMER $1 BILLION PAGADO </a:t>
              </a:r>
              <a:endParaRPr lang="en-US" sz="2000" dirty="0">
                <a:solidFill>
                  <a:schemeClr val="bg1"/>
                </a:solidFill>
                <a:latin typeface="Arial" pitchFamily="34" charset="0"/>
                <a:cs typeface="Arial" pitchFamily="34" charset="0"/>
              </a:endParaRPr>
            </a:p>
          </p:txBody>
        </p:sp>
        <p:sp>
          <p:nvSpPr>
            <p:cNvPr id="10" name="TextBox 11"/>
            <p:cNvSpPr txBox="1"/>
            <p:nvPr/>
          </p:nvSpPr>
          <p:spPr>
            <a:xfrm>
              <a:off x="1711530" y="4057908"/>
              <a:ext cx="7179398" cy="869980"/>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dirty="0" smtClean="0">
                  <a:solidFill>
                    <a:schemeClr val="bg1"/>
                  </a:solidFill>
                  <a:latin typeface="Arial" pitchFamily="34" charset="0"/>
                  <a:cs typeface="Arial" pitchFamily="34" charset="0"/>
                </a:rPr>
                <a:t>13 AÑOS</a:t>
              </a:r>
              <a:endParaRPr lang="en-US" sz="4800" b="1" dirty="0">
                <a:solidFill>
                  <a:schemeClr val="bg1"/>
                </a:solidFill>
                <a:latin typeface="Arial" pitchFamily="34" charset="0"/>
                <a:cs typeface="Arial" pitchFamily="34" charset="0"/>
              </a:endParaRPr>
            </a:p>
          </p:txBody>
        </p:sp>
      </p:grpSp>
      <p:grpSp>
        <p:nvGrpSpPr>
          <p:cNvPr id="37" name="Group 36"/>
          <p:cNvGrpSpPr/>
          <p:nvPr/>
        </p:nvGrpSpPr>
        <p:grpSpPr>
          <a:xfrm>
            <a:off x="1557196" y="2418288"/>
            <a:ext cx="7586803" cy="1239615"/>
            <a:chOff x="1557196" y="2418288"/>
            <a:chExt cx="7586803" cy="1239615"/>
          </a:xfrm>
        </p:grpSpPr>
        <p:sp>
          <p:nvSpPr>
            <p:cNvPr id="15" name="Rectangle 14"/>
            <p:cNvSpPr/>
            <p:nvPr/>
          </p:nvSpPr>
          <p:spPr>
            <a:xfrm>
              <a:off x="7985156" y="2418288"/>
              <a:ext cx="1158843" cy="1239615"/>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1"/>
            <p:cNvSpPr txBox="1"/>
            <p:nvPr/>
          </p:nvSpPr>
          <p:spPr>
            <a:xfrm>
              <a:off x="1557196" y="2745862"/>
              <a:ext cx="6201624" cy="869980"/>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dirty="0" smtClean="0">
                  <a:solidFill>
                    <a:srgbClr val="008AB0"/>
                  </a:solidFill>
                  <a:latin typeface="Arial" pitchFamily="34" charset="0"/>
                  <a:cs typeface="Arial" pitchFamily="34" charset="0"/>
                </a:rPr>
                <a:t>16 MESES</a:t>
              </a:r>
              <a:endParaRPr lang="en-US" sz="4800" b="1" dirty="0">
                <a:solidFill>
                  <a:srgbClr val="008AB0"/>
                </a:solidFill>
                <a:latin typeface="Arial" pitchFamily="34" charset="0"/>
                <a:cs typeface="Arial" pitchFamily="34" charset="0"/>
              </a:endParaRPr>
            </a:p>
          </p:txBody>
        </p:sp>
      </p:grpSp>
      <p:grpSp>
        <p:nvGrpSpPr>
          <p:cNvPr id="38" name="Group 37"/>
          <p:cNvGrpSpPr/>
          <p:nvPr/>
        </p:nvGrpSpPr>
        <p:grpSpPr>
          <a:xfrm>
            <a:off x="1593411" y="1154045"/>
            <a:ext cx="7550588" cy="1239615"/>
            <a:chOff x="1593411" y="1154045"/>
            <a:chExt cx="7550588" cy="1239615"/>
          </a:xfrm>
        </p:grpSpPr>
        <p:sp>
          <p:nvSpPr>
            <p:cNvPr id="18" name="Rectangle 17"/>
            <p:cNvSpPr/>
            <p:nvPr/>
          </p:nvSpPr>
          <p:spPr>
            <a:xfrm>
              <a:off x="8763754" y="1154045"/>
              <a:ext cx="380245" cy="1239615"/>
            </a:xfrm>
            <a:prstGeom prst="rect">
              <a:avLst/>
            </a:prstGeom>
            <a:solidFill>
              <a:srgbClr val="008A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11"/>
            <p:cNvSpPr txBox="1"/>
            <p:nvPr/>
          </p:nvSpPr>
          <p:spPr>
            <a:xfrm>
              <a:off x="1593411" y="1464358"/>
              <a:ext cx="7179398" cy="869980"/>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dirty="0" smtClean="0">
                  <a:solidFill>
                    <a:srgbClr val="008AB0"/>
                  </a:solidFill>
                  <a:latin typeface="Arial" pitchFamily="34" charset="0"/>
                  <a:cs typeface="Arial" pitchFamily="34" charset="0"/>
                </a:rPr>
                <a:t>6 MESES</a:t>
              </a:r>
              <a:endParaRPr lang="en-US" sz="4800" b="1" dirty="0">
                <a:solidFill>
                  <a:srgbClr val="008AB0"/>
                </a:solidFill>
                <a:latin typeface="Arial" pitchFamily="34" charset="0"/>
                <a:cs typeface="Arial" pitchFamily="34" charset="0"/>
              </a:endParaRPr>
            </a:p>
          </p:txBody>
        </p:sp>
      </p:grpSp>
      <p:pic>
        <p:nvPicPr>
          <p:cNvPr id="40" name="Picture 2" descr="C:\Users\aleavitt\AppData\Local\Microsoft\Windows\Temporary Internet Files\Content.IE5\6C5SLUJN\MC900431603[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584" y="3644526"/>
            <a:ext cx="1398254" cy="139825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leavitt\AppData\Local\Microsoft\Windows\Temporary Internet Files\Content.IE5\6C5SLUJN\MC900431603[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584" y="2340827"/>
            <a:ext cx="1398254" cy="1398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aleavitt\AppData\Local\Microsoft\Windows\Temporary Internet Files\Content.IE5\6C5SLUJN\MC900431603[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584" y="1055235"/>
            <a:ext cx="1398254" cy="1398254"/>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1593411" y="1152143"/>
            <a:ext cx="7143184" cy="369332"/>
          </a:xfrm>
          <a:prstGeom prst="rect">
            <a:avLst/>
          </a:prstGeom>
        </p:spPr>
        <p:txBody>
          <a:bodyPr wrap="square">
            <a:spAutoFit/>
          </a:bodyPr>
          <a:lstStyle/>
          <a:p>
            <a:r>
              <a:rPr lang="en-US" dirty="0" smtClean="0">
                <a:solidFill>
                  <a:schemeClr val="tx1">
                    <a:lumMod val="65000"/>
                    <a:lumOff val="35000"/>
                  </a:schemeClr>
                </a:solidFill>
                <a:latin typeface="Arial" pitchFamily="34" charset="0"/>
                <a:cs typeface="Arial" pitchFamily="34" charset="0"/>
              </a:rPr>
              <a:t>EN NU SKIN 2.0</a:t>
            </a:r>
            <a:endParaRPr lang="en-US" dirty="0">
              <a:solidFill>
                <a:schemeClr val="tx1">
                  <a:lumMod val="65000"/>
                  <a:lumOff val="35000"/>
                </a:schemeClr>
              </a:solidFill>
              <a:latin typeface="Arial" pitchFamily="34" charset="0"/>
              <a:cs typeface="Arial" pitchFamily="34" charset="0"/>
            </a:endParaRPr>
          </a:p>
        </p:txBody>
      </p:sp>
      <p:sp>
        <p:nvSpPr>
          <p:cNvPr id="44" name="Rectangle 43"/>
          <p:cNvSpPr/>
          <p:nvPr/>
        </p:nvSpPr>
        <p:spPr>
          <a:xfrm>
            <a:off x="1557196" y="2449222"/>
            <a:ext cx="6074874" cy="369332"/>
          </a:xfrm>
          <a:prstGeom prst="rect">
            <a:avLst/>
          </a:prstGeom>
        </p:spPr>
        <p:txBody>
          <a:bodyPr wrap="square">
            <a:spAutoFit/>
          </a:bodyPr>
          <a:lstStyle/>
          <a:p>
            <a:r>
              <a:rPr lang="en-US" dirty="0" smtClean="0">
                <a:solidFill>
                  <a:schemeClr val="tx1">
                    <a:lumMod val="65000"/>
                    <a:lumOff val="35000"/>
                  </a:schemeClr>
                </a:solidFill>
                <a:latin typeface="Arial" pitchFamily="34" charset="0"/>
                <a:cs typeface="Arial" pitchFamily="34" charset="0"/>
              </a:rPr>
              <a:t>HOY</a:t>
            </a:r>
            <a:endParaRPr lang="en-US"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10997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righ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righ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right)">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9144000" cy="4905632"/>
            <a:chOff x="-1507524" y="-1519881"/>
            <a:chExt cx="9144000" cy="4905632"/>
          </a:xfrm>
        </p:grpSpPr>
        <p:pic>
          <p:nvPicPr>
            <p:cNvPr id="1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flipH="1">
              <a:off x="2759612" y="0"/>
              <a:ext cx="4876864" cy="3385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1507524" y="0"/>
              <a:ext cx="5770034" cy="3385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flipH="1">
              <a:off x="2759612" y="-1519881"/>
              <a:ext cx="4876864" cy="1729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flipH="1">
              <a:off x="-1507524" y="-1519881"/>
              <a:ext cx="5770034" cy="1878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1"/>
          <p:cNvSpPr txBox="1"/>
          <p:nvPr/>
        </p:nvSpPr>
        <p:spPr>
          <a:xfrm>
            <a:off x="283408" y="403960"/>
            <a:ext cx="7637273" cy="4624854"/>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1200"/>
              </a:spcBef>
              <a:buClr>
                <a:schemeClr val="bg1"/>
              </a:buClr>
              <a:buFont typeface="Arial" pitchFamily="34" charset="0"/>
              <a:buChar char="•"/>
            </a:pPr>
            <a:r>
              <a:rPr lang="es-MX" sz="2800" dirty="0" smtClean="0">
                <a:solidFill>
                  <a:schemeClr val="bg1"/>
                </a:solidFill>
                <a:latin typeface="Verlag Book" pitchFamily="50" charset="0"/>
                <a:cs typeface="Arial" pitchFamily="34" charset="0"/>
              </a:rPr>
              <a:t>La tendencia de los negocios es crear un MOVIMIENTO GLOBAL </a:t>
            </a:r>
          </a:p>
          <a:p>
            <a:pPr marL="342900" indent="-342900">
              <a:spcBef>
                <a:spcPts val="1200"/>
              </a:spcBef>
              <a:buClr>
                <a:schemeClr val="bg1"/>
              </a:buClr>
              <a:buFont typeface="Arial" pitchFamily="34" charset="0"/>
              <a:buChar char="•"/>
            </a:pPr>
            <a:r>
              <a:rPr lang="es-MX" sz="2800" dirty="0" smtClean="0">
                <a:solidFill>
                  <a:schemeClr val="bg1"/>
                </a:solidFill>
                <a:latin typeface="Verlag Book" pitchFamily="50" charset="0"/>
                <a:cs typeface="Arial" pitchFamily="34" charset="0"/>
              </a:rPr>
              <a:t>Más de un </a:t>
            </a:r>
            <a:r>
              <a:rPr lang="es-MX" sz="2800" dirty="0" smtClean="0">
                <a:solidFill>
                  <a:schemeClr val="bg1"/>
                </a:solidFill>
                <a:latin typeface="Verlag Bold" pitchFamily="50" charset="0"/>
                <a:cs typeface="Arial" pitchFamily="34" charset="0"/>
              </a:rPr>
              <a:t>BILLON de </a:t>
            </a:r>
            <a:r>
              <a:rPr lang="es-MX" sz="2800" smtClean="0">
                <a:solidFill>
                  <a:schemeClr val="bg1"/>
                </a:solidFill>
                <a:latin typeface="Verlag Bold" pitchFamily="50" charset="0"/>
                <a:cs typeface="Arial" pitchFamily="34" charset="0"/>
              </a:rPr>
              <a:t>DOLARES</a:t>
            </a:r>
            <a:r>
              <a:rPr lang="es-MX" sz="2800" smtClean="0">
                <a:solidFill>
                  <a:schemeClr val="bg1"/>
                </a:solidFill>
                <a:latin typeface="Verlag Book" pitchFamily="50" charset="0"/>
                <a:cs typeface="Arial" pitchFamily="34" charset="0"/>
              </a:rPr>
              <a:t> invertido </a:t>
            </a:r>
            <a:r>
              <a:rPr lang="es-MX" sz="2800" dirty="0" smtClean="0">
                <a:solidFill>
                  <a:schemeClr val="bg1"/>
                </a:solidFill>
                <a:latin typeface="Verlag Book" pitchFamily="50" charset="0"/>
                <a:cs typeface="Arial" pitchFamily="34" charset="0"/>
              </a:rPr>
              <a:t>en NUESTRO NEGOCIO</a:t>
            </a:r>
          </a:p>
          <a:p>
            <a:pPr marL="342900" indent="-342900">
              <a:spcBef>
                <a:spcPts val="1200"/>
              </a:spcBef>
              <a:buClr>
                <a:schemeClr val="bg1"/>
              </a:buClr>
              <a:buFont typeface="Arial" pitchFamily="34" charset="0"/>
              <a:buChar char="•"/>
            </a:pPr>
            <a:r>
              <a:rPr lang="es-MX" sz="2800" dirty="0" smtClean="0">
                <a:solidFill>
                  <a:schemeClr val="bg1"/>
                </a:solidFill>
                <a:latin typeface="Verlag Book" pitchFamily="50" charset="0"/>
                <a:cs typeface="Arial" pitchFamily="34" charset="0"/>
              </a:rPr>
              <a:t>Productos exclusivos para LUCIR JOVEN, POR MÁS TIEMPO</a:t>
            </a:r>
          </a:p>
          <a:p>
            <a:pPr marL="342900" indent="-342900">
              <a:spcBef>
                <a:spcPts val="1200"/>
              </a:spcBef>
              <a:buClr>
                <a:schemeClr val="bg1"/>
              </a:buClr>
              <a:buFont typeface="Arial" pitchFamily="34" charset="0"/>
              <a:buChar char="•"/>
            </a:pPr>
            <a:r>
              <a:rPr lang="es-MX" sz="2800" dirty="0" smtClean="0">
                <a:solidFill>
                  <a:schemeClr val="bg1"/>
                </a:solidFill>
                <a:latin typeface="Verlag Book" pitchFamily="50" charset="0"/>
                <a:cs typeface="Arial" pitchFamily="34" charset="0"/>
              </a:rPr>
              <a:t>INNOVADORES DEL ADN </a:t>
            </a:r>
          </a:p>
          <a:p>
            <a:pPr marL="342900" indent="-342900">
              <a:spcBef>
                <a:spcPts val="1200"/>
              </a:spcBef>
              <a:buClr>
                <a:schemeClr val="bg1"/>
              </a:buClr>
              <a:buFont typeface="Arial" pitchFamily="34" charset="0"/>
              <a:buChar char="•"/>
            </a:pPr>
            <a:r>
              <a:rPr lang="es-MX" sz="2800" dirty="0" smtClean="0">
                <a:solidFill>
                  <a:schemeClr val="bg1"/>
                </a:solidFill>
                <a:latin typeface="Verlag Book" pitchFamily="50" charset="0"/>
                <a:cs typeface="Arial" pitchFamily="34" charset="0"/>
              </a:rPr>
              <a:t>Una MAQUINA DE PROSPERIDAD comprobada</a:t>
            </a:r>
            <a:endParaRPr lang="es-MX" sz="2800" dirty="0" smtClean="0">
              <a:solidFill>
                <a:schemeClr val="bg1"/>
              </a:solidFill>
              <a:latin typeface="Verlag Bold" pitchFamily="50" charset="0"/>
              <a:cs typeface="Arial" pitchFamily="34" charset="0"/>
            </a:endParaRPr>
          </a:p>
        </p:txBody>
      </p:sp>
    </p:spTree>
    <p:extLst>
      <p:ext uri="{BB962C8B-B14F-4D97-AF65-F5344CB8AC3E}">
        <p14:creationId xmlns:p14="http://schemas.microsoft.com/office/powerpoint/2010/main" val="110114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500"/>
                                        <p:tgtEl>
                                          <p:spTgt spid="1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fade">
                                      <p:cBhvr>
                                        <p:cTn id="19"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4913086"/>
            <a:chOff x="0" y="0"/>
            <a:chExt cx="9144000" cy="4913086"/>
          </a:xfrm>
        </p:grpSpPr>
        <p:sp>
          <p:nvSpPr>
            <p:cNvPr id="3" name="Rectangle 2"/>
            <p:cNvSpPr/>
            <p:nvPr/>
          </p:nvSpPr>
          <p:spPr>
            <a:xfrm>
              <a:off x="217714" y="4064000"/>
              <a:ext cx="8802915" cy="7910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itchFamily="34" charset="0"/>
                <a:cs typeface="Arial" pitchFamily="34" charset="0"/>
              </a:endParaRPr>
            </a:p>
          </p:txBody>
        </p:sp>
        <p:grpSp>
          <p:nvGrpSpPr>
            <p:cNvPr id="4" name="Group 3"/>
            <p:cNvGrpSpPr/>
            <p:nvPr/>
          </p:nvGrpSpPr>
          <p:grpSpPr>
            <a:xfrm>
              <a:off x="0" y="0"/>
              <a:ext cx="9144000" cy="4913086"/>
              <a:chOff x="0" y="0"/>
              <a:chExt cx="9144000" cy="6858000"/>
            </a:xfrm>
          </p:grpSpPr>
          <p:sp>
            <p:nvSpPr>
              <p:cNvPr id="5" name="Rectangle 4"/>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Arial" pitchFamily="34" charset="0"/>
                  <a:cs typeface="Arial" pitchFamily="34" charset="0"/>
                </a:endParaRPr>
              </a:p>
            </p:txBody>
          </p:sp>
          <p:sp>
            <p:nvSpPr>
              <p:cNvPr id="6" name="Rectangle 5"/>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Arial" pitchFamily="34" charset="0"/>
                  <a:cs typeface="Arial" pitchFamily="34" charset="0"/>
                </a:endParaRPr>
              </a:p>
            </p:txBody>
          </p:sp>
        </p:grpSp>
      </p:grpSp>
      <p:pic>
        <p:nvPicPr>
          <p:cNvPr id="1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11"/>
          <p:cNvSpPr txBox="1"/>
          <p:nvPr/>
        </p:nvSpPr>
        <p:spPr>
          <a:xfrm>
            <a:off x="454720" y="2541578"/>
            <a:ext cx="8182285" cy="2378085"/>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200" b="1" dirty="0">
                <a:solidFill>
                  <a:srgbClr val="008AB0"/>
                </a:solidFill>
                <a:latin typeface="Arial" pitchFamily="34" charset="0"/>
                <a:cs typeface="Arial" pitchFamily="34" charset="0"/>
              </a:rPr>
              <a:t>PARA NU SKIN</a:t>
            </a:r>
          </a:p>
          <a:p>
            <a:r>
              <a:rPr lang="en-US" sz="3700" b="1" dirty="0" smtClean="0">
                <a:solidFill>
                  <a:schemeClr val="tx1">
                    <a:lumMod val="65000"/>
                    <a:lumOff val="35000"/>
                  </a:schemeClr>
                </a:solidFill>
                <a:latin typeface="Arial" pitchFamily="34" charset="0"/>
                <a:cs typeface="Arial" pitchFamily="34" charset="0"/>
              </a:rPr>
              <a:t>EL MOMENTO SIEMPRE ES EL CORRECTO</a:t>
            </a:r>
            <a:endParaRPr lang="en-US" sz="7200" b="1" dirty="0">
              <a:solidFill>
                <a:srgbClr val="008AB0"/>
              </a:solidFill>
              <a:latin typeface="Arial" pitchFamily="34" charset="0"/>
              <a:cs typeface="Arial" pitchFamily="34" charset="0"/>
            </a:endParaRPr>
          </a:p>
        </p:txBody>
      </p:sp>
      <p:sp>
        <p:nvSpPr>
          <p:cNvPr id="17" name="TextBox 11"/>
          <p:cNvSpPr txBox="1"/>
          <p:nvPr/>
        </p:nvSpPr>
        <p:spPr>
          <a:xfrm>
            <a:off x="355121" y="2701447"/>
            <a:ext cx="8281884" cy="1808698"/>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700" b="1" dirty="0">
                <a:solidFill>
                  <a:schemeClr val="tx1">
                    <a:lumMod val="65000"/>
                    <a:lumOff val="35000"/>
                  </a:schemeClr>
                </a:solidFill>
                <a:latin typeface="Arial" pitchFamily="34" charset="0"/>
                <a:cs typeface="Arial" pitchFamily="34" charset="0"/>
              </a:rPr>
              <a:t>¿</a:t>
            </a:r>
            <a:r>
              <a:rPr lang="en-US" sz="3700" b="1" dirty="0" smtClean="0">
                <a:solidFill>
                  <a:schemeClr val="tx1">
                    <a:lumMod val="65000"/>
                    <a:lumOff val="35000"/>
                  </a:schemeClr>
                </a:solidFill>
                <a:latin typeface="Arial" pitchFamily="34" charset="0"/>
                <a:cs typeface="Arial" pitchFamily="34" charset="0"/>
              </a:rPr>
              <a:t>CUANDO SERA EL MOMENTO CORRECTO </a:t>
            </a:r>
            <a:r>
              <a:rPr lang="en-US" sz="7200" b="1" dirty="0" smtClean="0">
                <a:solidFill>
                  <a:srgbClr val="008AB0"/>
                </a:solidFill>
                <a:latin typeface="Arial" pitchFamily="34" charset="0"/>
                <a:cs typeface="Arial" pitchFamily="34" charset="0"/>
              </a:rPr>
              <a:t>PARA TI?</a:t>
            </a:r>
            <a:endParaRPr lang="en-US" sz="7200" b="1" dirty="0">
              <a:solidFill>
                <a:srgbClr val="008AB0"/>
              </a:solidFill>
              <a:latin typeface="Arial" pitchFamily="34" charset="0"/>
              <a:cs typeface="Arial" pitchFamily="34" charset="0"/>
            </a:endParaRPr>
          </a:p>
        </p:txBody>
      </p:sp>
    </p:spTree>
    <p:extLst>
      <p:ext uri="{BB962C8B-B14F-4D97-AF65-F5344CB8AC3E}">
        <p14:creationId xmlns:p14="http://schemas.microsoft.com/office/powerpoint/2010/main" val="355762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1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4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p:cNvSpPr/>
          <p:nvPr/>
        </p:nvSpPr>
        <p:spPr>
          <a:xfrm>
            <a:off x="1" y="4064000"/>
            <a:ext cx="9143999" cy="10794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2" name="Group 91"/>
          <p:cNvGrpSpPr/>
          <p:nvPr/>
        </p:nvGrpSpPr>
        <p:grpSpPr>
          <a:xfrm>
            <a:off x="0" y="-1"/>
            <a:ext cx="9144000" cy="5143497"/>
            <a:chOff x="0" y="0"/>
            <a:chExt cx="9144000" cy="6858000"/>
          </a:xfrm>
        </p:grpSpPr>
        <p:sp>
          <p:nvSpPr>
            <p:cNvPr id="93" name="Rectangle 92"/>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4" name="Rectangle 93"/>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7" name="TextBox 11"/>
          <p:cNvSpPr txBox="1"/>
          <p:nvPr/>
        </p:nvSpPr>
        <p:spPr>
          <a:xfrm>
            <a:off x="533400" y="260415"/>
            <a:ext cx="7894163" cy="623758"/>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rgbClr val="008AB0"/>
                </a:solidFill>
                <a:latin typeface="Arial" pitchFamily="34" charset="0"/>
                <a:cs typeface="Arial" pitchFamily="34" charset="0"/>
              </a:rPr>
              <a:t>ES TIEMPO DE HACER CUENTAS</a:t>
            </a:r>
            <a:endParaRPr lang="en-US" sz="3200" b="1" dirty="0">
              <a:solidFill>
                <a:srgbClr val="008AB0"/>
              </a:solidFill>
              <a:latin typeface="Arial" pitchFamily="34" charset="0"/>
              <a:cs typeface="Arial" pitchFamily="34" charset="0"/>
            </a:endParaRPr>
          </a:p>
        </p:txBody>
      </p:sp>
      <p:grpSp>
        <p:nvGrpSpPr>
          <p:cNvPr id="3" name="Group 2"/>
          <p:cNvGrpSpPr/>
          <p:nvPr/>
        </p:nvGrpSpPr>
        <p:grpSpPr>
          <a:xfrm>
            <a:off x="-1" y="878367"/>
            <a:ext cx="9144002" cy="707886"/>
            <a:chOff x="-1" y="878367"/>
            <a:chExt cx="9144002" cy="707886"/>
          </a:xfrm>
        </p:grpSpPr>
        <p:sp>
          <p:nvSpPr>
            <p:cNvPr id="76" name="Rectangle 75"/>
            <p:cNvSpPr/>
            <p:nvPr/>
          </p:nvSpPr>
          <p:spPr>
            <a:xfrm>
              <a:off x="1" y="964807"/>
              <a:ext cx="9144000" cy="525440"/>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0" name="Group 109"/>
            <p:cNvGrpSpPr/>
            <p:nvPr/>
          </p:nvGrpSpPr>
          <p:grpSpPr>
            <a:xfrm>
              <a:off x="-1" y="878367"/>
              <a:ext cx="7283303" cy="707886"/>
              <a:chOff x="-1" y="1160039"/>
              <a:chExt cx="7283303" cy="837693"/>
            </a:xfrm>
          </p:grpSpPr>
          <p:grpSp>
            <p:nvGrpSpPr>
              <p:cNvPr id="70" name="Group 69"/>
              <p:cNvGrpSpPr/>
              <p:nvPr/>
            </p:nvGrpSpPr>
            <p:grpSpPr>
              <a:xfrm>
                <a:off x="-1" y="1160039"/>
                <a:ext cx="6510528" cy="837693"/>
                <a:chOff x="-1" y="1575681"/>
                <a:chExt cx="6510528" cy="837693"/>
              </a:xfrm>
            </p:grpSpPr>
            <p:sp>
              <p:nvSpPr>
                <p:cNvPr id="51" name="Rectangle 50"/>
                <p:cNvSpPr/>
                <p:nvPr/>
              </p:nvSpPr>
              <p:spPr>
                <a:xfrm>
                  <a:off x="0" y="1677971"/>
                  <a:ext cx="499621" cy="621792"/>
                </a:xfrm>
                <a:prstGeom prst="rect">
                  <a:avLst/>
                </a:pr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ntagon 1"/>
                <p:cNvSpPr/>
                <p:nvPr/>
              </p:nvSpPr>
              <p:spPr>
                <a:xfrm>
                  <a:off x="-1" y="1676400"/>
                  <a:ext cx="6510528" cy="622483"/>
                </a:xfrm>
                <a:prstGeom prst="homePlate">
                  <a:avLst/>
                </a:pr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50799" y="1575681"/>
                  <a:ext cx="470000" cy="837693"/>
                </a:xfrm>
                <a:prstGeom prst="rect">
                  <a:avLst/>
                </a:prstGeom>
                <a:noFill/>
              </p:spPr>
              <p:txBody>
                <a:bodyPr wrap="none" rtlCol="0">
                  <a:spAutoFit/>
                </a:bodyPr>
                <a:lstStyle/>
                <a:p>
                  <a:r>
                    <a:rPr lang="en-US" sz="4000" dirty="0" smtClean="0">
                      <a:solidFill>
                        <a:schemeClr val="bg1"/>
                      </a:solidFill>
                      <a:latin typeface="Arial" pitchFamily="34" charset="0"/>
                      <a:cs typeface="Arial" pitchFamily="34" charset="0"/>
                    </a:rPr>
                    <a:t>1</a:t>
                  </a:r>
                  <a:endParaRPr lang="en-US" sz="4000" dirty="0">
                    <a:solidFill>
                      <a:schemeClr val="bg1"/>
                    </a:solidFill>
                    <a:latin typeface="Arial" pitchFamily="34" charset="0"/>
                    <a:cs typeface="Arial" pitchFamily="34" charset="0"/>
                  </a:endParaRPr>
                </a:p>
              </p:txBody>
            </p:sp>
          </p:grpSp>
          <p:sp>
            <p:nvSpPr>
              <p:cNvPr id="83" name="TextBox 11"/>
              <p:cNvSpPr txBox="1"/>
              <p:nvPr/>
            </p:nvSpPr>
            <p:spPr>
              <a:xfrm>
                <a:off x="533399" y="1287544"/>
                <a:ext cx="6749903" cy="519611"/>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2000" b="1" dirty="0" smtClean="0">
                    <a:solidFill>
                      <a:schemeClr val="tx1">
                        <a:lumMod val="65000"/>
                        <a:lumOff val="35000"/>
                      </a:schemeClr>
                    </a:solidFill>
                    <a:latin typeface="Arial" pitchFamily="34" charset="0"/>
                    <a:cs typeface="Arial" pitchFamily="34" charset="0"/>
                  </a:rPr>
                  <a:t>INGRESO</a:t>
                </a:r>
                <a:r>
                  <a:rPr lang="es-MX" sz="2000" dirty="0" smtClean="0">
                    <a:solidFill>
                      <a:schemeClr val="tx1">
                        <a:lumMod val="65000"/>
                        <a:lumOff val="35000"/>
                      </a:schemeClr>
                    </a:solidFill>
                    <a:latin typeface="Arial" pitchFamily="34" charset="0"/>
                    <a:cs typeface="Arial" pitchFamily="34" charset="0"/>
                  </a:rPr>
                  <a:t> deseado </a:t>
                </a:r>
                <a:r>
                  <a:rPr lang="es-MX" sz="2000" b="1" dirty="0" smtClean="0">
                    <a:solidFill>
                      <a:schemeClr val="tx1">
                        <a:lumMod val="65000"/>
                        <a:lumOff val="35000"/>
                      </a:schemeClr>
                    </a:solidFill>
                    <a:latin typeface="Arial" pitchFamily="34" charset="0"/>
                    <a:cs typeface="Arial" pitchFamily="34" charset="0"/>
                  </a:rPr>
                  <a:t>MENSUALMENTE</a:t>
                </a:r>
                <a:r>
                  <a:rPr lang="es-MX" sz="2000" dirty="0" smtClean="0">
                    <a:solidFill>
                      <a:schemeClr val="tx1">
                        <a:lumMod val="65000"/>
                        <a:lumOff val="35000"/>
                      </a:schemeClr>
                    </a:solidFill>
                    <a:latin typeface="Arial" pitchFamily="34" charset="0"/>
                    <a:cs typeface="Arial" pitchFamily="34" charset="0"/>
                  </a:rPr>
                  <a:t> durante el retiro</a:t>
                </a:r>
                <a:endParaRPr lang="es-MX" sz="2000" dirty="0">
                  <a:solidFill>
                    <a:schemeClr val="tx1">
                      <a:lumMod val="65000"/>
                      <a:lumOff val="35000"/>
                    </a:schemeClr>
                  </a:solidFill>
                  <a:latin typeface="Arial" pitchFamily="34" charset="0"/>
                  <a:cs typeface="Arial" pitchFamily="34" charset="0"/>
                </a:endParaRPr>
              </a:p>
            </p:txBody>
          </p:sp>
        </p:grpSp>
        <p:sp>
          <p:nvSpPr>
            <p:cNvPr id="98" name="TextBox 11"/>
            <p:cNvSpPr txBox="1"/>
            <p:nvPr/>
          </p:nvSpPr>
          <p:spPr>
            <a:xfrm>
              <a:off x="6539346" y="885021"/>
              <a:ext cx="2420022" cy="562203"/>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dirty="0">
                  <a:solidFill>
                    <a:schemeClr val="tx1">
                      <a:lumMod val="65000"/>
                      <a:lumOff val="35000"/>
                    </a:schemeClr>
                  </a:solidFill>
                  <a:latin typeface="Arial" pitchFamily="34" charset="0"/>
                  <a:cs typeface="Arial" pitchFamily="34" charset="0"/>
                </a:rPr>
                <a:t>$</a:t>
              </a:r>
              <a:r>
                <a:rPr lang="en-US" sz="2800" dirty="0" smtClean="0">
                  <a:solidFill>
                    <a:schemeClr val="tx1">
                      <a:lumMod val="65000"/>
                      <a:lumOff val="35000"/>
                    </a:schemeClr>
                  </a:solidFill>
                  <a:latin typeface="Arial" pitchFamily="34" charset="0"/>
                  <a:cs typeface="Arial" pitchFamily="34" charset="0"/>
                </a:rPr>
                <a:t>5,000</a:t>
              </a:r>
              <a:endParaRPr lang="en-US" sz="2800" dirty="0">
                <a:solidFill>
                  <a:schemeClr val="tx1">
                    <a:lumMod val="65000"/>
                    <a:lumOff val="35000"/>
                  </a:schemeClr>
                </a:solidFill>
                <a:latin typeface="Arial" pitchFamily="34" charset="0"/>
                <a:cs typeface="Arial" pitchFamily="34" charset="0"/>
              </a:endParaRPr>
            </a:p>
          </p:txBody>
        </p:sp>
      </p:grpSp>
      <p:grpSp>
        <p:nvGrpSpPr>
          <p:cNvPr id="11" name="Group 10"/>
          <p:cNvGrpSpPr/>
          <p:nvPr/>
        </p:nvGrpSpPr>
        <p:grpSpPr>
          <a:xfrm>
            <a:off x="-1" y="1395513"/>
            <a:ext cx="9144002" cy="1759398"/>
            <a:chOff x="-1" y="1395513"/>
            <a:chExt cx="9144002" cy="1759398"/>
          </a:xfrm>
        </p:grpSpPr>
        <p:sp>
          <p:nvSpPr>
            <p:cNvPr id="78" name="Rectangle 77"/>
            <p:cNvSpPr/>
            <p:nvPr/>
          </p:nvSpPr>
          <p:spPr>
            <a:xfrm>
              <a:off x="1" y="2016324"/>
              <a:ext cx="9144000" cy="525440"/>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TextBox 11"/>
            <p:cNvSpPr txBox="1"/>
            <p:nvPr/>
          </p:nvSpPr>
          <p:spPr>
            <a:xfrm>
              <a:off x="6919251" y="1966434"/>
              <a:ext cx="2040117" cy="562203"/>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dirty="0" smtClean="0">
                  <a:solidFill>
                    <a:schemeClr val="tx1">
                      <a:lumMod val="65000"/>
                      <a:lumOff val="35000"/>
                    </a:schemeClr>
                  </a:solidFill>
                  <a:latin typeface="Arial" pitchFamily="34" charset="0"/>
                  <a:cs typeface="Arial" pitchFamily="34" charset="0"/>
                </a:rPr>
                <a:t>15</a:t>
              </a:r>
              <a:endParaRPr lang="en-US" sz="2800" dirty="0">
                <a:solidFill>
                  <a:schemeClr val="tx1">
                    <a:lumMod val="65000"/>
                    <a:lumOff val="35000"/>
                  </a:schemeClr>
                </a:solidFill>
                <a:latin typeface="Arial" pitchFamily="34" charset="0"/>
                <a:cs typeface="Arial" pitchFamily="34" charset="0"/>
              </a:endParaRPr>
            </a:p>
          </p:txBody>
        </p:sp>
        <p:grpSp>
          <p:nvGrpSpPr>
            <p:cNvPr id="9" name="Group 8"/>
            <p:cNvGrpSpPr/>
            <p:nvPr/>
          </p:nvGrpSpPr>
          <p:grpSpPr>
            <a:xfrm>
              <a:off x="-1" y="1395513"/>
              <a:ext cx="9144002" cy="1759398"/>
              <a:chOff x="-1" y="1395513"/>
              <a:chExt cx="9144002" cy="1759398"/>
            </a:xfrm>
          </p:grpSpPr>
          <p:grpSp>
            <p:nvGrpSpPr>
              <p:cNvPr id="112" name="Group 111"/>
              <p:cNvGrpSpPr/>
              <p:nvPr/>
            </p:nvGrpSpPr>
            <p:grpSpPr>
              <a:xfrm>
                <a:off x="-1" y="1923768"/>
                <a:ext cx="7498081" cy="707885"/>
                <a:chOff x="-1" y="2397137"/>
                <a:chExt cx="7498081" cy="837692"/>
              </a:xfrm>
            </p:grpSpPr>
            <p:grpSp>
              <p:nvGrpSpPr>
                <p:cNvPr id="71" name="Group 70"/>
                <p:cNvGrpSpPr/>
                <p:nvPr/>
              </p:nvGrpSpPr>
              <p:grpSpPr>
                <a:xfrm>
                  <a:off x="-1" y="2397137"/>
                  <a:ext cx="6510528" cy="837692"/>
                  <a:chOff x="-1" y="2812779"/>
                  <a:chExt cx="6510528" cy="837692"/>
                </a:xfrm>
              </p:grpSpPr>
              <p:sp>
                <p:nvSpPr>
                  <p:cNvPr id="61" name="Rectangle 60"/>
                  <p:cNvSpPr/>
                  <p:nvPr/>
                </p:nvSpPr>
                <p:spPr>
                  <a:xfrm>
                    <a:off x="0" y="2921366"/>
                    <a:ext cx="499621" cy="621792"/>
                  </a:xfrm>
                  <a:prstGeom prst="rect">
                    <a:avLst/>
                  </a:pr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entagon 13"/>
                  <p:cNvSpPr/>
                  <p:nvPr/>
                </p:nvSpPr>
                <p:spPr>
                  <a:xfrm>
                    <a:off x="-1" y="2921366"/>
                    <a:ext cx="6510528" cy="622483"/>
                  </a:xfrm>
                  <a:prstGeom prst="homePlate">
                    <a:avLst/>
                  </a:pr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43542" y="2812779"/>
                    <a:ext cx="470000" cy="837692"/>
                  </a:xfrm>
                  <a:prstGeom prst="rect">
                    <a:avLst/>
                  </a:prstGeom>
                  <a:noFill/>
                </p:spPr>
                <p:txBody>
                  <a:bodyPr wrap="none" rtlCol="0">
                    <a:spAutoFit/>
                  </a:bodyPr>
                  <a:lstStyle/>
                  <a:p>
                    <a:r>
                      <a:rPr lang="en-US" sz="4000" dirty="0" smtClean="0">
                        <a:solidFill>
                          <a:schemeClr val="bg1"/>
                        </a:solidFill>
                        <a:latin typeface="Arial" pitchFamily="34" charset="0"/>
                        <a:cs typeface="Arial" pitchFamily="34" charset="0"/>
                      </a:rPr>
                      <a:t>3</a:t>
                    </a:r>
                    <a:endParaRPr lang="en-US" sz="4000" dirty="0">
                      <a:solidFill>
                        <a:schemeClr val="bg1"/>
                      </a:solidFill>
                      <a:latin typeface="Arial" pitchFamily="34" charset="0"/>
                      <a:cs typeface="Arial" pitchFamily="34" charset="0"/>
                    </a:endParaRPr>
                  </a:p>
                </p:txBody>
              </p:sp>
            </p:grpSp>
            <p:sp>
              <p:nvSpPr>
                <p:cNvPr id="85" name="TextBox 11"/>
                <p:cNvSpPr txBox="1"/>
                <p:nvPr/>
              </p:nvSpPr>
              <p:spPr>
                <a:xfrm>
                  <a:off x="533400" y="2531634"/>
                  <a:ext cx="6964680" cy="519611"/>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2000" b="1" dirty="0" smtClean="0">
                      <a:solidFill>
                        <a:schemeClr val="tx1">
                          <a:lumMod val="65000"/>
                          <a:lumOff val="35000"/>
                        </a:schemeClr>
                      </a:solidFill>
                      <a:latin typeface="Arial" pitchFamily="34" charset="0"/>
                      <a:cs typeface="Arial" pitchFamily="34" charset="0"/>
                    </a:rPr>
                    <a:t>NUMERO DE AÑOS </a:t>
                  </a:r>
                  <a:r>
                    <a:rPr lang="es-MX" sz="2000" dirty="0" smtClean="0">
                      <a:solidFill>
                        <a:schemeClr val="tx1">
                          <a:lumMod val="65000"/>
                          <a:lumOff val="35000"/>
                        </a:schemeClr>
                      </a:solidFill>
                      <a:latin typeface="Arial" pitchFamily="34" charset="0"/>
                      <a:cs typeface="Arial" pitchFamily="34" charset="0"/>
                    </a:rPr>
                    <a:t>que le gustaría </a:t>
                  </a:r>
                  <a:r>
                    <a:rPr lang="es-MX" sz="2000" b="1" dirty="0" smtClean="0">
                      <a:solidFill>
                        <a:schemeClr val="tx1">
                          <a:lumMod val="65000"/>
                          <a:lumOff val="35000"/>
                        </a:schemeClr>
                      </a:solidFill>
                      <a:latin typeface="Arial" pitchFamily="34" charset="0"/>
                      <a:cs typeface="Arial" pitchFamily="34" charset="0"/>
                    </a:rPr>
                    <a:t>TRABAJAR</a:t>
                  </a:r>
                  <a:endParaRPr lang="es-MX" sz="2000" dirty="0">
                    <a:solidFill>
                      <a:schemeClr val="tx1">
                        <a:lumMod val="65000"/>
                        <a:lumOff val="35000"/>
                      </a:schemeClr>
                    </a:solidFill>
                    <a:latin typeface="Arial" pitchFamily="34" charset="0"/>
                    <a:cs typeface="Arial" pitchFamily="34" charset="0"/>
                  </a:endParaRPr>
                </a:p>
              </p:txBody>
            </p:sp>
          </p:grpSp>
          <p:grpSp>
            <p:nvGrpSpPr>
              <p:cNvPr id="7" name="Group 6"/>
              <p:cNvGrpSpPr/>
              <p:nvPr/>
            </p:nvGrpSpPr>
            <p:grpSpPr>
              <a:xfrm>
                <a:off x="-1" y="1395513"/>
                <a:ext cx="9144002" cy="707886"/>
                <a:chOff x="-1" y="1395513"/>
                <a:chExt cx="9144002" cy="707886"/>
              </a:xfrm>
            </p:grpSpPr>
            <p:sp>
              <p:nvSpPr>
                <p:cNvPr id="77" name="Rectangle 76"/>
                <p:cNvSpPr/>
                <p:nvPr/>
              </p:nvSpPr>
              <p:spPr>
                <a:xfrm>
                  <a:off x="1" y="1490566"/>
                  <a:ext cx="9144000" cy="525440"/>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1" name="Group 110"/>
                <p:cNvGrpSpPr/>
                <p:nvPr/>
              </p:nvGrpSpPr>
              <p:grpSpPr>
                <a:xfrm>
                  <a:off x="-1" y="1395513"/>
                  <a:ext cx="6510528" cy="707886"/>
                  <a:chOff x="-1" y="1772011"/>
                  <a:chExt cx="6510528" cy="837693"/>
                </a:xfrm>
              </p:grpSpPr>
              <p:grpSp>
                <p:nvGrpSpPr>
                  <p:cNvPr id="69" name="Group 68"/>
                  <p:cNvGrpSpPr/>
                  <p:nvPr/>
                </p:nvGrpSpPr>
                <p:grpSpPr>
                  <a:xfrm>
                    <a:off x="-1" y="1772011"/>
                    <a:ext cx="6510528" cy="837693"/>
                    <a:chOff x="-1" y="2187653"/>
                    <a:chExt cx="6510528" cy="837693"/>
                  </a:xfrm>
                </p:grpSpPr>
                <p:sp>
                  <p:nvSpPr>
                    <p:cNvPr id="60" name="Rectangle 59"/>
                    <p:cNvSpPr/>
                    <p:nvPr/>
                  </p:nvSpPr>
                  <p:spPr>
                    <a:xfrm>
                      <a:off x="0" y="2298883"/>
                      <a:ext cx="499621" cy="621792"/>
                    </a:xfrm>
                    <a:prstGeom prst="rect">
                      <a:avLst/>
                    </a:pr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entagon 12"/>
                    <p:cNvSpPr/>
                    <p:nvPr/>
                  </p:nvSpPr>
                  <p:spPr>
                    <a:xfrm>
                      <a:off x="-1" y="2298883"/>
                      <a:ext cx="6510528" cy="622483"/>
                    </a:xfrm>
                    <a:prstGeom prst="homePlate">
                      <a:avLst/>
                    </a:prstGeom>
                    <a:solidFill>
                      <a:schemeClr val="bg1">
                        <a:lumMod val="8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43542" y="2187653"/>
                      <a:ext cx="470000" cy="837693"/>
                    </a:xfrm>
                    <a:prstGeom prst="rect">
                      <a:avLst/>
                    </a:prstGeom>
                    <a:noFill/>
                  </p:spPr>
                  <p:txBody>
                    <a:bodyPr wrap="none" rtlCol="0">
                      <a:spAutoFit/>
                    </a:bodyPr>
                    <a:lstStyle/>
                    <a:p>
                      <a:r>
                        <a:rPr lang="en-US" sz="4000" dirty="0" smtClean="0">
                          <a:solidFill>
                            <a:schemeClr val="bg1"/>
                          </a:solidFill>
                          <a:latin typeface="Arial" pitchFamily="34" charset="0"/>
                          <a:cs typeface="Arial" pitchFamily="34" charset="0"/>
                        </a:rPr>
                        <a:t>2</a:t>
                      </a:r>
                      <a:endParaRPr lang="en-US" sz="4000" dirty="0">
                        <a:solidFill>
                          <a:schemeClr val="bg1"/>
                        </a:solidFill>
                        <a:latin typeface="Arial" pitchFamily="34" charset="0"/>
                        <a:cs typeface="Arial" pitchFamily="34" charset="0"/>
                      </a:endParaRPr>
                    </a:p>
                  </p:txBody>
                </p:sp>
              </p:grpSp>
              <p:sp>
                <p:nvSpPr>
                  <p:cNvPr id="84" name="TextBox 11"/>
                  <p:cNvSpPr txBox="1"/>
                  <p:nvPr/>
                </p:nvSpPr>
                <p:spPr>
                  <a:xfrm>
                    <a:off x="533400" y="1909463"/>
                    <a:ext cx="5641158" cy="519611"/>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2000" dirty="0" smtClean="0">
                        <a:solidFill>
                          <a:schemeClr val="tx1">
                            <a:lumMod val="65000"/>
                            <a:lumOff val="35000"/>
                          </a:schemeClr>
                        </a:solidFill>
                        <a:latin typeface="Arial" pitchFamily="34" charset="0"/>
                        <a:cs typeface="Arial" pitchFamily="34" charset="0"/>
                      </a:rPr>
                      <a:t>Mis </a:t>
                    </a:r>
                    <a:r>
                      <a:rPr lang="es-MX" sz="2000" b="1" dirty="0" smtClean="0">
                        <a:solidFill>
                          <a:schemeClr val="tx1">
                            <a:lumMod val="65000"/>
                            <a:lumOff val="35000"/>
                          </a:schemeClr>
                        </a:solidFill>
                        <a:latin typeface="Arial" pitchFamily="34" charset="0"/>
                        <a:cs typeface="Arial" pitchFamily="34" charset="0"/>
                      </a:rPr>
                      <a:t>ACTIVOS </a:t>
                    </a:r>
                    <a:r>
                      <a:rPr lang="es-MX" sz="2000" dirty="0" smtClean="0">
                        <a:solidFill>
                          <a:schemeClr val="tx1">
                            <a:lumMod val="65000"/>
                            <a:lumOff val="35000"/>
                          </a:schemeClr>
                        </a:solidFill>
                        <a:latin typeface="Arial" pitchFamily="34" charset="0"/>
                        <a:cs typeface="Arial" pitchFamily="34" charset="0"/>
                      </a:rPr>
                      <a:t>actuales (excluyendo mi casa)</a:t>
                    </a:r>
                    <a:endParaRPr lang="es-MX" sz="2000" dirty="0">
                      <a:solidFill>
                        <a:schemeClr val="tx1">
                          <a:lumMod val="65000"/>
                          <a:lumOff val="35000"/>
                        </a:schemeClr>
                      </a:solidFill>
                      <a:latin typeface="Arial" pitchFamily="34" charset="0"/>
                      <a:cs typeface="Arial" pitchFamily="34" charset="0"/>
                    </a:endParaRPr>
                  </a:p>
                </p:txBody>
              </p:sp>
            </p:grpSp>
            <p:sp>
              <p:nvSpPr>
                <p:cNvPr id="90" name="TextBox 11"/>
                <p:cNvSpPr txBox="1"/>
                <p:nvPr/>
              </p:nvSpPr>
              <p:spPr>
                <a:xfrm>
                  <a:off x="6919251" y="1465194"/>
                  <a:ext cx="2040117" cy="562203"/>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dirty="0">
                      <a:solidFill>
                        <a:schemeClr val="tx1">
                          <a:lumMod val="65000"/>
                          <a:lumOff val="35000"/>
                        </a:schemeClr>
                      </a:solidFill>
                      <a:latin typeface="Arial" pitchFamily="34" charset="0"/>
                      <a:cs typeface="Arial" pitchFamily="34" charset="0"/>
                    </a:rPr>
                    <a:t>$</a:t>
                  </a:r>
                  <a:r>
                    <a:rPr lang="en-US" sz="2800" dirty="0" smtClean="0">
                      <a:solidFill>
                        <a:schemeClr val="tx1">
                          <a:lumMod val="65000"/>
                          <a:lumOff val="35000"/>
                        </a:schemeClr>
                      </a:solidFill>
                      <a:latin typeface="Arial" pitchFamily="34" charset="0"/>
                      <a:cs typeface="Arial" pitchFamily="34" charset="0"/>
                    </a:rPr>
                    <a:t>150,000</a:t>
                  </a:r>
                  <a:endParaRPr lang="en-US" sz="2800" dirty="0">
                    <a:solidFill>
                      <a:schemeClr val="tx1">
                        <a:lumMod val="65000"/>
                        <a:lumOff val="35000"/>
                      </a:schemeClr>
                    </a:solidFill>
                    <a:latin typeface="Arial" pitchFamily="34" charset="0"/>
                    <a:cs typeface="Arial" pitchFamily="34" charset="0"/>
                  </a:endParaRPr>
                </a:p>
              </p:txBody>
            </p:sp>
          </p:grpSp>
          <p:grpSp>
            <p:nvGrpSpPr>
              <p:cNvPr id="8" name="Group 7"/>
              <p:cNvGrpSpPr/>
              <p:nvPr/>
            </p:nvGrpSpPr>
            <p:grpSpPr>
              <a:xfrm>
                <a:off x="-1" y="2447026"/>
                <a:ext cx="9144002" cy="707885"/>
                <a:chOff x="-1" y="2447026"/>
                <a:chExt cx="9144002" cy="707885"/>
              </a:xfrm>
            </p:grpSpPr>
            <p:sp>
              <p:nvSpPr>
                <p:cNvPr id="79" name="Rectangle 78"/>
                <p:cNvSpPr/>
                <p:nvPr/>
              </p:nvSpPr>
              <p:spPr>
                <a:xfrm>
                  <a:off x="1" y="2542085"/>
                  <a:ext cx="9144000" cy="525440"/>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3" name="Group 112"/>
                <p:cNvGrpSpPr/>
                <p:nvPr/>
              </p:nvGrpSpPr>
              <p:grpSpPr>
                <a:xfrm>
                  <a:off x="-1" y="2447026"/>
                  <a:ext cx="6510528" cy="707885"/>
                  <a:chOff x="-1" y="3016348"/>
                  <a:chExt cx="6510528" cy="837693"/>
                </a:xfrm>
              </p:grpSpPr>
              <p:grpSp>
                <p:nvGrpSpPr>
                  <p:cNvPr id="72" name="Group 71"/>
                  <p:cNvGrpSpPr/>
                  <p:nvPr/>
                </p:nvGrpSpPr>
                <p:grpSpPr>
                  <a:xfrm>
                    <a:off x="-1" y="3016348"/>
                    <a:ext cx="6510528" cy="837693"/>
                    <a:chOff x="-1" y="3431990"/>
                    <a:chExt cx="6510528" cy="837693"/>
                  </a:xfrm>
                </p:grpSpPr>
                <p:sp>
                  <p:nvSpPr>
                    <p:cNvPr id="62" name="Rectangle 61"/>
                    <p:cNvSpPr/>
                    <p:nvPr/>
                  </p:nvSpPr>
                  <p:spPr>
                    <a:xfrm>
                      <a:off x="0" y="3543850"/>
                      <a:ext cx="499621" cy="621792"/>
                    </a:xfrm>
                    <a:prstGeom prst="rect">
                      <a:avLst/>
                    </a:pr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entagon 15"/>
                    <p:cNvSpPr/>
                    <p:nvPr/>
                  </p:nvSpPr>
                  <p:spPr>
                    <a:xfrm>
                      <a:off x="-1" y="3543850"/>
                      <a:ext cx="6510528" cy="622483"/>
                    </a:xfrm>
                    <a:prstGeom prst="homePlate">
                      <a:avLst/>
                    </a:prstGeom>
                    <a:solidFill>
                      <a:schemeClr val="bg1">
                        <a:lumMod val="8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29028" y="3431990"/>
                      <a:ext cx="470000" cy="837693"/>
                    </a:xfrm>
                    <a:prstGeom prst="rect">
                      <a:avLst/>
                    </a:prstGeom>
                    <a:noFill/>
                  </p:spPr>
                  <p:txBody>
                    <a:bodyPr wrap="none" rtlCol="0">
                      <a:spAutoFit/>
                    </a:bodyPr>
                    <a:lstStyle/>
                    <a:p>
                      <a:r>
                        <a:rPr lang="en-US" sz="4000" dirty="0" smtClean="0">
                          <a:solidFill>
                            <a:schemeClr val="bg1"/>
                          </a:solidFill>
                          <a:latin typeface="Arial" pitchFamily="34" charset="0"/>
                          <a:cs typeface="Arial" pitchFamily="34" charset="0"/>
                        </a:rPr>
                        <a:t>4</a:t>
                      </a:r>
                      <a:endParaRPr lang="en-US" sz="4000" dirty="0">
                        <a:solidFill>
                          <a:schemeClr val="bg1"/>
                        </a:solidFill>
                        <a:latin typeface="Arial" pitchFamily="34" charset="0"/>
                        <a:cs typeface="Arial" pitchFamily="34" charset="0"/>
                      </a:endParaRPr>
                    </a:p>
                  </p:txBody>
                </p:sp>
              </p:grpSp>
              <p:sp>
                <p:nvSpPr>
                  <p:cNvPr id="86" name="TextBox 11"/>
                  <p:cNvSpPr txBox="1"/>
                  <p:nvPr/>
                </p:nvSpPr>
                <p:spPr>
                  <a:xfrm>
                    <a:off x="533400" y="3144378"/>
                    <a:ext cx="5641158" cy="519611"/>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2000" dirty="0" smtClean="0">
                        <a:solidFill>
                          <a:schemeClr val="tx1">
                            <a:lumMod val="65000"/>
                            <a:lumOff val="35000"/>
                          </a:schemeClr>
                        </a:solidFill>
                        <a:latin typeface="Arial" pitchFamily="34" charset="0"/>
                        <a:cs typeface="Arial" pitchFamily="34" charset="0"/>
                      </a:rPr>
                      <a:t>Estimación de </a:t>
                    </a:r>
                    <a:r>
                      <a:rPr lang="es-MX" sz="2000" b="1" dirty="0" smtClean="0">
                        <a:solidFill>
                          <a:schemeClr val="tx1">
                            <a:lumMod val="65000"/>
                            <a:lumOff val="35000"/>
                          </a:schemeClr>
                        </a:solidFill>
                        <a:latin typeface="Arial" pitchFamily="34" charset="0"/>
                        <a:cs typeface="Arial" pitchFamily="34" charset="0"/>
                      </a:rPr>
                      <a:t>VIDA </a:t>
                    </a:r>
                    <a:r>
                      <a:rPr lang="es-MX" sz="2000" dirty="0" smtClean="0">
                        <a:solidFill>
                          <a:schemeClr val="tx1">
                            <a:lumMod val="65000"/>
                            <a:lumOff val="35000"/>
                          </a:schemeClr>
                        </a:solidFill>
                        <a:latin typeface="Arial" pitchFamily="34" charset="0"/>
                        <a:cs typeface="Arial" pitchFamily="34" charset="0"/>
                      </a:rPr>
                      <a:t>después de retirarse</a:t>
                    </a:r>
                    <a:endParaRPr lang="es-MX" sz="2000" dirty="0">
                      <a:solidFill>
                        <a:schemeClr val="tx1">
                          <a:lumMod val="65000"/>
                          <a:lumOff val="35000"/>
                        </a:schemeClr>
                      </a:solidFill>
                      <a:latin typeface="Arial" pitchFamily="34" charset="0"/>
                      <a:cs typeface="Arial" pitchFamily="34" charset="0"/>
                    </a:endParaRPr>
                  </a:p>
                </p:txBody>
              </p:sp>
            </p:grpSp>
            <p:sp>
              <p:nvSpPr>
                <p:cNvPr id="99" name="TextBox 11"/>
                <p:cNvSpPr txBox="1"/>
                <p:nvPr/>
              </p:nvSpPr>
              <p:spPr>
                <a:xfrm>
                  <a:off x="6919251" y="2498071"/>
                  <a:ext cx="2040117" cy="562203"/>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dirty="0" smtClean="0">
                      <a:solidFill>
                        <a:schemeClr val="tx1">
                          <a:lumMod val="65000"/>
                          <a:lumOff val="35000"/>
                        </a:schemeClr>
                      </a:solidFill>
                      <a:latin typeface="Arial" pitchFamily="34" charset="0"/>
                      <a:cs typeface="Arial" pitchFamily="34" charset="0"/>
                    </a:rPr>
                    <a:t>20</a:t>
                  </a:r>
                  <a:endParaRPr lang="en-US" sz="2800" dirty="0">
                    <a:solidFill>
                      <a:schemeClr val="tx1">
                        <a:lumMod val="65000"/>
                        <a:lumOff val="35000"/>
                      </a:schemeClr>
                    </a:solidFill>
                    <a:latin typeface="Arial" pitchFamily="34" charset="0"/>
                    <a:cs typeface="Arial" pitchFamily="34" charset="0"/>
                  </a:endParaRPr>
                </a:p>
              </p:txBody>
            </p:sp>
          </p:grpSp>
        </p:grpSp>
      </p:grpSp>
      <p:grpSp>
        <p:nvGrpSpPr>
          <p:cNvPr id="10" name="Group 9"/>
          <p:cNvGrpSpPr/>
          <p:nvPr/>
        </p:nvGrpSpPr>
        <p:grpSpPr>
          <a:xfrm>
            <a:off x="-1" y="2980755"/>
            <a:ext cx="9144002" cy="1773001"/>
            <a:chOff x="-1" y="2980755"/>
            <a:chExt cx="9144002" cy="1773001"/>
          </a:xfrm>
        </p:grpSpPr>
        <p:sp>
          <p:nvSpPr>
            <p:cNvPr id="80" name="Rectangle 79"/>
            <p:cNvSpPr/>
            <p:nvPr/>
          </p:nvSpPr>
          <p:spPr>
            <a:xfrm>
              <a:off x="1" y="3067844"/>
              <a:ext cx="9144000" cy="525440"/>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Rectangle 80"/>
            <p:cNvSpPr/>
            <p:nvPr/>
          </p:nvSpPr>
          <p:spPr>
            <a:xfrm>
              <a:off x="1" y="3593603"/>
              <a:ext cx="9144000" cy="525440"/>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Rectangle 81"/>
            <p:cNvSpPr/>
            <p:nvPr/>
          </p:nvSpPr>
          <p:spPr>
            <a:xfrm>
              <a:off x="1" y="4119362"/>
              <a:ext cx="9144000" cy="525440"/>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4" name="Group 113"/>
            <p:cNvGrpSpPr/>
            <p:nvPr/>
          </p:nvGrpSpPr>
          <p:grpSpPr>
            <a:xfrm>
              <a:off x="-1" y="2980755"/>
              <a:ext cx="6519672" cy="707886"/>
              <a:chOff x="-1" y="3647944"/>
              <a:chExt cx="6519672" cy="837693"/>
            </a:xfrm>
          </p:grpSpPr>
          <p:grpSp>
            <p:nvGrpSpPr>
              <p:cNvPr id="73" name="Group 72"/>
              <p:cNvGrpSpPr/>
              <p:nvPr/>
            </p:nvGrpSpPr>
            <p:grpSpPr>
              <a:xfrm>
                <a:off x="-1" y="3647944"/>
                <a:ext cx="6519672" cy="837693"/>
                <a:chOff x="-1" y="4063586"/>
                <a:chExt cx="6519672" cy="837693"/>
              </a:xfrm>
            </p:grpSpPr>
            <p:sp>
              <p:nvSpPr>
                <p:cNvPr id="63" name="Rectangle 62"/>
                <p:cNvSpPr/>
                <p:nvPr/>
              </p:nvSpPr>
              <p:spPr>
                <a:xfrm>
                  <a:off x="0" y="4166333"/>
                  <a:ext cx="499621" cy="621792"/>
                </a:xfrm>
                <a:prstGeom prst="rect">
                  <a:avLst/>
                </a:pr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entagon 16"/>
                <p:cNvSpPr/>
                <p:nvPr/>
              </p:nvSpPr>
              <p:spPr>
                <a:xfrm>
                  <a:off x="-1" y="4166333"/>
                  <a:ext cx="6519672" cy="622483"/>
                </a:xfrm>
                <a:prstGeom prst="homePlate">
                  <a:avLst/>
                </a:pr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43542" y="4063586"/>
                  <a:ext cx="470000" cy="837693"/>
                </a:xfrm>
                <a:prstGeom prst="rect">
                  <a:avLst/>
                </a:prstGeom>
                <a:noFill/>
              </p:spPr>
              <p:txBody>
                <a:bodyPr wrap="none" rtlCol="0">
                  <a:spAutoFit/>
                </a:bodyPr>
                <a:lstStyle/>
                <a:p>
                  <a:r>
                    <a:rPr lang="en-US" sz="4000" dirty="0" smtClean="0">
                      <a:solidFill>
                        <a:schemeClr val="bg1"/>
                      </a:solidFill>
                      <a:latin typeface="Arial" pitchFamily="34" charset="0"/>
                      <a:cs typeface="Arial" pitchFamily="34" charset="0"/>
                    </a:rPr>
                    <a:t>5</a:t>
                  </a:r>
                  <a:endParaRPr lang="en-US" sz="4000" dirty="0">
                    <a:solidFill>
                      <a:schemeClr val="bg1"/>
                    </a:solidFill>
                    <a:latin typeface="Arial" pitchFamily="34" charset="0"/>
                    <a:cs typeface="Arial" pitchFamily="34" charset="0"/>
                  </a:endParaRPr>
                </a:p>
              </p:txBody>
            </p:sp>
          </p:grpSp>
          <p:sp>
            <p:nvSpPr>
              <p:cNvPr id="87" name="TextBox 11"/>
              <p:cNvSpPr txBox="1"/>
              <p:nvPr/>
            </p:nvSpPr>
            <p:spPr>
              <a:xfrm>
                <a:off x="533400" y="3785896"/>
                <a:ext cx="5961668" cy="519611"/>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2000" b="1" dirty="0" smtClean="0">
                    <a:solidFill>
                      <a:schemeClr val="tx1">
                        <a:lumMod val="65000"/>
                        <a:lumOff val="35000"/>
                      </a:schemeClr>
                    </a:solidFill>
                    <a:latin typeface="Arial" pitchFamily="34" charset="0"/>
                    <a:cs typeface="Arial" pitchFamily="34" charset="0"/>
                  </a:rPr>
                  <a:t> % INFLACIÓN</a:t>
                </a:r>
                <a:r>
                  <a:rPr lang="en-US" sz="2000" b="1" dirty="0" smtClean="0">
                    <a:solidFill>
                      <a:schemeClr val="tx1">
                        <a:lumMod val="65000"/>
                        <a:lumOff val="35000"/>
                      </a:schemeClr>
                    </a:solidFill>
                    <a:latin typeface="Arial" pitchFamily="34" charset="0"/>
                    <a:cs typeface="Arial" pitchFamily="34" charset="0"/>
                  </a:rPr>
                  <a:t> </a:t>
                </a:r>
                <a:endParaRPr lang="en-US" sz="2000" dirty="0">
                  <a:solidFill>
                    <a:schemeClr val="tx1">
                      <a:lumMod val="65000"/>
                      <a:lumOff val="35000"/>
                    </a:schemeClr>
                  </a:solidFill>
                  <a:latin typeface="Arial" pitchFamily="34" charset="0"/>
                  <a:cs typeface="Arial" pitchFamily="34" charset="0"/>
                </a:endParaRPr>
              </a:p>
            </p:txBody>
          </p:sp>
        </p:grpSp>
        <p:grpSp>
          <p:nvGrpSpPr>
            <p:cNvPr id="115" name="Group 114"/>
            <p:cNvGrpSpPr/>
            <p:nvPr/>
          </p:nvGrpSpPr>
          <p:grpSpPr>
            <a:xfrm>
              <a:off x="-1" y="3501043"/>
              <a:ext cx="7846829" cy="707885"/>
              <a:chOff x="-1" y="4263643"/>
              <a:chExt cx="7846829" cy="837693"/>
            </a:xfrm>
          </p:grpSpPr>
          <p:grpSp>
            <p:nvGrpSpPr>
              <p:cNvPr id="74" name="Group 73"/>
              <p:cNvGrpSpPr/>
              <p:nvPr/>
            </p:nvGrpSpPr>
            <p:grpSpPr>
              <a:xfrm>
                <a:off x="-1" y="4263643"/>
                <a:ext cx="6513923" cy="837693"/>
                <a:chOff x="-1" y="4679285"/>
                <a:chExt cx="6513923" cy="837693"/>
              </a:xfrm>
            </p:grpSpPr>
            <p:sp>
              <p:nvSpPr>
                <p:cNvPr id="64" name="Rectangle 63"/>
                <p:cNvSpPr/>
                <p:nvPr/>
              </p:nvSpPr>
              <p:spPr>
                <a:xfrm>
                  <a:off x="0" y="4788188"/>
                  <a:ext cx="499621" cy="621792"/>
                </a:xfrm>
                <a:prstGeom prst="rect">
                  <a:avLst/>
                </a:pr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entagon 27"/>
                <p:cNvSpPr/>
                <p:nvPr/>
              </p:nvSpPr>
              <p:spPr>
                <a:xfrm>
                  <a:off x="-1" y="4788188"/>
                  <a:ext cx="6513923" cy="622483"/>
                </a:xfrm>
                <a:prstGeom prst="homePlate">
                  <a:avLst/>
                </a:prstGeom>
                <a:solidFill>
                  <a:schemeClr val="bg1">
                    <a:lumMod val="8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43542" y="4679285"/>
                  <a:ext cx="470000" cy="837693"/>
                </a:xfrm>
                <a:prstGeom prst="rect">
                  <a:avLst/>
                </a:prstGeom>
                <a:noFill/>
              </p:spPr>
              <p:txBody>
                <a:bodyPr wrap="none" rtlCol="0">
                  <a:spAutoFit/>
                </a:bodyPr>
                <a:lstStyle/>
                <a:p>
                  <a:r>
                    <a:rPr lang="en-US" sz="4000" dirty="0" smtClean="0">
                      <a:solidFill>
                        <a:schemeClr val="bg1"/>
                      </a:solidFill>
                      <a:latin typeface="Arial" pitchFamily="34" charset="0"/>
                      <a:cs typeface="Arial" pitchFamily="34" charset="0"/>
                    </a:rPr>
                    <a:t>6</a:t>
                  </a:r>
                  <a:endParaRPr lang="en-US" sz="4000" dirty="0">
                    <a:solidFill>
                      <a:schemeClr val="bg1"/>
                    </a:solidFill>
                    <a:latin typeface="Arial" pitchFamily="34" charset="0"/>
                    <a:cs typeface="Arial" pitchFamily="34" charset="0"/>
                  </a:endParaRPr>
                </a:p>
              </p:txBody>
            </p:sp>
          </p:grpSp>
          <p:sp>
            <p:nvSpPr>
              <p:cNvPr id="88" name="TextBox 11"/>
              <p:cNvSpPr txBox="1"/>
              <p:nvPr/>
            </p:nvSpPr>
            <p:spPr>
              <a:xfrm>
                <a:off x="533399" y="4428300"/>
                <a:ext cx="7313429" cy="519612"/>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2000" dirty="0" smtClean="0">
                    <a:solidFill>
                      <a:schemeClr val="tx1">
                        <a:lumMod val="65000"/>
                        <a:lumOff val="35000"/>
                      </a:schemeClr>
                    </a:solidFill>
                    <a:latin typeface="Arial" pitchFamily="34" charset="0"/>
                    <a:cs typeface="Arial" pitchFamily="34" charset="0"/>
                  </a:rPr>
                  <a:t>Impuestos que </a:t>
                </a:r>
                <a:r>
                  <a:rPr lang="es-MX" sz="2000" dirty="0">
                    <a:solidFill>
                      <a:schemeClr val="tx1">
                        <a:lumMod val="65000"/>
                        <a:lumOff val="35000"/>
                      </a:schemeClr>
                    </a:solidFill>
                    <a:latin typeface="Arial" pitchFamily="34" charset="0"/>
                    <a:cs typeface="Arial" pitchFamily="34" charset="0"/>
                  </a:rPr>
                  <a:t>l</a:t>
                </a:r>
                <a:r>
                  <a:rPr lang="es-MX" sz="2000" dirty="0" smtClean="0">
                    <a:solidFill>
                      <a:schemeClr val="tx1">
                        <a:lumMod val="65000"/>
                        <a:lumOff val="35000"/>
                      </a:schemeClr>
                    </a:solidFill>
                    <a:latin typeface="Arial" pitchFamily="34" charset="0"/>
                    <a:cs typeface="Arial" pitchFamily="34" charset="0"/>
                  </a:rPr>
                  <a:t>e </a:t>
                </a:r>
                <a:r>
                  <a:rPr lang="es-MX" sz="2000" b="1" dirty="0" smtClean="0">
                    <a:solidFill>
                      <a:schemeClr val="tx1">
                        <a:lumMod val="65000"/>
                        <a:lumOff val="35000"/>
                      </a:schemeClr>
                    </a:solidFill>
                    <a:latin typeface="Arial" pitchFamily="34" charset="0"/>
                    <a:cs typeface="Arial" pitchFamily="34" charset="0"/>
                  </a:rPr>
                  <a:t>RETORAN SOBRE SU INVERCIÓN</a:t>
                </a:r>
                <a:endParaRPr lang="es-MX" sz="2000" b="1" dirty="0">
                  <a:solidFill>
                    <a:schemeClr val="tx1">
                      <a:lumMod val="65000"/>
                      <a:lumOff val="35000"/>
                    </a:schemeClr>
                  </a:solidFill>
                  <a:latin typeface="Arial" pitchFamily="34" charset="0"/>
                  <a:cs typeface="Arial" pitchFamily="34" charset="0"/>
                </a:endParaRPr>
              </a:p>
            </p:txBody>
          </p:sp>
        </p:grpSp>
        <p:grpSp>
          <p:nvGrpSpPr>
            <p:cNvPr id="116" name="Group 115"/>
            <p:cNvGrpSpPr/>
            <p:nvPr/>
          </p:nvGrpSpPr>
          <p:grpSpPr>
            <a:xfrm>
              <a:off x="-1" y="4045870"/>
              <a:ext cx="7155713" cy="707886"/>
              <a:chOff x="-1" y="4908370"/>
              <a:chExt cx="7155713" cy="837693"/>
            </a:xfrm>
          </p:grpSpPr>
          <p:grpSp>
            <p:nvGrpSpPr>
              <p:cNvPr id="75" name="Group 74"/>
              <p:cNvGrpSpPr/>
              <p:nvPr/>
            </p:nvGrpSpPr>
            <p:grpSpPr>
              <a:xfrm>
                <a:off x="-1" y="4908370"/>
                <a:ext cx="6513923" cy="837693"/>
                <a:chOff x="-1" y="5324012"/>
                <a:chExt cx="6513923" cy="837693"/>
              </a:xfrm>
            </p:grpSpPr>
            <p:sp>
              <p:nvSpPr>
                <p:cNvPr id="65" name="Rectangle 64"/>
                <p:cNvSpPr/>
                <p:nvPr/>
              </p:nvSpPr>
              <p:spPr>
                <a:xfrm>
                  <a:off x="0" y="5410671"/>
                  <a:ext cx="499621" cy="621792"/>
                </a:xfrm>
                <a:prstGeom prst="rect">
                  <a:avLst/>
                </a:pr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entagon 30"/>
                <p:cNvSpPr/>
                <p:nvPr/>
              </p:nvSpPr>
              <p:spPr>
                <a:xfrm>
                  <a:off x="-1" y="5410671"/>
                  <a:ext cx="6513923" cy="622483"/>
                </a:xfrm>
                <a:prstGeom prst="homePlate">
                  <a:avLst/>
                </a:pr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50799" y="5324012"/>
                  <a:ext cx="470000" cy="837693"/>
                </a:xfrm>
                <a:prstGeom prst="rect">
                  <a:avLst/>
                </a:prstGeom>
                <a:noFill/>
              </p:spPr>
              <p:txBody>
                <a:bodyPr wrap="none" rtlCol="0">
                  <a:spAutoFit/>
                </a:bodyPr>
                <a:lstStyle/>
                <a:p>
                  <a:r>
                    <a:rPr lang="en-US" sz="4000" dirty="0" smtClean="0">
                      <a:solidFill>
                        <a:schemeClr val="bg1"/>
                      </a:solidFill>
                      <a:latin typeface="Arial" pitchFamily="34" charset="0"/>
                      <a:cs typeface="Arial" pitchFamily="34" charset="0"/>
                    </a:rPr>
                    <a:t>7</a:t>
                  </a:r>
                  <a:endParaRPr lang="en-US" sz="4000" dirty="0">
                    <a:solidFill>
                      <a:schemeClr val="bg1"/>
                    </a:solidFill>
                    <a:latin typeface="Arial" pitchFamily="34" charset="0"/>
                    <a:cs typeface="Arial" pitchFamily="34" charset="0"/>
                  </a:endParaRPr>
                </a:p>
              </p:txBody>
            </p:sp>
          </p:grpSp>
          <p:sp>
            <p:nvSpPr>
              <p:cNvPr id="89" name="TextBox 11"/>
              <p:cNvSpPr txBox="1"/>
              <p:nvPr/>
            </p:nvSpPr>
            <p:spPr>
              <a:xfrm>
                <a:off x="533399" y="5020309"/>
                <a:ext cx="6622313" cy="519611"/>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2000" b="1" dirty="0" smtClean="0">
                    <a:solidFill>
                      <a:schemeClr val="tx1">
                        <a:lumMod val="65000"/>
                        <a:lumOff val="35000"/>
                      </a:schemeClr>
                    </a:solidFill>
                    <a:latin typeface="Arial" pitchFamily="34" charset="0"/>
                    <a:cs typeface="Arial" pitchFamily="34" charset="0"/>
                  </a:rPr>
                  <a:t>LEGADO ESTIMADO </a:t>
                </a:r>
                <a:r>
                  <a:rPr lang="es-MX" sz="2000" dirty="0" smtClean="0">
                    <a:solidFill>
                      <a:schemeClr val="tx1">
                        <a:lumMod val="65000"/>
                        <a:lumOff val="35000"/>
                      </a:schemeClr>
                    </a:solidFill>
                    <a:latin typeface="Arial" pitchFamily="34" charset="0"/>
                    <a:cs typeface="Arial" pitchFamily="34" charset="0"/>
                  </a:rPr>
                  <a:t>(herencia por el numero de hijos)</a:t>
                </a:r>
                <a:endParaRPr lang="es-MX" sz="2000" dirty="0">
                  <a:solidFill>
                    <a:schemeClr val="tx1">
                      <a:lumMod val="65000"/>
                      <a:lumOff val="35000"/>
                    </a:schemeClr>
                  </a:solidFill>
                  <a:latin typeface="Arial" pitchFamily="34" charset="0"/>
                  <a:cs typeface="Arial" pitchFamily="34" charset="0"/>
                </a:endParaRPr>
              </a:p>
            </p:txBody>
          </p:sp>
        </p:grpSp>
        <p:sp>
          <p:nvSpPr>
            <p:cNvPr id="100" name="TextBox 11"/>
            <p:cNvSpPr txBox="1"/>
            <p:nvPr/>
          </p:nvSpPr>
          <p:spPr>
            <a:xfrm>
              <a:off x="6919251" y="3035510"/>
              <a:ext cx="2040117" cy="562203"/>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dirty="0">
                  <a:solidFill>
                    <a:schemeClr val="tx1">
                      <a:lumMod val="65000"/>
                      <a:lumOff val="35000"/>
                    </a:schemeClr>
                  </a:solidFill>
                  <a:latin typeface="Arial" pitchFamily="34" charset="0"/>
                  <a:cs typeface="Arial" pitchFamily="34" charset="0"/>
                </a:rPr>
                <a:t>3</a:t>
              </a:r>
              <a:r>
                <a:rPr lang="en-US" sz="2800" dirty="0" smtClean="0">
                  <a:solidFill>
                    <a:schemeClr val="tx1">
                      <a:lumMod val="65000"/>
                      <a:lumOff val="35000"/>
                    </a:schemeClr>
                  </a:solidFill>
                  <a:latin typeface="Arial" pitchFamily="34" charset="0"/>
                  <a:cs typeface="Arial" pitchFamily="34" charset="0"/>
                </a:rPr>
                <a:t>%</a:t>
              </a:r>
              <a:endParaRPr lang="en-US" sz="2800" dirty="0">
                <a:solidFill>
                  <a:schemeClr val="tx1">
                    <a:lumMod val="65000"/>
                    <a:lumOff val="35000"/>
                  </a:schemeClr>
                </a:solidFill>
                <a:latin typeface="Arial" pitchFamily="34" charset="0"/>
                <a:cs typeface="Arial" pitchFamily="34" charset="0"/>
              </a:endParaRPr>
            </a:p>
          </p:txBody>
        </p:sp>
        <p:sp>
          <p:nvSpPr>
            <p:cNvPr id="101" name="TextBox 11"/>
            <p:cNvSpPr txBox="1"/>
            <p:nvPr/>
          </p:nvSpPr>
          <p:spPr>
            <a:xfrm>
              <a:off x="6537961" y="3566259"/>
              <a:ext cx="2421408" cy="562203"/>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dirty="0">
                  <a:solidFill>
                    <a:schemeClr val="tx1">
                      <a:lumMod val="65000"/>
                      <a:lumOff val="35000"/>
                    </a:schemeClr>
                  </a:solidFill>
                  <a:latin typeface="Arial" pitchFamily="34" charset="0"/>
                  <a:cs typeface="Arial" pitchFamily="34" charset="0"/>
                </a:rPr>
                <a:t>5</a:t>
              </a:r>
              <a:r>
                <a:rPr lang="en-US" sz="2800" dirty="0" smtClean="0">
                  <a:solidFill>
                    <a:schemeClr val="tx1">
                      <a:lumMod val="65000"/>
                      <a:lumOff val="35000"/>
                    </a:schemeClr>
                  </a:solidFill>
                  <a:latin typeface="Arial" pitchFamily="34" charset="0"/>
                  <a:cs typeface="Arial" pitchFamily="34" charset="0"/>
                </a:rPr>
                <a:t>%</a:t>
              </a:r>
              <a:endParaRPr lang="en-US" sz="2800" dirty="0">
                <a:solidFill>
                  <a:schemeClr val="tx1">
                    <a:lumMod val="65000"/>
                    <a:lumOff val="35000"/>
                  </a:schemeClr>
                </a:solidFill>
                <a:latin typeface="Arial" pitchFamily="34" charset="0"/>
                <a:cs typeface="Arial" pitchFamily="34" charset="0"/>
              </a:endParaRPr>
            </a:p>
          </p:txBody>
        </p:sp>
        <p:sp>
          <p:nvSpPr>
            <p:cNvPr id="102" name="TextBox 11"/>
            <p:cNvSpPr txBox="1"/>
            <p:nvPr/>
          </p:nvSpPr>
          <p:spPr>
            <a:xfrm>
              <a:off x="6382328" y="4089201"/>
              <a:ext cx="2577040" cy="562203"/>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dirty="0" smtClean="0">
                  <a:solidFill>
                    <a:schemeClr val="tx1">
                      <a:lumMod val="65000"/>
                      <a:lumOff val="35000"/>
                    </a:schemeClr>
                  </a:solidFill>
                  <a:latin typeface="Arial" pitchFamily="34" charset="0"/>
                  <a:cs typeface="Arial" pitchFamily="34" charset="0"/>
                </a:rPr>
                <a:t>$150,000</a:t>
              </a:r>
              <a:endParaRPr lang="en-US" sz="2800" dirty="0">
                <a:solidFill>
                  <a:schemeClr val="tx1">
                    <a:lumMod val="65000"/>
                    <a:lumOff val="35000"/>
                  </a:schemeClr>
                </a:solidFill>
                <a:latin typeface="Arial" pitchFamily="34" charset="0"/>
                <a:cs typeface="Arial" pitchFamily="34" charset="0"/>
              </a:endParaRPr>
            </a:p>
          </p:txBody>
        </p:sp>
      </p:grpSp>
      <p:grpSp>
        <p:nvGrpSpPr>
          <p:cNvPr id="6" name="Group 5"/>
          <p:cNvGrpSpPr/>
          <p:nvPr/>
        </p:nvGrpSpPr>
        <p:grpSpPr>
          <a:xfrm>
            <a:off x="-1" y="4537412"/>
            <a:ext cx="9144002" cy="635323"/>
            <a:chOff x="-1" y="4537412"/>
            <a:chExt cx="9144002" cy="635323"/>
          </a:xfrm>
        </p:grpSpPr>
        <p:sp>
          <p:nvSpPr>
            <p:cNvPr id="104" name="Rectangle 103"/>
            <p:cNvSpPr/>
            <p:nvPr/>
          </p:nvSpPr>
          <p:spPr>
            <a:xfrm>
              <a:off x="1" y="4647295"/>
              <a:ext cx="9144000" cy="525440"/>
            </a:xfrm>
            <a:prstGeom prst="rect">
              <a:avLst/>
            </a:prstGeom>
            <a:solidFill>
              <a:schemeClr val="accent5">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TextBox 11"/>
            <p:cNvSpPr txBox="1"/>
            <p:nvPr/>
          </p:nvSpPr>
          <p:spPr>
            <a:xfrm>
              <a:off x="6919251" y="4537412"/>
              <a:ext cx="2040117" cy="562203"/>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b="1" dirty="0" smtClean="0">
                  <a:solidFill>
                    <a:srgbClr val="008AB0"/>
                  </a:solidFill>
                  <a:latin typeface="Arial" pitchFamily="34" charset="0"/>
                  <a:cs typeface="Arial" pitchFamily="34" charset="0"/>
                </a:rPr>
                <a:t>$2,180</a:t>
              </a:r>
              <a:endParaRPr lang="en-US" sz="2800" b="1" dirty="0">
                <a:solidFill>
                  <a:srgbClr val="008AB0"/>
                </a:solidFill>
                <a:latin typeface="Arial" pitchFamily="34" charset="0"/>
                <a:cs typeface="Arial" pitchFamily="34" charset="0"/>
              </a:endParaRPr>
            </a:p>
          </p:txBody>
        </p:sp>
        <p:grpSp>
          <p:nvGrpSpPr>
            <p:cNvPr id="117" name="Group 116"/>
            <p:cNvGrpSpPr/>
            <p:nvPr/>
          </p:nvGrpSpPr>
          <p:grpSpPr>
            <a:xfrm>
              <a:off x="-1" y="4644413"/>
              <a:ext cx="6513923" cy="526024"/>
              <a:chOff x="-1" y="5616675"/>
              <a:chExt cx="6513923" cy="622483"/>
            </a:xfrm>
          </p:grpSpPr>
          <p:sp>
            <p:nvSpPr>
              <p:cNvPr id="34" name="Pentagon 33"/>
              <p:cNvSpPr/>
              <p:nvPr/>
            </p:nvSpPr>
            <p:spPr>
              <a:xfrm>
                <a:off x="-1" y="5616675"/>
                <a:ext cx="6513923" cy="622483"/>
              </a:xfrm>
              <a:prstGeom prst="homePlate">
                <a:avLst/>
              </a:prstGeom>
              <a:solidFill>
                <a:srgbClr val="008AB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1"/>
              <p:cNvSpPr txBox="1"/>
              <p:nvPr/>
            </p:nvSpPr>
            <p:spPr>
              <a:xfrm>
                <a:off x="533399" y="5638706"/>
                <a:ext cx="5905107" cy="519611"/>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2000" b="1" dirty="0" smtClean="0">
                    <a:solidFill>
                      <a:schemeClr val="tx1">
                        <a:lumMod val="65000"/>
                        <a:lumOff val="35000"/>
                      </a:schemeClr>
                    </a:solidFill>
                    <a:latin typeface="Arial" pitchFamily="34" charset="0"/>
                    <a:cs typeface="Arial" pitchFamily="34" charset="0"/>
                  </a:rPr>
                  <a:t>AHORRO MENSUAL </a:t>
                </a:r>
                <a:r>
                  <a:rPr lang="es-MX" sz="2000" dirty="0" smtClean="0">
                    <a:solidFill>
                      <a:schemeClr val="tx1">
                        <a:lumMod val="65000"/>
                        <a:lumOff val="35000"/>
                      </a:schemeClr>
                    </a:solidFill>
                    <a:latin typeface="Arial" pitchFamily="34" charset="0"/>
                    <a:cs typeface="Arial" pitchFamily="34" charset="0"/>
                  </a:rPr>
                  <a:t>para cumplir la meta</a:t>
                </a:r>
                <a:endParaRPr lang="es-MX" dirty="0">
                  <a:solidFill>
                    <a:schemeClr val="tx1">
                      <a:lumMod val="65000"/>
                      <a:lumOff val="35000"/>
                    </a:schemeClr>
                  </a:solidFill>
                  <a:latin typeface="Arial" pitchFamily="34" charset="0"/>
                  <a:cs typeface="Arial" pitchFamily="34" charset="0"/>
                </a:endParaRPr>
              </a:p>
            </p:txBody>
          </p:sp>
        </p:grpSp>
      </p:grpSp>
      <p:sp>
        <p:nvSpPr>
          <p:cNvPr id="95" name="Oval 94"/>
          <p:cNvSpPr/>
          <p:nvPr/>
        </p:nvSpPr>
        <p:spPr>
          <a:xfrm>
            <a:off x="7498080" y="4560570"/>
            <a:ext cx="1547950" cy="551494"/>
          </a:xfrm>
          <a:prstGeom prst="ellipse">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376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500"/>
                            </p:stCondLst>
                            <p:childTnLst>
                              <p:par>
                                <p:cTn id="24" presetID="21" presetClass="entr" presetSubtype="1" fill="hold" grpId="0" nodeType="afterEffect">
                                  <p:stCondLst>
                                    <p:cond delay="0"/>
                                  </p:stCondLst>
                                  <p:childTnLst>
                                    <p:set>
                                      <p:cBhvr>
                                        <p:cTn id="25" dur="1" fill="hold">
                                          <p:stCondLst>
                                            <p:cond delay="0"/>
                                          </p:stCondLst>
                                        </p:cTn>
                                        <p:tgtEl>
                                          <p:spTgt spid="95"/>
                                        </p:tgtEl>
                                        <p:attrNameLst>
                                          <p:attrName>style.visibility</p:attrName>
                                        </p:attrNameLst>
                                      </p:cBhvr>
                                      <p:to>
                                        <p:strVal val="visible"/>
                                      </p:to>
                                    </p:set>
                                    <p:animEffect transition="in" filter="wheel(1)">
                                      <p:cBhvr>
                                        <p:cTn id="26" dur="1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144000" cy="5143497"/>
            <a:chOff x="0" y="-1"/>
            <a:chExt cx="9144000" cy="5143497"/>
          </a:xfrm>
        </p:grpSpPr>
        <p:sp>
          <p:nvSpPr>
            <p:cNvPr id="91" name="Rectangle 90"/>
            <p:cNvSpPr/>
            <p:nvPr/>
          </p:nvSpPr>
          <p:spPr>
            <a:xfrm>
              <a:off x="1" y="4064000"/>
              <a:ext cx="9143999" cy="10794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2" name="Group 91"/>
            <p:cNvGrpSpPr/>
            <p:nvPr/>
          </p:nvGrpSpPr>
          <p:grpSpPr>
            <a:xfrm>
              <a:off x="0" y="-1"/>
              <a:ext cx="9144000" cy="5143497"/>
              <a:chOff x="0" y="0"/>
              <a:chExt cx="9144000" cy="6858000"/>
            </a:xfrm>
          </p:grpSpPr>
          <p:sp>
            <p:nvSpPr>
              <p:cNvPr id="93" name="Rectangle 92"/>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4" name="Rectangle 93"/>
              <p:cNvSpPr/>
              <p:nvPr/>
            </p:nvSpPr>
            <p:spPr>
              <a:xfrm>
                <a:off x="0" y="0"/>
                <a:ext cx="9144000" cy="6858000"/>
              </a:xfrm>
              <a:prstGeom prst="rect">
                <a:avLst/>
              </a:prstGeom>
              <a:gradFill flip="none" rotWithShape="1">
                <a:gsLst>
                  <a:gs pos="50000">
                    <a:schemeClr val="bg1"/>
                  </a:gs>
                  <a:gs pos="99583">
                    <a:schemeClr val="tx1">
                      <a:lumMod val="65000"/>
                      <a:lumOff val="35000"/>
                      <a:alpha val="19000"/>
                    </a:schemeClr>
                  </a:gs>
                  <a:gs pos="94000">
                    <a:schemeClr val="tx1">
                      <a:lumMod val="65000"/>
                      <a:lumOff val="35000"/>
                      <a:alpha val="10000"/>
                    </a:schemeClr>
                  </a:gs>
                  <a:gs pos="0">
                    <a:schemeClr val="bg1">
                      <a:lumMod val="95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106" name="Group 105"/>
          <p:cNvGrpSpPr/>
          <p:nvPr/>
        </p:nvGrpSpPr>
        <p:grpSpPr>
          <a:xfrm>
            <a:off x="-4017" y="874351"/>
            <a:ext cx="9144002" cy="854616"/>
            <a:chOff x="-1" y="878367"/>
            <a:chExt cx="9144002" cy="854616"/>
          </a:xfrm>
        </p:grpSpPr>
        <p:sp>
          <p:nvSpPr>
            <p:cNvPr id="131" name="Rectangle 130"/>
            <p:cNvSpPr/>
            <p:nvPr/>
          </p:nvSpPr>
          <p:spPr>
            <a:xfrm>
              <a:off x="1" y="964807"/>
              <a:ext cx="9144000" cy="525440"/>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32" name="Group 131"/>
            <p:cNvGrpSpPr/>
            <p:nvPr/>
          </p:nvGrpSpPr>
          <p:grpSpPr>
            <a:xfrm>
              <a:off x="-1" y="878367"/>
              <a:ext cx="7585031" cy="854616"/>
              <a:chOff x="-1" y="1160039"/>
              <a:chExt cx="7585031" cy="1011329"/>
            </a:xfrm>
          </p:grpSpPr>
          <p:grpSp>
            <p:nvGrpSpPr>
              <p:cNvPr id="134" name="Group 133"/>
              <p:cNvGrpSpPr/>
              <p:nvPr/>
            </p:nvGrpSpPr>
            <p:grpSpPr>
              <a:xfrm>
                <a:off x="-1" y="1160039"/>
                <a:ext cx="6510528" cy="837693"/>
                <a:chOff x="-1" y="1575681"/>
                <a:chExt cx="6510528" cy="837693"/>
              </a:xfrm>
            </p:grpSpPr>
            <p:sp>
              <p:nvSpPr>
                <p:cNvPr id="136" name="Rectangle 135"/>
                <p:cNvSpPr/>
                <p:nvPr/>
              </p:nvSpPr>
              <p:spPr>
                <a:xfrm>
                  <a:off x="0" y="1677971"/>
                  <a:ext cx="499621" cy="621792"/>
                </a:xfrm>
                <a:prstGeom prst="rect">
                  <a:avLst/>
                </a:pr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Pentagon 136"/>
                <p:cNvSpPr/>
                <p:nvPr/>
              </p:nvSpPr>
              <p:spPr>
                <a:xfrm>
                  <a:off x="-1" y="1676400"/>
                  <a:ext cx="6510528" cy="622483"/>
                </a:xfrm>
                <a:prstGeom prst="homePlate">
                  <a:avLst/>
                </a:prstGeom>
                <a:solidFill>
                  <a:srgbClr val="C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p:cNvSpPr txBox="1"/>
                <p:nvPr/>
              </p:nvSpPr>
              <p:spPr>
                <a:xfrm>
                  <a:off x="50799" y="1575681"/>
                  <a:ext cx="470000" cy="837693"/>
                </a:xfrm>
                <a:prstGeom prst="rect">
                  <a:avLst/>
                </a:prstGeom>
                <a:noFill/>
              </p:spPr>
              <p:txBody>
                <a:bodyPr wrap="none" rtlCol="0">
                  <a:spAutoFit/>
                </a:bodyPr>
                <a:lstStyle/>
                <a:p>
                  <a:r>
                    <a:rPr lang="en-US" sz="4000" dirty="0" smtClean="0">
                      <a:solidFill>
                        <a:schemeClr val="bg1"/>
                      </a:solidFill>
                      <a:latin typeface="Arial" pitchFamily="34" charset="0"/>
                      <a:cs typeface="Arial" pitchFamily="34" charset="0"/>
                    </a:rPr>
                    <a:t>1</a:t>
                  </a:r>
                  <a:endParaRPr lang="en-US" sz="4000" dirty="0">
                    <a:solidFill>
                      <a:schemeClr val="bg1"/>
                    </a:solidFill>
                    <a:latin typeface="Arial" pitchFamily="34" charset="0"/>
                    <a:cs typeface="Arial" pitchFamily="34" charset="0"/>
                  </a:endParaRPr>
                </a:p>
              </p:txBody>
            </p:sp>
          </p:grpSp>
          <p:sp>
            <p:nvSpPr>
              <p:cNvPr id="135" name="TextBox 11"/>
              <p:cNvSpPr txBox="1"/>
              <p:nvPr/>
            </p:nvSpPr>
            <p:spPr>
              <a:xfrm>
                <a:off x="533399" y="1287544"/>
                <a:ext cx="7051631" cy="883824"/>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2000" b="1" dirty="0">
                    <a:solidFill>
                      <a:schemeClr val="tx1">
                        <a:lumMod val="65000"/>
                        <a:lumOff val="35000"/>
                      </a:schemeClr>
                    </a:solidFill>
                    <a:latin typeface="Arial" pitchFamily="34" charset="0"/>
                    <a:cs typeface="Arial" pitchFamily="34" charset="0"/>
                  </a:rPr>
                  <a:t>INGRESO</a:t>
                </a:r>
                <a:r>
                  <a:rPr lang="es-MX" sz="2000" dirty="0">
                    <a:solidFill>
                      <a:schemeClr val="tx1">
                        <a:lumMod val="65000"/>
                        <a:lumOff val="35000"/>
                      </a:schemeClr>
                    </a:solidFill>
                    <a:latin typeface="Arial" pitchFamily="34" charset="0"/>
                    <a:cs typeface="Arial" pitchFamily="34" charset="0"/>
                  </a:rPr>
                  <a:t> deseado </a:t>
                </a:r>
                <a:r>
                  <a:rPr lang="es-MX" sz="2000" b="1" dirty="0">
                    <a:solidFill>
                      <a:schemeClr val="tx1">
                        <a:lumMod val="65000"/>
                        <a:lumOff val="35000"/>
                      </a:schemeClr>
                    </a:solidFill>
                    <a:latin typeface="Arial" pitchFamily="34" charset="0"/>
                    <a:cs typeface="Arial" pitchFamily="34" charset="0"/>
                  </a:rPr>
                  <a:t>MENSUALMENTE</a:t>
                </a:r>
                <a:r>
                  <a:rPr lang="es-MX" sz="2000" dirty="0">
                    <a:solidFill>
                      <a:schemeClr val="tx1">
                        <a:lumMod val="65000"/>
                        <a:lumOff val="35000"/>
                      </a:schemeClr>
                    </a:solidFill>
                    <a:latin typeface="Arial" pitchFamily="34" charset="0"/>
                    <a:cs typeface="Arial" pitchFamily="34" charset="0"/>
                  </a:rPr>
                  <a:t> durante el retiro</a:t>
                </a:r>
              </a:p>
              <a:p>
                <a:endParaRPr lang="en-US" sz="2000" dirty="0">
                  <a:solidFill>
                    <a:schemeClr val="tx1">
                      <a:lumMod val="65000"/>
                      <a:lumOff val="35000"/>
                    </a:schemeClr>
                  </a:solidFill>
                  <a:latin typeface="Arial" pitchFamily="34" charset="0"/>
                  <a:cs typeface="Arial" pitchFamily="34" charset="0"/>
                </a:endParaRPr>
              </a:p>
            </p:txBody>
          </p:sp>
        </p:grpSp>
        <p:sp>
          <p:nvSpPr>
            <p:cNvPr id="133" name="TextBox 11"/>
            <p:cNvSpPr txBox="1"/>
            <p:nvPr/>
          </p:nvSpPr>
          <p:spPr>
            <a:xfrm>
              <a:off x="6539346" y="885021"/>
              <a:ext cx="2420022" cy="562203"/>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dirty="0" smtClean="0">
                  <a:solidFill>
                    <a:srgbClr val="C00000"/>
                  </a:solidFill>
                  <a:latin typeface="Arial" pitchFamily="34" charset="0"/>
                  <a:cs typeface="Arial" pitchFamily="34" charset="0"/>
                </a:rPr>
                <a:t>$10,000</a:t>
              </a:r>
              <a:endParaRPr lang="en-US" sz="2800" dirty="0">
                <a:solidFill>
                  <a:srgbClr val="C00000"/>
                </a:solidFill>
                <a:latin typeface="Arial" pitchFamily="34" charset="0"/>
                <a:cs typeface="Arial" pitchFamily="34" charset="0"/>
              </a:endParaRPr>
            </a:p>
          </p:txBody>
        </p:sp>
      </p:grpSp>
      <p:grpSp>
        <p:nvGrpSpPr>
          <p:cNvPr id="10" name="Group 9"/>
          <p:cNvGrpSpPr/>
          <p:nvPr/>
        </p:nvGrpSpPr>
        <p:grpSpPr>
          <a:xfrm>
            <a:off x="-4017" y="2976739"/>
            <a:ext cx="9144002" cy="707886"/>
            <a:chOff x="-4017" y="2976739"/>
            <a:chExt cx="9144002" cy="707886"/>
          </a:xfrm>
        </p:grpSpPr>
        <p:sp>
          <p:nvSpPr>
            <p:cNvPr id="107" name="Rectangle 106"/>
            <p:cNvSpPr/>
            <p:nvPr/>
          </p:nvSpPr>
          <p:spPr>
            <a:xfrm>
              <a:off x="-4015" y="3063828"/>
              <a:ext cx="9144000" cy="525440"/>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9" name="Group 108"/>
            <p:cNvGrpSpPr/>
            <p:nvPr/>
          </p:nvGrpSpPr>
          <p:grpSpPr>
            <a:xfrm>
              <a:off x="-4017" y="2976739"/>
              <a:ext cx="6519672" cy="707886"/>
              <a:chOff x="-1" y="3647944"/>
              <a:chExt cx="6519672" cy="837693"/>
            </a:xfrm>
          </p:grpSpPr>
          <p:grpSp>
            <p:nvGrpSpPr>
              <p:cNvPr id="126" name="Group 125"/>
              <p:cNvGrpSpPr/>
              <p:nvPr/>
            </p:nvGrpSpPr>
            <p:grpSpPr>
              <a:xfrm>
                <a:off x="-1" y="3647944"/>
                <a:ext cx="6519672" cy="837693"/>
                <a:chOff x="-1" y="4063586"/>
                <a:chExt cx="6519672" cy="837693"/>
              </a:xfrm>
            </p:grpSpPr>
            <p:sp>
              <p:nvSpPr>
                <p:cNvPr id="128" name="Rectangle 127"/>
                <p:cNvSpPr/>
                <p:nvPr/>
              </p:nvSpPr>
              <p:spPr>
                <a:xfrm>
                  <a:off x="0" y="4166333"/>
                  <a:ext cx="499621" cy="621792"/>
                </a:xfrm>
                <a:prstGeom prst="rect">
                  <a:avLst/>
                </a:pr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Pentagon 128"/>
                <p:cNvSpPr/>
                <p:nvPr/>
              </p:nvSpPr>
              <p:spPr>
                <a:xfrm>
                  <a:off x="-1" y="4166333"/>
                  <a:ext cx="6519672" cy="622483"/>
                </a:xfrm>
                <a:prstGeom prst="homePlate">
                  <a:avLst/>
                </a:prstGeom>
                <a:solidFill>
                  <a:srgbClr val="C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p:cNvSpPr txBox="1"/>
                <p:nvPr/>
              </p:nvSpPr>
              <p:spPr>
                <a:xfrm>
                  <a:off x="43542" y="4063586"/>
                  <a:ext cx="470000" cy="837693"/>
                </a:xfrm>
                <a:prstGeom prst="rect">
                  <a:avLst/>
                </a:prstGeom>
                <a:noFill/>
              </p:spPr>
              <p:txBody>
                <a:bodyPr wrap="none" rtlCol="0">
                  <a:spAutoFit/>
                </a:bodyPr>
                <a:lstStyle/>
                <a:p>
                  <a:r>
                    <a:rPr lang="en-US" sz="4000" dirty="0" smtClean="0">
                      <a:solidFill>
                        <a:schemeClr val="bg1"/>
                      </a:solidFill>
                      <a:latin typeface="Arial" pitchFamily="34" charset="0"/>
                      <a:cs typeface="Arial" pitchFamily="34" charset="0"/>
                    </a:rPr>
                    <a:t>5</a:t>
                  </a:r>
                  <a:endParaRPr lang="en-US" sz="4000" dirty="0">
                    <a:solidFill>
                      <a:schemeClr val="bg1"/>
                    </a:solidFill>
                    <a:latin typeface="Arial" pitchFamily="34" charset="0"/>
                    <a:cs typeface="Arial" pitchFamily="34" charset="0"/>
                  </a:endParaRPr>
                </a:p>
              </p:txBody>
            </p:sp>
          </p:grpSp>
          <p:sp>
            <p:nvSpPr>
              <p:cNvPr id="127" name="TextBox 11"/>
              <p:cNvSpPr txBox="1"/>
              <p:nvPr/>
            </p:nvSpPr>
            <p:spPr>
              <a:xfrm>
                <a:off x="533400" y="3785896"/>
                <a:ext cx="4495800" cy="519611"/>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2000" b="1" dirty="0" smtClean="0">
                    <a:solidFill>
                      <a:schemeClr val="tx1">
                        <a:lumMod val="65000"/>
                        <a:lumOff val="35000"/>
                      </a:schemeClr>
                    </a:solidFill>
                    <a:latin typeface="Arial" pitchFamily="34" charset="0"/>
                    <a:cs typeface="Arial" pitchFamily="34" charset="0"/>
                  </a:rPr>
                  <a:t>% INFLACIÓN</a:t>
                </a:r>
                <a:endParaRPr lang="en-US" sz="2000" dirty="0">
                  <a:solidFill>
                    <a:schemeClr val="tx1">
                      <a:lumMod val="65000"/>
                      <a:lumOff val="35000"/>
                    </a:schemeClr>
                  </a:solidFill>
                  <a:latin typeface="Arial" pitchFamily="34" charset="0"/>
                  <a:cs typeface="Arial" pitchFamily="34" charset="0"/>
                </a:endParaRPr>
              </a:p>
            </p:txBody>
          </p:sp>
        </p:grpSp>
        <p:sp>
          <p:nvSpPr>
            <p:cNvPr id="119" name="TextBox 11"/>
            <p:cNvSpPr txBox="1"/>
            <p:nvPr/>
          </p:nvSpPr>
          <p:spPr>
            <a:xfrm>
              <a:off x="6915235" y="3031494"/>
              <a:ext cx="2040117" cy="562203"/>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dirty="0" smtClean="0">
                  <a:solidFill>
                    <a:srgbClr val="C00000"/>
                  </a:solidFill>
                  <a:latin typeface="Arial" pitchFamily="34" charset="0"/>
                  <a:cs typeface="Arial" pitchFamily="34" charset="0"/>
                </a:rPr>
                <a:t>4%</a:t>
              </a:r>
              <a:endParaRPr lang="en-US" sz="2800" dirty="0">
                <a:solidFill>
                  <a:srgbClr val="C00000"/>
                </a:solidFill>
                <a:latin typeface="Arial" pitchFamily="34" charset="0"/>
                <a:cs typeface="Arial" pitchFamily="34" charset="0"/>
              </a:endParaRPr>
            </a:p>
          </p:txBody>
        </p:sp>
      </p:grpSp>
      <p:grpSp>
        <p:nvGrpSpPr>
          <p:cNvPr id="12" name="Group 11"/>
          <p:cNvGrpSpPr/>
          <p:nvPr/>
        </p:nvGrpSpPr>
        <p:grpSpPr>
          <a:xfrm>
            <a:off x="-4017" y="3497026"/>
            <a:ext cx="9144002" cy="886011"/>
            <a:chOff x="-4017" y="3497026"/>
            <a:chExt cx="9144002" cy="886011"/>
          </a:xfrm>
        </p:grpSpPr>
        <p:sp>
          <p:nvSpPr>
            <p:cNvPr id="108" name="Rectangle 107"/>
            <p:cNvSpPr/>
            <p:nvPr/>
          </p:nvSpPr>
          <p:spPr>
            <a:xfrm>
              <a:off x="-4015" y="3589587"/>
              <a:ext cx="9144000" cy="525440"/>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8" name="Group 117"/>
            <p:cNvGrpSpPr/>
            <p:nvPr/>
          </p:nvGrpSpPr>
          <p:grpSpPr>
            <a:xfrm>
              <a:off x="-4017" y="3497026"/>
              <a:ext cx="7498086" cy="886011"/>
              <a:chOff x="-1" y="4263643"/>
              <a:chExt cx="7498086" cy="1048483"/>
            </a:xfrm>
          </p:grpSpPr>
          <p:grpSp>
            <p:nvGrpSpPr>
              <p:cNvPr id="121" name="Group 120"/>
              <p:cNvGrpSpPr/>
              <p:nvPr/>
            </p:nvGrpSpPr>
            <p:grpSpPr>
              <a:xfrm>
                <a:off x="-1" y="4263643"/>
                <a:ext cx="6513923" cy="837693"/>
                <a:chOff x="-1" y="4679285"/>
                <a:chExt cx="6513923" cy="837693"/>
              </a:xfrm>
            </p:grpSpPr>
            <p:sp>
              <p:nvSpPr>
                <p:cNvPr id="123" name="Rectangle 122"/>
                <p:cNvSpPr/>
                <p:nvPr/>
              </p:nvSpPr>
              <p:spPr>
                <a:xfrm>
                  <a:off x="0" y="4788188"/>
                  <a:ext cx="499621" cy="621792"/>
                </a:xfrm>
                <a:prstGeom prst="rect">
                  <a:avLst/>
                </a:pr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Pentagon 123"/>
                <p:cNvSpPr/>
                <p:nvPr/>
              </p:nvSpPr>
              <p:spPr>
                <a:xfrm>
                  <a:off x="-1" y="4788188"/>
                  <a:ext cx="6513923" cy="622483"/>
                </a:xfrm>
                <a:prstGeom prst="homePlate">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p:cNvSpPr txBox="1"/>
                <p:nvPr/>
              </p:nvSpPr>
              <p:spPr>
                <a:xfrm>
                  <a:off x="43542" y="4679285"/>
                  <a:ext cx="470000" cy="837693"/>
                </a:xfrm>
                <a:prstGeom prst="rect">
                  <a:avLst/>
                </a:prstGeom>
                <a:noFill/>
              </p:spPr>
              <p:txBody>
                <a:bodyPr wrap="none" rtlCol="0">
                  <a:spAutoFit/>
                </a:bodyPr>
                <a:lstStyle/>
                <a:p>
                  <a:r>
                    <a:rPr lang="en-US" sz="4000" dirty="0" smtClean="0">
                      <a:solidFill>
                        <a:schemeClr val="bg1"/>
                      </a:solidFill>
                      <a:latin typeface="Arial" pitchFamily="34" charset="0"/>
                      <a:cs typeface="Arial" pitchFamily="34" charset="0"/>
                    </a:rPr>
                    <a:t>6</a:t>
                  </a:r>
                  <a:endParaRPr lang="en-US" sz="4000" dirty="0">
                    <a:solidFill>
                      <a:schemeClr val="bg1"/>
                    </a:solidFill>
                    <a:latin typeface="Arial" pitchFamily="34" charset="0"/>
                    <a:cs typeface="Arial" pitchFamily="34" charset="0"/>
                  </a:endParaRPr>
                </a:p>
              </p:txBody>
            </p:sp>
          </p:grpSp>
          <p:sp>
            <p:nvSpPr>
              <p:cNvPr id="122" name="TextBox 11"/>
              <p:cNvSpPr txBox="1"/>
              <p:nvPr/>
            </p:nvSpPr>
            <p:spPr>
              <a:xfrm>
                <a:off x="533399" y="4428300"/>
                <a:ext cx="6964686" cy="883826"/>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2000" dirty="0">
                    <a:solidFill>
                      <a:schemeClr val="tx1">
                        <a:lumMod val="65000"/>
                        <a:lumOff val="35000"/>
                      </a:schemeClr>
                    </a:solidFill>
                    <a:latin typeface="Arial" pitchFamily="34" charset="0"/>
                    <a:cs typeface="Arial" pitchFamily="34" charset="0"/>
                  </a:rPr>
                  <a:t>Impuestos que </a:t>
                </a:r>
                <a:r>
                  <a:rPr lang="es-MX" sz="2000" dirty="0" smtClean="0">
                    <a:solidFill>
                      <a:schemeClr val="tx1">
                        <a:lumMod val="65000"/>
                        <a:lumOff val="35000"/>
                      </a:schemeClr>
                    </a:solidFill>
                    <a:latin typeface="Arial" pitchFamily="34" charset="0"/>
                    <a:cs typeface="Arial" pitchFamily="34" charset="0"/>
                  </a:rPr>
                  <a:t>le </a:t>
                </a:r>
                <a:r>
                  <a:rPr lang="es-MX" sz="2000" b="1" dirty="0" smtClean="0">
                    <a:solidFill>
                      <a:schemeClr val="tx1">
                        <a:lumMod val="65000"/>
                        <a:lumOff val="35000"/>
                      </a:schemeClr>
                    </a:solidFill>
                    <a:latin typeface="Arial" pitchFamily="34" charset="0"/>
                    <a:cs typeface="Arial" pitchFamily="34" charset="0"/>
                  </a:rPr>
                  <a:t>RETORNAN SOBRE </a:t>
                </a:r>
                <a:r>
                  <a:rPr lang="es-MX" sz="2000" b="1" dirty="0">
                    <a:solidFill>
                      <a:schemeClr val="tx1">
                        <a:lumMod val="65000"/>
                        <a:lumOff val="35000"/>
                      </a:schemeClr>
                    </a:solidFill>
                    <a:latin typeface="Arial" pitchFamily="34" charset="0"/>
                    <a:cs typeface="Arial" pitchFamily="34" charset="0"/>
                  </a:rPr>
                  <a:t>S</a:t>
                </a:r>
                <a:r>
                  <a:rPr lang="es-MX" sz="2000" b="1" dirty="0" smtClean="0">
                    <a:solidFill>
                      <a:schemeClr val="tx1">
                        <a:lumMod val="65000"/>
                        <a:lumOff val="35000"/>
                      </a:schemeClr>
                    </a:solidFill>
                    <a:latin typeface="Arial" pitchFamily="34" charset="0"/>
                    <a:cs typeface="Arial" pitchFamily="34" charset="0"/>
                  </a:rPr>
                  <a:t>U </a:t>
                </a:r>
                <a:r>
                  <a:rPr lang="es-MX" sz="2000" b="1" dirty="0">
                    <a:solidFill>
                      <a:schemeClr val="tx1">
                        <a:lumMod val="65000"/>
                        <a:lumOff val="35000"/>
                      </a:schemeClr>
                    </a:solidFill>
                    <a:latin typeface="Arial" pitchFamily="34" charset="0"/>
                    <a:cs typeface="Arial" pitchFamily="34" charset="0"/>
                  </a:rPr>
                  <a:t>INVERCIÓN</a:t>
                </a:r>
              </a:p>
              <a:p>
                <a:endParaRPr lang="en-US" sz="2000" b="1" dirty="0">
                  <a:solidFill>
                    <a:schemeClr val="tx1">
                      <a:lumMod val="65000"/>
                      <a:lumOff val="35000"/>
                    </a:schemeClr>
                  </a:solidFill>
                  <a:latin typeface="Arial" pitchFamily="34" charset="0"/>
                  <a:cs typeface="Arial" pitchFamily="34" charset="0"/>
                </a:endParaRPr>
              </a:p>
            </p:txBody>
          </p:sp>
        </p:grpSp>
        <p:sp>
          <p:nvSpPr>
            <p:cNvPr id="120" name="TextBox 11"/>
            <p:cNvSpPr txBox="1"/>
            <p:nvPr/>
          </p:nvSpPr>
          <p:spPr>
            <a:xfrm>
              <a:off x="6533945" y="3562243"/>
              <a:ext cx="2421408" cy="562203"/>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dirty="0" smtClean="0">
                  <a:solidFill>
                    <a:srgbClr val="C00000"/>
                  </a:solidFill>
                  <a:latin typeface="Arial" pitchFamily="34" charset="0"/>
                  <a:cs typeface="Arial" pitchFamily="34" charset="0"/>
                </a:rPr>
                <a:t>2%</a:t>
              </a:r>
              <a:endParaRPr lang="en-US" sz="2800" dirty="0">
                <a:solidFill>
                  <a:srgbClr val="C00000"/>
                </a:solidFill>
                <a:latin typeface="Arial" pitchFamily="34" charset="0"/>
                <a:cs typeface="Arial" pitchFamily="34" charset="0"/>
              </a:endParaRPr>
            </a:p>
          </p:txBody>
        </p:sp>
      </p:grpSp>
      <p:sp>
        <p:nvSpPr>
          <p:cNvPr id="67" name="TextBox 11"/>
          <p:cNvSpPr txBox="1"/>
          <p:nvPr/>
        </p:nvSpPr>
        <p:spPr>
          <a:xfrm>
            <a:off x="533400" y="260415"/>
            <a:ext cx="7894163" cy="623758"/>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008AB0"/>
                </a:solidFill>
                <a:latin typeface="Arial" pitchFamily="34" charset="0"/>
                <a:cs typeface="Arial" pitchFamily="34" charset="0"/>
              </a:rPr>
              <a:t>ES TIEMPO DE HACER CUENTAS</a:t>
            </a:r>
          </a:p>
        </p:txBody>
      </p:sp>
      <p:grpSp>
        <p:nvGrpSpPr>
          <p:cNvPr id="3" name="Group 2"/>
          <p:cNvGrpSpPr/>
          <p:nvPr/>
        </p:nvGrpSpPr>
        <p:grpSpPr>
          <a:xfrm>
            <a:off x="-38485" y="882162"/>
            <a:ext cx="9144002" cy="707886"/>
            <a:chOff x="-1" y="878367"/>
            <a:chExt cx="9144002" cy="707886"/>
          </a:xfrm>
        </p:grpSpPr>
        <p:sp>
          <p:nvSpPr>
            <p:cNvPr id="76" name="Rectangle 75"/>
            <p:cNvSpPr/>
            <p:nvPr/>
          </p:nvSpPr>
          <p:spPr>
            <a:xfrm>
              <a:off x="1" y="964807"/>
              <a:ext cx="9144000" cy="525440"/>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0" name="Group 109"/>
            <p:cNvGrpSpPr/>
            <p:nvPr/>
          </p:nvGrpSpPr>
          <p:grpSpPr>
            <a:xfrm>
              <a:off x="-1" y="878367"/>
              <a:ext cx="6510528" cy="707886"/>
              <a:chOff x="-1" y="1160039"/>
              <a:chExt cx="6510528" cy="837693"/>
            </a:xfrm>
          </p:grpSpPr>
          <p:grpSp>
            <p:nvGrpSpPr>
              <p:cNvPr id="70" name="Group 69"/>
              <p:cNvGrpSpPr/>
              <p:nvPr/>
            </p:nvGrpSpPr>
            <p:grpSpPr>
              <a:xfrm>
                <a:off x="-1" y="1160039"/>
                <a:ext cx="6510528" cy="837693"/>
                <a:chOff x="-1" y="1575681"/>
                <a:chExt cx="6510528" cy="837693"/>
              </a:xfrm>
            </p:grpSpPr>
            <p:sp>
              <p:nvSpPr>
                <p:cNvPr id="51" name="Rectangle 50"/>
                <p:cNvSpPr/>
                <p:nvPr/>
              </p:nvSpPr>
              <p:spPr>
                <a:xfrm>
                  <a:off x="0" y="1677971"/>
                  <a:ext cx="499621" cy="621792"/>
                </a:xfrm>
                <a:prstGeom prst="rect">
                  <a:avLst/>
                </a:pr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ntagon 1"/>
                <p:cNvSpPr/>
                <p:nvPr/>
              </p:nvSpPr>
              <p:spPr>
                <a:xfrm>
                  <a:off x="-1" y="1676400"/>
                  <a:ext cx="6510528" cy="622483"/>
                </a:xfrm>
                <a:prstGeom prst="homePlate">
                  <a:avLst/>
                </a:pr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50799" y="1575681"/>
                  <a:ext cx="470000" cy="837693"/>
                </a:xfrm>
                <a:prstGeom prst="rect">
                  <a:avLst/>
                </a:prstGeom>
                <a:noFill/>
              </p:spPr>
              <p:txBody>
                <a:bodyPr wrap="none" rtlCol="0">
                  <a:spAutoFit/>
                </a:bodyPr>
                <a:lstStyle/>
                <a:p>
                  <a:r>
                    <a:rPr lang="en-US" sz="4000" dirty="0" smtClean="0">
                      <a:solidFill>
                        <a:schemeClr val="bg1"/>
                      </a:solidFill>
                      <a:latin typeface="Arial" pitchFamily="34" charset="0"/>
                      <a:cs typeface="Arial" pitchFamily="34" charset="0"/>
                    </a:rPr>
                    <a:t>1</a:t>
                  </a:r>
                  <a:endParaRPr lang="en-US" sz="4000" dirty="0">
                    <a:solidFill>
                      <a:schemeClr val="bg1"/>
                    </a:solidFill>
                    <a:latin typeface="Arial" pitchFamily="34" charset="0"/>
                    <a:cs typeface="Arial" pitchFamily="34" charset="0"/>
                  </a:endParaRPr>
                </a:p>
              </p:txBody>
            </p:sp>
          </p:grpSp>
          <p:sp>
            <p:nvSpPr>
              <p:cNvPr id="83" name="TextBox 11"/>
              <p:cNvSpPr txBox="1"/>
              <p:nvPr/>
            </p:nvSpPr>
            <p:spPr>
              <a:xfrm>
                <a:off x="533400" y="1287544"/>
                <a:ext cx="5641158" cy="519611"/>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solidFill>
                    <a:schemeClr val="tx1">
                      <a:lumMod val="65000"/>
                      <a:lumOff val="35000"/>
                    </a:schemeClr>
                  </a:solidFill>
                  <a:latin typeface="Arial" pitchFamily="34" charset="0"/>
                  <a:cs typeface="Arial" pitchFamily="34" charset="0"/>
                </a:endParaRPr>
              </a:p>
            </p:txBody>
          </p:sp>
        </p:grpSp>
        <p:sp>
          <p:nvSpPr>
            <p:cNvPr id="98" name="TextBox 11"/>
            <p:cNvSpPr txBox="1"/>
            <p:nvPr/>
          </p:nvSpPr>
          <p:spPr>
            <a:xfrm>
              <a:off x="6539346" y="885021"/>
              <a:ext cx="2420022" cy="562203"/>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dirty="0">
                  <a:solidFill>
                    <a:schemeClr val="tx1">
                      <a:lumMod val="65000"/>
                      <a:lumOff val="35000"/>
                    </a:schemeClr>
                  </a:solidFill>
                  <a:latin typeface="Arial" pitchFamily="34" charset="0"/>
                  <a:cs typeface="Arial" pitchFamily="34" charset="0"/>
                </a:rPr>
                <a:t>$</a:t>
              </a:r>
              <a:r>
                <a:rPr lang="en-US" sz="2800" dirty="0" smtClean="0">
                  <a:solidFill>
                    <a:schemeClr val="tx1">
                      <a:lumMod val="65000"/>
                      <a:lumOff val="35000"/>
                    </a:schemeClr>
                  </a:solidFill>
                  <a:latin typeface="Arial" pitchFamily="34" charset="0"/>
                  <a:cs typeface="Arial" pitchFamily="34" charset="0"/>
                </a:rPr>
                <a:t>5,000</a:t>
              </a:r>
              <a:endParaRPr lang="en-US" sz="2800" dirty="0">
                <a:solidFill>
                  <a:schemeClr val="tx1">
                    <a:lumMod val="65000"/>
                    <a:lumOff val="35000"/>
                  </a:schemeClr>
                </a:solidFill>
                <a:latin typeface="Arial" pitchFamily="34" charset="0"/>
                <a:cs typeface="Arial" pitchFamily="34" charset="0"/>
              </a:endParaRPr>
            </a:p>
          </p:txBody>
        </p:sp>
      </p:grpSp>
      <p:grpSp>
        <p:nvGrpSpPr>
          <p:cNvPr id="15" name="Group 14"/>
          <p:cNvGrpSpPr/>
          <p:nvPr/>
        </p:nvGrpSpPr>
        <p:grpSpPr>
          <a:xfrm>
            <a:off x="-21562" y="2605517"/>
            <a:ext cx="9144002" cy="1091231"/>
            <a:chOff x="-1" y="3035510"/>
            <a:chExt cx="9144002" cy="1091231"/>
          </a:xfrm>
        </p:grpSpPr>
        <p:sp>
          <p:nvSpPr>
            <p:cNvPr id="80" name="Rectangle 79"/>
            <p:cNvSpPr/>
            <p:nvPr/>
          </p:nvSpPr>
          <p:spPr>
            <a:xfrm>
              <a:off x="1" y="3067844"/>
              <a:ext cx="9144000" cy="525440"/>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4" name="Group 113"/>
            <p:cNvGrpSpPr/>
            <p:nvPr/>
          </p:nvGrpSpPr>
          <p:grpSpPr>
            <a:xfrm>
              <a:off x="-1" y="3067536"/>
              <a:ext cx="6533169" cy="1059205"/>
              <a:chOff x="-1" y="3750691"/>
              <a:chExt cx="6533169" cy="1253450"/>
            </a:xfrm>
          </p:grpSpPr>
          <p:grpSp>
            <p:nvGrpSpPr>
              <p:cNvPr id="73" name="Group 72"/>
              <p:cNvGrpSpPr/>
              <p:nvPr/>
            </p:nvGrpSpPr>
            <p:grpSpPr>
              <a:xfrm>
                <a:off x="-1" y="3750691"/>
                <a:ext cx="6519672" cy="1253450"/>
                <a:chOff x="-1" y="4166333"/>
                <a:chExt cx="6519672" cy="1253450"/>
              </a:xfrm>
            </p:grpSpPr>
            <p:sp>
              <p:nvSpPr>
                <p:cNvPr id="63" name="Rectangle 62"/>
                <p:cNvSpPr/>
                <p:nvPr/>
              </p:nvSpPr>
              <p:spPr>
                <a:xfrm>
                  <a:off x="0" y="4166333"/>
                  <a:ext cx="499621" cy="621792"/>
                </a:xfrm>
                <a:prstGeom prst="rect">
                  <a:avLst/>
                </a:pr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entagon 16"/>
                <p:cNvSpPr/>
                <p:nvPr/>
              </p:nvSpPr>
              <p:spPr>
                <a:xfrm>
                  <a:off x="-1" y="4166333"/>
                  <a:ext cx="6519672" cy="622483"/>
                </a:xfrm>
                <a:prstGeom prst="homePlate">
                  <a:avLst/>
                </a:pr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43542" y="4582089"/>
                  <a:ext cx="470000" cy="837694"/>
                </a:xfrm>
                <a:prstGeom prst="rect">
                  <a:avLst/>
                </a:prstGeom>
                <a:noFill/>
              </p:spPr>
              <p:txBody>
                <a:bodyPr wrap="none" rtlCol="0">
                  <a:spAutoFit/>
                </a:bodyPr>
                <a:lstStyle/>
                <a:p>
                  <a:r>
                    <a:rPr lang="en-US" sz="4000" dirty="0" smtClean="0">
                      <a:solidFill>
                        <a:schemeClr val="bg1"/>
                      </a:solidFill>
                      <a:latin typeface="Arial" pitchFamily="34" charset="0"/>
                      <a:cs typeface="Arial" pitchFamily="34" charset="0"/>
                    </a:rPr>
                    <a:t>5</a:t>
                  </a:r>
                  <a:endParaRPr lang="en-US" sz="4000" dirty="0">
                    <a:solidFill>
                      <a:schemeClr val="bg1"/>
                    </a:solidFill>
                    <a:latin typeface="Arial" pitchFamily="34" charset="0"/>
                    <a:cs typeface="Arial" pitchFamily="34" charset="0"/>
                  </a:endParaRPr>
                </a:p>
              </p:txBody>
            </p:sp>
          </p:grpSp>
          <p:sp>
            <p:nvSpPr>
              <p:cNvPr id="87" name="TextBox 11"/>
              <p:cNvSpPr txBox="1"/>
              <p:nvPr/>
            </p:nvSpPr>
            <p:spPr>
              <a:xfrm>
                <a:off x="571500" y="4293118"/>
                <a:ext cx="5961668" cy="519614"/>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2000" b="1" dirty="0" smtClean="0">
                    <a:solidFill>
                      <a:schemeClr val="tx1">
                        <a:lumMod val="65000"/>
                        <a:lumOff val="35000"/>
                      </a:schemeClr>
                    </a:solidFill>
                    <a:latin typeface="Arial" pitchFamily="34" charset="0"/>
                    <a:cs typeface="Arial" pitchFamily="34" charset="0"/>
                  </a:rPr>
                  <a:t>%INFLACIÓN</a:t>
                </a:r>
                <a:r>
                  <a:rPr lang="en-US" sz="2000" b="1" dirty="0" smtClean="0">
                    <a:solidFill>
                      <a:schemeClr val="tx1">
                        <a:lumMod val="65000"/>
                        <a:lumOff val="35000"/>
                      </a:schemeClr>
                    </a:solidFill>
                    <a:latin typeface="Arial" pitchFamily="34" charset="0"/>
                    <a:cs typeface="Arial" pitchFamily="34" charset="0"/>
                  </a:rPr>
                  <a:t> </a:t>
                </a:r>
                <a:endParaRPr lang="en-US" sz="2000" dirty="0">
                  <a:solidFill>
                    <a:schemeClr val="tx1">
                      <a:lumMod val="65000"/>
                      <a:lumOff val="35000"/>
                    </a:schemeClr>
                  </a:solidFill>
                  <a:latin typeface="Arial" pitchFamily="34" charset="0"/>
                  <a:cs typeface="Arial" pitchFamily="34" charset="0"/>
                </a:endParaRPr>
              </a:p>
            </p:txBody>
          </p:sp>
        </p:grpSp>
        <p:sp>
          <p:nvSpPr>
            <p:cNvPr id="100" name="TextBox 11"/>
            <p:cNvSpPr txBox="1"/>
            <p:nvPr/>
          </p:nvSpPr>
          <p:spPr>
            <a:xfrm>
              <a:off x="6919251" y="3035510"/>
              <a:ext cx="2040117" cy="562203"/>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dirty="0">
                  <a:solidFill>
                    <a:schemeClr val="tx1">
                      <a:lumMod val="65000"/>
                      <a:lumOff val="35000"/>
                    </a:schemeClr>
                  </a:solidFill>
                  <a:latin typeface="Arial" pitchFamily="34" charset="0"/>
                  <a:cs typeface="Arial" pitchFamily="34" charset="0"/>
                </a:rPr>
                <a:t>3</a:t>
              </a:r>
              <a:r>
                <a:rPr lang="en-US" sz="2800" dirty="0" smtClean="0">
                  <a:solidFill>
                    <a:schemeClr val="tx1">
                      <a:lumMod val="65000"/>
                      <a:lumOff val="35000"/>
                    </a:schemeClr>
                  </a:solidFill>
                  <a:latin typeface="Arial" pitchFamily="34" charset="0"/>
                  <a:cs typeface="Arial" pitchFamily="34" charset="0"/>
                </a:rPr>
                <a:t>%</a:t>
              </a:r>
              <a:endParaRPr lang="en-US" sz="2800" dirty="0">
                <a:solidFill>
                  <a:schemeClr val="tx1">
                    <a:lumMod val="65000"/>
                    <a:lumOff val="35000"/>
                  </a:schemeClr>
                </a:solidFill>
                <a:latin typeface="Arial" pitchFamily="34" charset="0"/>
                <a:cs typeface="Arial" pitchFamily="34" charset="0"/>
              </a:endParaRPr>
            </a:p>
          </p:txBody>
        </p:sp>
      </p:grpSp>
      <p:grpSp>
        <p:nvGrpSpPr>
          <p:cNvPr id="18" name="Group 17"/>
          <p:cNvGrpSpPr/>
          <p:nvPr/>
        </p:nvGrpSpPr>
        <p:grpSpPr>
          <a:xfrm>
            <a:off x="27786" y="3461404"/>
            <a:ext cx="9144001" cy="982993"/>
            <a:chOff x="0" y="3135530"/>
            <a:chExt cx="9144001" cy="982993"/>
          </a:xfrm>
        </p:grpSpPr>
        <p:sp>
          <p:nvSpPr>
            <p:cNvPr id="81" name="Rectangle 80"/>
            <p:cNvSpPr/>
            <p:nvPr/>
          </p:nvSpPr>
          <p:spPr>
            <a:xfrm>
              <a:off x="1" y="3203159"/>
              <a:ext cx="9144000" cy="525440"/>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5" name="Group 114"/>
            <p:cNvGrpSpPr/>
            <p:nvPr/>
          </p:nvGrpSpPr>
          <p:grpSpPr>
            <a:xfrm>
              <a:off x="0" y="3135530"/>
              <a:ext cx="7712845" cy="982993"/>
              <a:chOff x="0" y="3831093"/>
              <a:chExt cx="7712845" cy="1163245"/>
            </a:xfrm>
          </p:grpSpPr>
          <p:grpSp>
            <p:nvGrpSpPr>
              <p:cNvPr id="74" name="Group 73"/>
              <p:cNvGrpSpPr/>
              <p:nvPr/>
            </p:nvGrpSpPr>
            <p:grpSpPr>
              <a:xfrm>
                <a:off x="0" y="3831093"/>
                <a:ext cx="6539204" cy="1163245"/>
                <a:chOff x="0" y="4246735"/>
                <a:chExt cx="6539204" cy="1163245"/>
              </a:xfrm>
            </p:grpSpPr>
            <p:sp>
              <p:nvSpPr>
                <p:cNvPr id="64" name="Rectangle 63"/>
                <p:cNvSpPr/>
                <p:nvPr/>
              </p:nvSpPr>
              <p:spPr>
                <a:xfrm>
                  <a:off x="0" y="4788188"/>
                  <a:ext cx="499621" cy="621792"/>
                </a:xfrm>
                <a:prstGeom prst="rect">
                  <a:avLst/>
                </a:pr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entagon 27"/>
                <p:cNvSpPr/>
                <p:nvPr/>
              </p:nvSpPr>
              <p:spPr>
                <a:xfrm>
                  <a:off x="25281" y="4246735"/>
                  <a:ext cx="6513923" cy="622483"/>
                </a:xfrm>
                <a:prstGeom prst="homePlate">
                  <a:avLst/>
                </a:prstGeom>
                <a:solidFill>
                  <a:schemeClr val="bg1">
                    <a:lumMod val="8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21981" y="4282274"/>
                  <a:ext cx="470000" cy="837691"/>
                </a:xfrm>
                <a:prstGeom prst="rect">
                  <a:avLst/>
                </a:prstGeom>
                <a:noFill/>
              </p:spPr>
              <p:txBody>
                <a:bodyPr wrap="none" rtlCol="0">
                  <a:spAutoFit/>
                </a:bodyPr>
                <a:lstStyle/>
                <a:p>
                  <a:r>
                    <a:rPr lang="en-US" sz="4000" dirty="0" smtClean="0">
                      <a:solidFill>
                        <a:schemeClr val="bg1"/>
                      </a:solidFill>
                      <a:latin typeface="Arial" pitchFamily="34" charset="0"/>
                      <a:cs typeface="Arial" pitchFamily="34" charset="0"/>
                    </a:rPr>
                    <a:t>6</a:t>
                  </a:r>
                  <a:endParaRPr lang="en-US" sz="4000" dirty="0">
                    <a:solidFill>
                      <a:schemeClr val="bg1"/>
                    </a:solidFill>
                    <a:latin typeface="Arial" pitchFamily="34" charset="0"/>
                    <a:cs typeface="Arial" pitchFamily="34" charset="0"/>
                  </a:endParaRPr>
                </a:p>
              </p:txBody>
            </p:sp>
          </p:grpSp>
          <p:sp>
            <p:nvSpPr>
              <p:cNvPr id="88" name="TextBox 11"/>
              <p:cNvSpPr txBox="1"/>
              <p:nvPr/>
            </p:nvSpPr>
            <p:spPr>
              <a:xfrm>
                <a:off x="501595" y="4067607"/>
                <a:ext cx="7211250" cy="519611"/>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2000" dirty="0">
                    <a:solidFill>
                      <a:schemeClr val="tx1">
                        <a:lumMod val="65000"/>
                        <a:lumOff val="35000"/>
                      </a:schemeClr>
                    </a:solidFill>
                    <a:latin typeface="Arial" pitchFamily="34" charset="0"/>
                    <a:cs typeface="Arial" pitchFamily="34" charset="0"/>
                  </a:rPr>
                  <a:t>Impuestos que </a:t>
                </a:r>
                <a:r>
                  <a:rPr lang="es-MX" sz="2000" dirty="0" smtClean="0">
                    <a:solidFill>
                      <a:schemeClr val="tx1">
                        <a:lumMod val="65000"/>
                        <a:lumOff val="35000"/>
                      </a:schemeClr>
                    </a:solidFill>
                    <a:latin typeface="Arial" pitchFamily="34" charset="0"/>
                    <a:cs typeface="Arial" pitchFamily="34" charset="0"/>
                  </a:rPr>
                  <a:t>le </a:t>
                </a:r>
                <a:r>
                  <a:rPr lang="es-MX" sz="2000" b="1" dirty="0" smtClean="0">
                    <a:solidFill>
                      <a:schemeClr val="tx1">
                        <a:lumMod val="65000"/>
                        <a:lumOff val="35000"/>
                      </a:schemeClr>
                    </a:solidFill>
                    <a:latin typeface="Arial" pitchFamily="34" charset="0"/>
                    <a:cs typeface="Arial" pitchFamily="34" charset="0"/>
                  </a:rPr>
                  <a:t>RETORNAN SOBRE </a:t>
                </a:r>
                <a:r>
                  <a:rPr lang="es-MX" sz="2000" b="1" dirty="0">
                    <a:solidFill>
                      <a:schemeClr val="tx1">
                        <a:lumMod val="65000"/>
                        <a:lumOff val="35000"/>
                      </a:schemeClr>
                    </a:solidFill>
                    <a:latin typeface="Arial" pitchFamily="34" charset="0"/>
                    <a:cs typeface="Arial" pitchFamily="34" charset="0"/>
                  </a:rPr>
                  <a:t>S</a:t>
                </a:r>
                <a:r>
                  <a:rPr lang="es-MX" sz="2000" b="1" dirty="0" smtClean="0">
                    <a:solidFill>
                      <a:schemeClr val="tx1">
                        <a:lumMod val="65000"/>
                        <a:lumOff val="35000"/>
                      </a:schemeClr>
                    </a:solidFill>
                    <a:latin typeface="Arial" pitchFamily="34" charset="0"/>
                    <a:cs typeface="Arial" pitchFamily="34" charset="0"/>
                  </a:rPr>
                  <a:t>U </a:t>
                </a:r>
                <a:r>
                  <a:rPr lang="es-MX" sz="2000" b="1" dirty="0">
                    <a:solidFill>
                      <a:schemeClr val="tx1">
                        <a:lumMod val="65000"/>
                        <a:lumOff val="35000"/>
                      </a:schemeClr>
                    </a:solidFill>
                    <a:latin typeface="Arial" pitchFamily="34" charset="0"/>
                    <a:cs typeface="Arial" pitchFamily="34" charset="0"/>
                  </a:rPr>
                  <a:t>INVERCIÓN</a:t>
                </a:r>
              </a:p>
            </p:txBody>
          </p:sp>
        </p:grpSp>
        <p:sp>
          <p:nvSpPr>
            <p:cNvPr id="101" name="TextBox 11"/>
            <p:cNvSpPr txBox="1"/>
            <p:nvPr/>
          </p:nvSpPr>
          <p:spPr>
            <a:xfrm>
              <a:off x="6518911" y="3242409"/>
              <a:ext cx="2421408" cy="562203"/>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dirty="0">
                  <a:solidFill>
                    <a:schemeClr val="tx1">
                      <a:lumMod val="65000"/>
                      <a:lumOff val="35000"/>
                    </a:schemeClr>
                  </a:solidFill>
                  <a:latin typeface="Arial" pitchFamily="34" charset="0"/>
                  <a:cs typeface="Arial" pitchFamily="34" charset="0"/>
                </a:rPr>
                <a:t>5</a:t>
              </a:r>
              <a:r>
                <a:rPr lang="en-US" sz="2800" dirty="0" smtClean="0">
                  <a:solidFill>
                    <a:schemeClr val="tx1">
                      <a:lumMod val="65000"/>
                      <a:lumOff val="35000"/>
                    </a:schemeClr>
                  </a:solidFill>
                  <a:latin typeface="Arial" pitchFamily="34" charset="0"/>
                  <a:cs typeface="Arial" pitchFamily="34" charset="0"/>
                </a:rPr>
                <a:t>%</a:t>
              </a:r>
              <a:endParaRPr lang="en-US" sz="2800" dirty="0">
                <a:solidFill>
                  <a:schemeClr val="tx1">
                    <a:lumMod val="65000"/>
                    <a:lumOff val="35000"/>
                  </a:schemeClr>
                </a:solidFill>
                <a:latin typeface="Arial" pitchFamily="34" charset="0"/>
                <a:cs typeface="Arial" pitchFamily="34" charset="0"/>
              </a:endParaRPr>
            </a:p>
          </p:txBody>
        </p:sp>
      </p:grpSp>
      <p:grpSp>
        <p:nvGrpSpPr>
          <p:cNvPr id="11" name="Group 10"/>
          <p:cNvGrpSpPr/>
          <p:nvPr/>
        </p:nvGrpSpPr>
        <p:grpSpPr>
          <a:xfrm>
            <a:off x="19049" y="1372859"/>
            <a:ext cx="9144002" cy="2053029"/>
            <a:chOff x="-1" y="1395513"/>
            <a:chExt cx="9144002" cy="2053029"/>
          </a:xfrm>
        </p:grpSpPr>
        <p:sp>
          <p:nvSpPr>
            <p:cNvPr id="78" name="Rectangle 77"/>
            <p:cNvSpPr/>
            <p:nvPr/>
          </p:nvSpPr>
          <p:spPr>
            <a:xfrm>
              <a:off x="1" y="2016324"/>
              <a:ext cx="9144000" cy="525440"/>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TextBox 11"/>
            <p:cNvSpPr txBox="1"/>
            <p:nvPr/>
          </p:nvSpPr>
          <p:spPr>
            <a:xfrm>
              <a:off x="6919251" y="1966434"/>
              <a:ext cx="2040117" cy="562203"/>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dirty="0" smtClean="0">
                  <a:solidFill>
                    <a:schemeClr val="tx1">
                      <a:lumMod val="65000"/>
                      <a:lumOff val="35000"/>
                    </a:schemeClr>
                  </a:solidFill>
                  <a:latin typeface="Arial" pitchFamily="34" charset="0"/>
                  <a:cs typeface="Arial" pitchFamily="34" charset="0"/>
                </a:rPr>
                <a:t>15</a:t>
              </a:r>
              <a:endParaRPr lang="en-US" sz="2800" dirty="0">
                <a:solidFill>
                  <a:schemeClr val="tx1">
                    <a:lumMod val="65000"/>
                    <a:lumOff val="35000"/>
                  </a:schemeClr>
                </a:solidFill>
                <a:latin typeface="Arial" pitchFamily="34" charset="0"/>
                <a:cs typeface="Arial" pitchFamily="34" charset="0"/>
              </a:endParaRPr>
            </a:p>
          </p:txBody>
        </p:sp>
        <p:grpSp>
          <p:nvGrpSpPr>
            <p:cNvPr id="9" name="Group 8"/>
            <p:cNvGrpSpPr/>
            <p:nvPr/>
          </p:nvGrpSpPr>
          <p:grpSpPr>
            <a:xfrm>
              <a:off x="-1" y="1395513"/>
              <a:ext cx="9144002" cy="2053029"/>
              <a:chOff x="-1" y="1395513"/>
              <a:chExt cx="9144002" cy="2053029"/>
            </a:xfrm>
          </p:grpSpPr>
          <p:grpSp>
            <p:nvGrpSpPr>
              <p:cNvPr id="112" name="Group 111"/>
              <p:cNvGrpSpPr/>
              <p:nvPr/>
            </p:nvGrpSpPr>
            <p:grpSpPr>
              <a:xfrm>
                <a:off x="-1" y="1923768"/>
                <a:ext cx="7498081" cy="707885"/>
                <a:chOff x="-1" y="2397137"/>
                <a:chExt cx="7498081" cy="837692"/>
              </a:xfrm>
            </p:grpSpPr>
            <p:grpSp>
              <p:nvGrpSpPr>
                <p:cNvPr id="71" name="Group 70"/>
                <p:cNvGrpSpPr/>
                <p:nvPr/>
              </p:nvGrpSpPr>
              <p:grpSpPr>
                <a:xfrm>
                  <a:off x="-1" y="2397137"/>
                  <a:ext cx="6510528" cy="837692"/>
                  <a:chOff x="-1" y="2812779"/>
                  <a:chExt cx="6510528" cy="837692"/>
                </a:xfrm>
              </p:grpSpPr>
              <p:sp>
                <p:nvSpPr>
                  <p:cNvPr id="61" name="Rectangle 60"/>
                  <p:cNvSpPr/>
                  <p:nvPr/>
                </p:nvSpPr>
                <p:spPr>
                  <a:xfrm>
                    <a:off x="0" y="2921366"/>
                    <a:ext cx="499621" cy="621792"/>
                  </a:xfrm>
                  <a:prstGeom prst="rect">
                    <a:avLst/>
                  </a:pr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entagon 13"/>
                  <p:cNvSpPr/>
                  <p:nvPr/>
                </p:nvSpPr>
                <p:spPr>
                  <a:xfrm>
                    <a:off x="-1" y="2921366"/>
                    <a:ext cx="6510528" cy="622483"/>
                  </a:xfrm>
                  <a:prstGeom prst="homePlate">
                    <a:avLst/>
                  </a:pr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43542" y="2812779"/>
                    <a:ext cx="470000" cy="837692"/>
                  </a:xfrm>
                  <a:prstGeom prst="rect">
                    <a:avLst/>
                  </a:prstGeom>
                  <a:noFill/>
                </p:spPr>
                <p:txBody>
                  <a:bodyPr wrap="none" rtlCol="0">
                    <a:spAutoFit/>
                  </a:bodyPr>
                  <a:lstStyle/>
                  <a:p>
                    <a:r>
                      <a:rPr lang="en-US" sz="4000" dirty="0" smtClean="0">
                        <a:solidFill>
                          <a:schemeClr val="bg1"/>
                        </a:solidFill>
                        <a:latin typeface="Arial" pitchFamily="34" charset="0"/>
                        <a:cs typeface="Arial" pitchFamily="34" charset="0"/>
                      </a:rPr>
                      <a:t>3</a:t>
                    </a:r>
                    <a:endParaRPr lang="en-US" sz="4000" dirty="0">
                      <a:solidFill>
                        <a:schemeClr val="bg1"/>
                      </a:solidFill>
                      <a:latin typeface="Arial" pitchFamily="34" charset="0"/>
                      <a:cs typeface="Arial" pitchFamily="34" charset="0"/>
                    </a:endParaRPr>
                  </a:p>
                </p:txBody>
              </p:sp>
            </p:grpSp>
            <p:sp>
              <p:nvSpPr>
                <p:cNvPr id="85" name="TextBox 11"/>
                <p:cNvSpPr txBox="1"/>
                <p:nvPr/>
              </p:nvSpPr>
              <p:spPr>
                <a:xfrm>
                  <a:off x="533400" y="2531634"/>
                  <a:ext cx="6964680" cy="519611"/>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2000" b="1" dirty="0">
                      <a:solidFill>
                        <a:schemeClr val="tx1">
                          <a:lumMod val="65000"/>
                          <a:lumOff val="35000"/>
                        </a:schemeClr>
                      </a:solidFill>
                      <a:latin typeface="Arial" pitchFamily="34" charset="0"/>
                      <a:cs typeface="Arial" pitchFamily="34" charset="0"/>
                    </a:rPr>
                    <a:t>NUMERO DE AÑOS </a:t>
                  </a:r>
                  <a:r>
                    <a:rPr lang="es-MX" sz="2000" dirty="0">
                      <a:solidFill>
                        <a:schemeClr val="tx1">
                          <a:lumMod val="65000"/>
                          <a:lumOff val="35000"/>
                        </a:schemeClr>
                      </a:solidFill>
                      <a:latin typeface="Arial" pitchFamily="34" charset="0"/>
                      <a:cs typeface="Arial" pitchFamily="34" charset="0"/>
                    </a:rPr>
                    <a:t>que </a:t>
                  </a:r>
                  <a:r>
                    <a:rPr lang="es-MX" sz="2000" dirty="0" smtClean="0">
                      <a:solidFill>
                        <a:schemeClr val="tx1">
                          <a:lumMod val="65000"/>
                          <a:lumOff val="35000"/>
                        </a:schemeClr>
                      </a:solidFill>
                      <a:latin typeface="Arial" pitchFamily="34" charset="0"/>
                      <a:cs typeface="Arial" pitchFamily="34" charset="0"/>
                    </a:rPr>
                    <a:t>le </a:t>
                  </a:r>
                  <a:r>
                    <a:rPr lang="es-MX" sz="2000" dirty="0">
                      <a:solidFill>
                        <a:schemeClr val="tx1">
                          <a:lumMod val="65000"/>
                          <a:lumOff val="35000"/>
                        </a:schemeClr>
                      </a:solidFill>
                      <a:latin typeface="Arial" pitchFamily="34" charset="0"/>
                      <a:cs typeface="Arial" pitchFamily="34" charset="0"/>
                    </a:rPr>
                    <a:t>gustaría </a:t>
                  </a:r>
                  <a:r>
                    <a:rPr lang="es-MX" sz="2000" b="1" dirty="0">
                      <a:solidFill>
                        <a:schemeClr val="tx1">
                          <a:lumMod val="65000"/>
                          <a:lumOff val="35000"/>
                        </a:schemeClr>
                      </a:solidFill>
                      <a:latin typeface="Arial" pitchFamily="34" charset="0"/>
                      <a:cs typeface="Arial" pitchFamily="34" charset="0"/>
                    </a:rPr>
                    <a:t>TRABAJAR</a:t>
                  </a:r>
                  <a:endParaRPr lang="es-MX" sz="2000" dirty="0">
                    <a:solidFill>
                      <a:schemeClr val="tx1">
                        <a:lumMod val="65000"/>
                        <a:lumOff val="35000"/>
                      </a:schemeClr>
                    </a:solidFill>
                    <a:latin typeface="Arial" pitchFamily="34" charset="0"/>
                    <a:cs typeface="Arial" pitchFamily="34" charset="0"/>
                  </a:endParaRPr>
                </a:p>
              </p:txBody>
            </p:sp>
          </p:grpSp>
          <p:grpSp>
            <p:nvGrpSpPr>
              <p:cNvPr id="7" name="Group 6"/>
              <p:cNvGrpSpPr/>
              <p:nvPr/>
            </p:nvGrpSpPr>
            <p:grpSpPr>
              <a:xfrm>
                <a:off x="-1" y="1395513"/>
                <a:ext cx="9144002" cy="707886"/>
                <a:chOff x="-1" y="1395513"/>
                <a:chExt cx="9144002" cy="707886"/>
              </a:xfrm>
            </p:grpSpPr>
            <p:sp>
              <p:nvSpPr>
                <p:cNvPr id="77" name="Rectangle 76"/>
                <p:cNvSpPr/>
                <p:nvPr/>
              </p:nvSpPr>
              <p:spPr>
                <a:xfrm>
                  <a:off x="1" y="1490566"/>
                  <a:ext cx="9144000" cy="525440"/>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1" name="Group 110"/>
                <p:cNvGrpSpPr/>
                <p:nvPr/>
              </p:nvGrpSpPr>
              <p:grpSpPr>
                <a:xfrm>
                  <a:off x="-1" y="1395513"/>
                  <a:ext cx="6510528" cy="707886"/>
                  <a:chOff x="-1" y="1772011"/>
                  <a:chExt cx="6510528" cy="837693"/>
                </a:xfrm>
              </p:grpSpPr>
              <p:grpSp>
                <p:nvGrpSpPr>
                  <p:cNvPr id="69" name="Group 68"/>
                  <p:cNvGrpSpPr/>
                  <p:nvPr/>
                </p:nvGrpSpPr>
                <p:grpSpPr>
                  <a:xfrm>
                    <a:off x="-1" y="1772011"/>
                    <a:ext cx="6510528" cy="837693"/>
                    <a:chOff x="-1" y="2187653"/>
                    <a:chExt cx="6510528" cy="837693"/>
                  </a:xfrm>
                </p:grpSpPr>
                <p:sp>
                  <p:nvSpPr>
                    <p:cNvPr id="60" name="Rectangle 59"/>
                    <p:cNvSpPr/>
                    <p:nvPr/>
                  </p:nvSpPr>
                  <p:spPr>
                    <a:xfrm>
                      <a:off x="0" y="2298883"/>
                      <a:ext cx="499621" cy="621792"/>
                    </a:xfrm>
                    <a:prstGeom prst="rect">
                      <a:avLst/>
                    </a:pr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entagon 12"/>
                    <p:cNvSpPr/>
                    <p:nvPr/>
                  </p:nvSpPr>
                  <p:spPr>
                    <a:xfrm>
                      <a:off x="-1" y="2298883"/>
                      <a:ext cx="6510528" cy="622483"/>
                    </a:xfrm>
                    <a:prstGeom prst="homePlate">
                      <a:avLst/>
                    </a:prstGeom>
                    <a:solidFill>
                      <a:schemeClr val="bg1">
                        <a:lumMod val="8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43542" y="2187653"/>
                      <a:ext cx="470000" cy="837693"/>
                    </a:xfrm>
                    <a:prstGeom prst="rect">
                      <a:avLst/>
                    </a:prstGeom>
                    <a:noFill/>
                  </p:spPr>
                  <p:txBody>
                    <a:bodyPr wrap="none" rtlCol="0">
                      <a:spAutoFit/>
                    </a:bodyPr>
                    <a:lstStyle/>
                    <a:p>
                      <a:r>
                        <a:rPr lang="en-US" sz="4000" dirty="0" smtClean="0">
                          <a:solidFill>
                            <a:schemeClr val="bg1"/>
                          </a:solidFill>
                          <a:latin typeface="Arial" pitchFamily="34" charset="0"/>
                          <a:cs typeface="Arial" pitchFamily="34" charset="0"/>
                        </a:rPr>
                        <a:t>2</a:t>
                      </a:r>
                      <a:endParaRPr lang="en-US" sz="4000" dirty="0">
                        <a:solidFill>
                          <a:schemeClr val="bg1"/>
                        </a:solidFill>
                        <a:latin typeface="Arial" pitchFamily="34" charset="0"/>
                        <a:cs typeface="Arial" pitchFamily="34" charset="0"/>
                      </a:endParaRPr>
                    </a:p>
                  </p:txBody>
                </p:sp>
              </p:grpSp>
              <p:sp>
                <p:nvSpPr>
                  <p:cNvPr id="84" name="TextBox 11"/>
                  <p:cNvSpPr txBox="1"/>
                  <p:nvPr/>
                </p:nvSpPr>
                <p:spPr>
                  <a:xfrm>
                    <a:off x="533400" y="1909463"/>
                    <a:ext cx="5641158" cy="519611"/>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2000" dirty="0">
                        <a:solidFill>
                          <a:schemeClr val="tx1">
                            <a:lumMod val="65000"/>
                            <a:lumOff val="35000"/>
                          </a:schemeClr>
                        </a:solidFill>
                        <a:latin typeface="Arial" pitchFamily="34" charset="0"/>
                        <a:cs typeface="Arial" pitchFamily="34" charset="0"/>
                      </a:rPr>
                      <a:t>Mis </a:t>
                    </a:r>
                    <a:r>
                      <a:rPr lang="es-MX" sz="2000" b="1" dirty="0" smtClean="0">
                        <a:solidFill>
                          <a:schemeClr val="tx1">
                            <a:lumMod val="65000"/>
                            <a:lumOff val="35000"/>
                          </a:schemeClr>
                        </a:solidFill>
                        <a:latin typeface="Arial" pitchFamily="34" charset="0"/>
                        <a:cs typeface="Arial" pitchFamily="34" charset="0"/>
                      </a:rPr>
                      <a:t>ACTIVOS </a:t>
                    </a:r>
                    <a:r>
                      <a:rPr lang="es-MX" sz="2000" dirty="0" smtClean="0">
                        <a:solidFill>
                          <a:schemeClr val="tx1">
                            <a:lumMod val="65000"/>
                            <a:lumOff val="35000"/>
                          </a:schemeClr>
                        </a:solidFill>
                        <a:latin typeface="Arial" pitchFamily="34" charset="0"/>
                        <a:cs typeface="Arial" pitchFamily="34" charset="0"/>
                      </a:rPr>
                      <a:t>actuales </a:t>
                    </a:r>
                    <a:r>
                      <a:rPr lang="es-MX" sz="2000" dirty="0">
                        <a:solidFill>
                          <a:schemeClr val="tx1">
                            <a:lumMod val="65000"/>
                            <a:lumOff val="35000"/>
                          </a:schemeClr>
                        </a:solidFill>
                        <a:latin typeface="Arial" pitchFamily="34" charset="0"/>
                        <a:cs typeface="Arial" pitchFamily="34" charset="0"/>
                      </a:rPr>
                      <a:t>(excluyendo mi casa)</a:t>
                    </a:r>
                  </a:p>
                </p:txBody>
              </p:sp>
            </p:grpSp>
            <p:sp>
              <p:nvSpPr>
                <p:cNvPr id="90" name="TextBox 11"/>
                <p:cNvSpPr txBox="1"/>
                <p:nvPr/>
              </p:nvSpPr>
              <p:spPr>
                <a:xfrm>
                  <a:off x="6919251" y="1465194"/>
                  <a:ext cx="2040117" cy="562203"/>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dirty="0">
                      <a:solidFill>
                        <a:schemeClr val="tx1">
                          <a:lumMod val="65000"/>
                          <a:lumOff val="35000"/>
                        </a:schemeClr>
                      </a:solidFill>
                      <a:latin typeface="Arial" pitchFamily="34" charset="0"/>
                      <a:cs typeface="Arial" pitchFamily="34" charset="0"/>
                    </a:rPr>
                    <a:t>$</a:t>
                  </a:r>
                  <a:r>
                    <a:rPr lang="en-US" sz="2800" dirty="0" smtClean="0">
                      <a:solidFill>
                        <a:schemeClr val="tx1">
                          <a:lumMod val="65000"/>
                          <a:lumOff val="35000"/>
                        </a:schemeClr>
                      </a:solidFill>
                      <a:latin typeface="Arial" pitchFamily="34" charset="0"/>
                      <a:cs typeface="Arial" pitchFamily="34" charset="0"/>
                    </a:rPr>
                    <a:t>150,000</a:t>
                  </a:r>
                  <a:endParaRPr lang="en-US" sz="2800" dirty="0">
                    <a:solidFill>
                      <a:schemeClr val="tx1">
                        <a:lumMod val="65000"/>
                        <a:lumOff val="35000"/>
                      </a:schemeClr>
                    </a:solidFill>
                    <a:latin typeface="Arial" pitchFamily="34" charset="0"/>
                    <a:cs typeface="Arial" pitchFamily="34" charset="0"/>
                  </a:endParaRPr>
                </a:p>
              </p:txBody>
            </p:sp>
          </p:grpSp>
          <p:grpSp>
            <p:nvGrpSpPr>
              <p:cNvPr id="8" name="Group 7"/>
              <p:cNvGrpSpPr/>
              <p:nvPr/>
            </p:nvGrpSpPr>
            <p:grpSpPr>
              <a:xfrm>
                <a:off x="-1" y="2446999"/>
                <a:ext cx="9144002" cy="1001543"/>
                <a:chOff x="-1" y="2446999"/>
                <a:chExt cx="9144002" cy="1001543"/>
              </a:xfrm>
            </p:grpSpPr>
            <p:sp>
              <p:nvSpPr>
                <p:cNvPr id="79" name="Rectangle 78"/>
                <p:cNvSpPr/>
                <p:nvPr/>
              </p:nvSpPr>
              <p:spPr>
                <a:xfrm>
                  <a:off x="1" y="2542085"/>
                  <a:ext cx="9144000" cy="525440"/>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3" name="Group 112"/>
                <p:cNvGrpSpPr/>
                <p:nvPr/>
              </p:nvGrpSpPr>
              <p:grpSpPr>
                <a:xfrm>
                  <a:off x="-1" y="2446999"/>
                  <a:ext cx="6510528" cy="1001543"/>
                  <a:chOff x="-1" y="3016348"/>
                  <a:chExt cx="6510528" cy="1185211"/>
                </a:xfrm>
              </p:grpSpPr>
              <p:grpSp>
                <p:nvGrpSpPr>
                  <p:cNvPr id="72" name="Group 71"/>
                  <p:cNvGrpSpPr/>
                  <p:nvPr/>
                </p:nvGrpSpPr>
                <p:grpSpPr>
                  <a:xfrm>
                    <a:off x="-1" y="3016348"/>
                    <a:ext cx="6510528" cy="1185211"/>
                    <a:chOff x="-1" y="3431990"/>
                    <a:chExt cx="6510528" cy="1185211"/>
                  </a:xfrm>
                </p:grpSpPr>
                <p:sp>
                  <p:nvSpPr>
                    <p:cNvPr id="62" name="Rectangle 61"/>
                    <p:cNvSpPr/>
                    <p:nvPr/>
                  </p:nvSpPr>
                  <p:spPr>
                    <a:xfrm>
                      <a:off x="0" y="3543850"/>
                      <a:ext cx="499621" cy="621792"/>
                    </a:xfrm>
                    <a:prstGeom prst="rect">
                      <a:avLst/>
                    </a:pr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entagon 15"/>
                    <p:cNvSpPr/>
                    <p:nvPr/>
                  </p:nvSpPr>
                  <p:spPr>
                    <a:xfrm>
                      <a:off x="-1" y="3994718"/>
                      <a:ext cx="6510528" cy="622483"/>
                    </a:xfrm>
                    <a:prstGeom prst="homePlate">
                      <a:avLst/>
                    </a:prstGeom>
                    <a:solidFill>
                      <a:schemeClr val="bg1">
                        <a:lumMod val="8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29028" y="3431990"/>
                      <a:ext cx="470000" cy="837693"/>
                    </a:xfrm>
                    <a:prstGeom prst="rect">
                      <a:avLst/>
                    </a:prstGeom>
                    <a:noFill/>
                  </p:spPr>
                  <p:txBody>
                    <a:bodyPr wrap="none" rtlCol="0">
                      <a:spAutoFit/>
                    </a:bodyPr>
                    <a:lstStyle/>
                    <a:p>
                      <a:r>
                        <a:rPr lang="en-US" sz="4000" dirty="0" smtClean="0">
                          <a:solidFill>
                            <a:schemeClr val="bg1"/>
                          </a:solidFill>
                          <a:latin typeface="Arial" pitchFamily="34" charset="0"/>
                          <a:cs typeface="Arial" pitchFamily="34" charset="0"/>
                        </a:rPr>
                        <a:t>4</a:t>
                      </a:r>
                      <a:endParaRPr lang="en-US" sz="4000" dirty="0">
                        <a:solidFill>
                          <a:schemeClr val="bg1"/>
                        </a:solidFill>
                        <a:latin typeface="Arial" pitchFamily="34" charset="0"/>
                        <a:cs typeface="Arial" pitchFamily="34" charset="0"/>
                      </a:endParaRPr>
                    </a:p>
                  </p:txBody>
                </p:sp>
              </p:grpSp>
              <p:sp>
                <p:nvSpPr>
                  <p:cNvPr id="86" name="TextBox 11"/>
                  <p:cNvSpPr txBox="1"/>
                  <p:nvPr/>
                </p:nvSpPr>
                <p:spPr>
                  <a:xfrm>
                    <a:off x="533400" y="3144375"/>
                    <a:ext cx="5641158" cy="519611"/>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2000" dirty="0">
                        <a:solidFill>
                          <a:schemeClr val="tx1">
                            <a:lumMod val="65000"/>
                            <a:lumOff val="35000"/>
                          </a:schemeClr>
                        </a:solidFill>
                        <a:latin typeface="Arial" pitchFamily="34" charset="0"/>
                        <a:cs typeface="Arial" pitchFamily="34" charset="0"/>
                      </a:rPr>
                      <a:t>Estimación de </a:t>
                    </a:r>
                    <a:r>
                      <a:rPr lang="es-MX" sz="2000" b="1" dirty="0">
                        <a:solidFill>
                          <a:schemeClr val="tx1">
                            <a:lumMod val="65000"/>
                            <a:lumOff val="35000"/>
                          </a:schemeClr>
                        </a:solidFill>
                        <a:latin typeface="Arial" pitchFamily="34" charset="0"/>
                        <a:cs typeface="Arial" pitchFamily="34" charset="0"/>
                      </a:rPr>
                      <a:t>VIDA </a:t>
                    </a:r>
                    <a:r>
                      <a:rPr lang="es-MX" sz="2000" dirty="0">
                        <a:solidFill>
                          <a:schemeClr val="tx1">
                            <a:lumMod val="65000"/>
                            <a:lumOff val="35000"/>
                          </a:schemeClr>
                        </a:solidFill>
                        <a:latin typeface="Arial" pitchFamily="34" charset="0"/>
                        <a:cs typeface="Arial" pitchFamily="34" charset="0"/>
                      </a:rPr>
                      <a:t>después de retirarse</a:t>
                    </a:r>
                  </a:p>
                </p:txBody>
              </p:sp>
            </p:grpSp>
            <p:sp>
              <p:nvSpPr>
                <p:cNvPr id="99" name="TextBox 11"/>
                <p:cNvSpPr txBox="1"/>
                <p:nvPr/>
              </p:nvSpPr>
              <p:spPr>
                <a:xfrm>
                  <a:off x="6919251" y="2498071"/>
                  <a:ext cx="2040117" cy="562203"/>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dirty="0" smtClean="0">
                      <a:solidFill>
                        <a:schemeClr val="tx1">
                          <a:lumMod val="65000"/>
                          <a:lumOff val="35000"/>
                        </a:schemeClr>
                      </a:solidFill>
                      <a:latin typeface="Arial" pitchFamily="34" charset="0"/>
                      <a:cs typeface="Arial" pitchFamily="34" charset="0"/>
                    </a:rPr>
                    <a:t>20</a:t>
                  </a:r>
                  <a:endParaRPr lang="en-US" sz="2800" dirty="0">
                    <a:solidFill>
                      <a:schemeClr val="tx1">
                        <a:lumMod val="65000"/>
                        <a:lumOff val="35000"/>
                      </a:schemeClr>
                    </a:solidFill>
                    <a:latin typeface="Arial" pitchFamily="34" charset="0"/>
                    <a:cs typeface="Arial" pitchFamily="34" charset="0"/>
                  </a:endParaRPr>
                </a:p>
              </p:txBody>
            </p:sp>
          </p:grpSp>
        </p:grpSp>
      </p:grpSp>
      <p:sp>
        <p:nvSpPr>
          <p:cNvPr id="82" name="Rectangle 81"/>
          <p:cNvSpPr/>
          <p:nvPr/>
        </p:nvSpPr>
        <p:spPr>
          <a:xfrm>
            <a:off x="1" y="4119362"/>
            <a:ext cx="9144000" cy="525440"/>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6" name="Group 115"/>
          <p:cNvGrpSpPr/>
          <p:nvPr/>
        </p:nvGrpSpPr>
        <p:grpSpPr>
          <a:xfrm>
            <a:off x="-9526" y="4055396"/>
            <a:ext cx="7364897" cy="841462"/>
            <a:chOff x="-1" y="4908370"/>
            <a:chExt cx="6513923" cy="995763"/>
          </a:xfrm>
        </p:grpSpPr>
        <p:grpSp>
          <p:nvGrpSpPr>
            <p:cNvPr id="75" name="Group 74"/>
            <p:cNvGrpSpPr/>
            <p:nvPr/>
          </p:nvGrpSpPr>
          <p:grpSpPr>
            <a:xfrm>
              <a:off x="-1" y="4908370"/>
              <a:ext cx="6513923" cy="837693"/>
              <a:chOff x="-1" y="5324012"/>
              <a:chExt cx="6513923" cy="837693"/>
            </a:xfrm>
          </p:grpSpPr>
          <p:sp>
            <p:nvSpPr>
              <p:cNvPr id="65" name="Rectangle 64"/>
              <p:cNvSpPr/>
              <p:nvPr/>
            </p:nvSpPr>
            <p:spPr>
              <a:xfrm>
                <a:off x="0" y="5410671"/>
                <a:ext cx="499621" cy="621792"/>
              </a:xfrm>
              <a:prstGeom prst="rect">
                <a:avLst/>
              </a:pr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entagon 30"/>
              <p:cNvSpPr/>
              <p:nvPr/>
            </p:nvSpPr>
            <p:spPr>
              <a:xfrm>
                <a:off x="-1" y="5410671"/>
                <a:ext cx="6513923" cy="622483"/>
              </a:xfrm>
              <a:prstGeom prst="homePlate">
                <a:avLst/>
              </a:prstGeom>
              <a:solidFill>
                <a:schemeClr val="bg1">
                  <a:lumMod val="6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50799" y="5324012"/>
                <a:ext cx="470000" cy="837693"/>
              </a:xfrm>
              <a:prstGeom prst="rect">
                <a:avLst/>
              </a:prstGeom>
              <a:noFill/>
            </p:spPr>
            <p:txBody>
              <a:bodyPr wrap="none" rtlCol="0">
                <a:spAutoFit/>
              </a:bodyPr>
              <a:lstStyle/>
              <a:p>
                <a:r>
                  <a:rPr lang="en-US" sz="4000" dirty="0" smtClean="0">
                    <a:solidFill>
                      <a:schemeClr val="bg1"/>
                    </a:solidFill>
                    <a:latin typeface="Arial" pitchFamily="34" charset="0"/>
                    <a:cs typeface="Arial" pitchFamily="34" charset="0"/>
                  </a:rPr>
                  <a:t>7</a:t>
                </a:r>
                <a:endParaRPr lang="en-US" sz="4000" dirty="0">
                  <a:solidFill>
                    <a:schemeClr val="bg1"/>
                  </a:solidFill>
                  <a:latin typeface="Arial" pitchFamily="34" charset="0"/>
                  <a:cs typeface="Arial" pitchFamily="34" charset="0"/>
                </a:endParaRPr>
              </a:p>
            </p:txBody>
          </p:sp>
        </p:grpSp>
        <p:sp>
          <p:nvSpPr>
            <p:cNvPr id="89" name="TextBox 11"/>
            <p:cNvSpPr txBox="1"/>
            <p:nvPr/>
          </p:nvSpPr>
          <p:spPr>
            <a:xfrm>
              <a:off x="533399" y="5020309"/>
              <a:ext cx="5905107" cy="883824"/>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2000" b="1" dirty="0">
                  <a:solidFill>
                    <a:schemeClr val="tx1">
                      <a:lumMod val="65000"/>
                      <a:lumOff val="35000"/>
                    </a:schemeClr>
                  </a:solidFill>
                  <a:latin typeface="Arial" pitchFamily="34" charset="0"/>
                  <a:cs typeface="Arial" pitchFamily="34" charset="0"/>
                </a:rPr>
                <a:t>LEGADO ESTIMADO </a:t>
              </a:r>
              <a:r>
                <a:rPr lang="es-MX" sz="2000" dirty="0">
                  <a:solidFill>
                    <a:schemeClr val="tx1">
                      <a:lumMod val="65000"/>
                      <a:lumOff val="35000"/>
                    </a:schemeClr>
                  </a:solidFill>
                  <a:latin typeface="Arial" pitchFamily="34" charset="0"/>
                  <a:cs typeface="Arial" pitchFamily="34" charset="0"/>
                </a:rPr>
                <a:t>(herencia por el numero de hijos)</a:t>
              </a:r>
            </a:p>
          </p:txBody>
        </p:sp>
      </p:grpSp>
      <p:sp>
        <p:nvSpPr>
          <p:cNvPr id="102" name="TextBox 11"/>
          <p:cNvSpPr txBox="1"/>
          <p:nvPr/>
        </p:nvSpPr>
        <p:spPr>
          <a:xfrm>
            <a:off x="6382328" y="4089201"/>
            <a:ext cx="2577040" cy="562203"/>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dirty="0" smtClean="0">
                <a:solidFill>
                  <a:schemeClr val="tx1">
                    <a:lumMod val="65000"/>
                    <a:lumOff val="35000"/>
                  </a:schemeClr>
                </a:solidFill>
                <a:latin typeface="Arial" pitchFamily="34" charset="0"/>
                <a:cs typeface="Arial" pitchFamily="34" charset="0"/>
              </a:rPr>
              <a:t>$150,000</a:t>
            </a:r>
            <a:endParaRPr lang="en-US" sz="2800" dirty="0">
              <a:solidFill>
                <a:schemeClr val="tx1">
                  <a:lumMod val="65000"/>
                  <a:lumOff val="35000"/>
                </a:schemeClr>
              </a:solidFill>
              <a:latin typeface="Arial" pitchFamily="34" charset="0"/>
              <a:cs typeface="Arial" pitchFamily="34" charset="0"/>
            </a:endParaRPr>
          </a:p>
        </p:txBody>
      </p:sp>
      <p:grpSp>
        <p:nvGrpSpPr>
          <p:cNvPr id="6" name="Group 5"/>
          <p:cNvGrpSpPr/>
          <p:nvPr/>
        </p:nvGrpSpPr>
        <p:grpSpPr>
          <a:xfrm>
            <a:off x="-1" y="4644413"/>
            <a:ext cx="9144002" cy="528322"/>
            <a:chOff x="-1" y="4644413"/>
            <a:chExt cx="9144002" cy="528322"/>
          </a:xfrm>
        </p:grpSpPr>
        <p:sp>
          <p:nvSpPr>
            <p:cNvPr id="104" name="Rectangle 103"/>
            <p:cNvSpPr/>
            <p:nvPr/>
          </p:nvSpPr>
          <p:spPr>
            <a:xfrm>
              <a:off x="1" y="4647295"/>
              <a:ext cx="9144000" cy="525440"/>
            </a:xfrm>
            <a:prstGeom prst="rect">
              <a:avLst/>
            </a:prstGeom>
            <a:solidFill>
              <a:schemeClr val="accent5">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7" name="Group 116"/>
            <p:cNvGrpSpPr/>
            <p:nvPr/>
          </p:nvGrpSpPr>
          <p:grpSpPr>
            <a:xfrm>
              <a:off x="-1" y="4644413"/>
              <a:ext cx="6513923" cy="526024"/>
              <a:chOff x="-1" y="5616675"/>
              <a:chExt cx="6513923" cy="622483"/>
            </a:xfrm>
          </p:grpSpPr>
          <p:sp>
            <p:nvSpPr>
              <p:cNvPr id="34" name="Pentagon 33"/>
              <p:cNvSpPr/>
              <p:nvPr/>
            </p:nvSpPr>
            <p:spPr>
              <a:xfrm>
                <a:off x="-1" y="5616675"/>
                <a:ext cx="6513923" cy="622483"/>
              </a:xfrm>
              <a:prstGeom prst="homePlate">
                <a:avLst/>
              </a:prstGeom>
              <a:solidFill>
                <a:srgbClr val="008AB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1"/>
              <p:cNvSpPr txBox="1"/>
              <p:nvPr/>
            </p:nvSpPr>
            <p:spPr>
              <a:xfrm>
                <a:off x="533399" y="5638706"/>
                <a:ext cx="5905107" cy="519611"/>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2000" b="1" dirty="0">
                    <a:solidFill>
                      <a:schemeClr val="tx1">
                        <a:lumMod val="65000"/>
                        <a:lumOff val="35000"/>
                      </a:schemeClr>
                    </a:solidFill>
                    <a:latin typeface="Arial" pitchFamily="34" charset="0"/>
                    <a:cs typeface="Arial" pitchFamily="34" charset="0"/>
                  </a:rPr>
                  <a:t>AHORRO MENSUAL </a:t>
                </a:r>
                <a:r>
                  <a:rPr lang="es-MX" sz="2000" dirty="0">
                    <a:solidFill>
                      <a:schemeClr val="tx1">
                        <a:lumMod val="65000"/>
                        <a:lumOff val="35000"/>
                      </a:schemeClr>
                    </a:solidFill>
                    <a:latin typeface="Arial" pitchFamily="34" charset="0"/>
                    <a:cs typeface="Arial" pitchFamily="34" charset="0"/>
                  </a:rPr>
                  <a:t>para cumplir la meta</a:t>
                </a:r>
              </a:p>
            </p:txBody>
          </p:sp>
        </p:grpSp>
      </p:grpSp>
      <p:sp>
        <p:nvSpPr>
          <p:cNvPr id="139" name="TextBox 11"/>
          <p:cNvSpPr txBox="1"/>
          <p:nvPr/>
        </p:nvSpPr>
        <p:spPr>
          <a:xfrm>
            <a:off x="6919251" y="4537412"/>
            <a:ext cx="2040117" cy="562203"/>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b="1" dirty="0" smtClean="0">
                <a:solidFill>
                  <a:srgbClr val="008AB0"/>
                </a:solidFill>
                <a:latin typeface="Arial" pitchFamily="34" charset="0"/>
                <a:cs typeface="Arial" pitchFamily="34" charset="0"/>
              </a:rPr>
              <a:t>$6,807</a:t>
            </a:r>
            <a:endParaRPr lang="en-US" sz="2800" b="1" dirty="0">
              <a:solidFill>
                <a:srgbClr val="008AB0"/>
              </a:solidFill>
              <a:latin typeface="Arial" pitchFamily="34" charset="0"/>
              <a:cs typeface="Arial" pitchFamily="34" charset="0"/>
            </a:endParaRPr>
          </a:p>
        </p:txBody>
      </p:sp>
      <p:sp>
        <p:nvSpPr>
          <p:cNvPr id="140" name="Oval 139"/>
          <p:cNvSpPr/>
          <p:nvPr/>
        </p:nvSpPr>
        <p:spPr>
          <a:xfrm>
            <a:off x="7498080" y="4560570"/>
            <a:ext cx="1547950" cy="551494"/>
          </a:xfrm>
          <a:prstGeom prst="ellipse">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TextBox 11"/>
          <p:cNvSpPr txBox="1"/>
          <p:nvPr/>
        </p:nvSpPr>
        <p:spPr>
          <a:xfrm>
            <a:off x="7364896" y="4535914"/>
            <a:ext cx="1598044" cy="562203"/>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b="1" dirty="0" smtClean="0">
                <a:solidFill>
                  <a:srgbClr val="008AB0"/>
                </a:solidFill>
                <a:latin typeface="Arial" pitchFamily="34" charset="0"/>
                <a:cs typeface="Arial" pitchFamily="34" charset="0"/>
              </a:rPr>
              <a:t>$2,180</a:t>
            </a:r>
            <a:endParaRPr lang="en-US" sz="2800" b="1" dirty="0">
              <a:solidFill>
                <a:srgbClr val="008AB0"/>
              </a:solidFill>
              <a:latin typeface="Arial" pitchFamily="34" charset="0"/>
              <a:cs typeface="Arial" pitchFamily="34" charset="0"/>
            </a:endParaRPr>
          </a:p>
        </p:txBody>
      </p:sp>
      <p:sp>
        <p:nvSpPr>
          <p:cNvPr id="142" name="Oval 141"/>
          <p:cNvSpPr/>
          <p:nvPr/>
        </p:nvSpPr>
        <p:spPr>
          <a:xfrm>
            <a:off x="7494069" y="4555910"/>
            <a:ext cx="1547950" cy="551494"/>
          </a:xfrm>
          <a:prstGeom prst="ellipse">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388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left)">
                                      <p:cBhvr>
                                        <p:cTn id="7" dur="500"/>
                                        <p:tgtEl>
                                          <p:spTgt spid="106"/>
                                        </p:tgtEl>
                                      </p:cBhvr>
                                    </p:animEffec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10" presetClass="exit" presetSubtype="0" fill="hold" nodeType="withEffect">
                                  <p:stCondLst>
                                    <p:cond delay="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10" presetClass="exit" presetSubtype="0" fill="hold" nodeType="withEffect">
                                  <p:stCondLst>
                                    <p:cond delay="0"/>
                                  </p:stCondLst>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9"/>
                                        </p:tgtEl>
                                        <p:attrNameLst>
                                          <p:attrName>style.visibility</p:attrName>
                                        </p:attrNameLst>
                                      </p:cBhvr>
                                      <p:to>
                                        <p:strVal val="visible"/>
                                      </p:to>
                                    </p:set>
                                    <p:animEffect transition="in" filter="fade">
                                      <p:cBhvr>
                                        <p:cTn id="31" dur="500"/>
                                        <p:tgtEl>
                                          <p:spTgt spid="139"/>
                                        </p:tgtEl>
                                      </p:cBhvr>
                                    </p:animEffect>
                                  </p:childTnLst>
                                </p:cTn>
                              </p:par>
                              <p:par>
                                <p:cTn id="32" presetID="10" presetClass="exit" presetSubtype="0" fill="hold" grpId="0" nodeType="withEffect">
                                  <p:stCondLst>
                                    <p:cond delay="0"/>
                                  </p:stCondLst>
                                  <p:childTnLst>
                                    <p:animEffect transition="out" filter="fade">
                                      <p:cBhvr>
                                        <p:cTn id="33" dur="500"/>
                                        <p:tgtEl>
                                          <p:spTgt spid="142"/>
                                        </p:tgtEl>
                                      </p:cBhvr>
                                    </p:animEffect>
                                    <p:set>
                                      <p:cBhvr>
                                        <p:cTn id="34" dur="1" fill="hold">
                                          <p:stCondLst>
                                            <p:cond delay="499"/>
                                          </p:stCondLst>
                                        </p:cTn>
                                        <p:tgtEl>
                                          <p:spTgt spid="142"/>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41"/>
                                        </p:tgtEl>
                                      </p:cBhvr>
                                    </p:animEffect>
                                    <p:set>
                                      <p:cBhvr>
                                        <p:cTn id="37" dur="1" fill="hold">
                                          <p:stCondLst>
                                            <p:cond delay="499"/>
                                          </p:stCondLst>
                                        </p:cTn>
                                        <p:tgtEl>
                                          <p:spTgt spid="141"/>
                                        </p:tgtEl>
                                        <p:attrNameLst>
                                          <p:attrName>style.visibility</p:attrName>
                                        </p:attrNameLst>
                                      </p:cBhvr>
                                      <p:to>
                                        <p:strVal val="hidden"/>
                                      </p:to>
                                    </p:set>
                                  </p:childTnLst>
                                </p:cTn>
                              </p:par>
                            </p:childTnLst>
                          </p:cTn>
                        </p:par>
                        <p:par>
                          <p:cTn id="38" fill="hold">
                            <p:stCondLst>
                              <p:cond delay="500"/>
                            </p:stCondLst>
                            <p:childTnLst>
                              <p:par>
                                <p:cTn id="39" presetID="21" presetClass="entr" presetSubtype="1" fill="hold" grpId="0" nodeType="afterEffect">
                                  <p:stCondLst>
                                    <p:cond delay="0"/>
                                  </p:stCondLst>
                                  <p:childTnLst>
                                    <p:set>
                                      <p:cBhvr>
                                        <p:cTn id="40" dur="1" fill="hold">
                                          <p:stCondLst>
                                            <p:cond delay="0"/>
                                          </p:stCondLst>
                                        </p:cTn>
                                        <p:tgtEl>
                                          <p:spTgt spid="140"/>
                                        </p:tgtEl>
                                        <p:attrNameLst>
                                          <p:attrName>style.visibility</p:attrName>
                                        </p:attrNameLst>
                                      </p:cBhvr>
                                      <p:to>
                                        <p:strVal val="visible"/>
                                      </p:to>
                                    </p:set>
                                    <p:animEffect transition="in" filter="wheel(1)">
                                      <p:cBhvr>
                                        <p:cTn id="41" dur="1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p:bldP spid="140" grpId="0" animBg="1"/>
      <p:bldP spid="141" grpId="0"/>
      <p:bldP spid="1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
            <a:ext cx="9144000" cy="4972988"/>
            <a:chOff x="0" y="-1"/>
            <a:chExt cx="9144000" cy="4972988"/>
          </a:xfrm>
        </p:grpSpPr>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
              <a:ext cx="5474043" cy="497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64227" y="0"/>
              <a:ext cx="4979773" cy="497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Rectangle 20"/>
          <p:cNvSpPr/>
          <p:nvPr/>
        </p:nvSpPr>
        <p:spPr>
          <a:xfrm>
            <a:off x="4300150" y="0"/>
            <a:ext cx="4843850" cy="4972986"/>
          </a:xfrm>
          <a:prstGeom prst="rect">
            <a:avLst/>
          </a:prstGeom>
          <a:gradFill>
            <a:gsLst>
              <a:gs pos="100000">
                <a:schemeClr val="bg1">
                  <a:alpha val="50000"/>
                </a:schemeClr>
              </a:gs>
              <a:gs pos="0">
                <a:srgbClr val="008AB0">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a:p>
        </p:txBody>
      </p:sp>
      <p:sp>
        <p:nvSpPr>
          <p:cNvPr id="19" name="Rectangle 18"/>
          <p:cNvSpPr/>
          <p:nvPr/>
        </p:nvSpPr>
        <p:spPr>
          <a:xfrm>
            <a:off x="-1" y="517482"/>
            <a:ext cx="8600303" cy="667512"/>
          </a:xfrm>
          <a:prstGeom prst="rect">
            <a:avLst/>
          </a:prstGeom>
          <a:gradFill>
            <a:gsLst>
              <a:gs pos="0">
                <a:srgbClr val="008AB0"/>
              </a:gs>
              <a:gs pos="100000">
                <a:srgbClr val="008AB0">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a:p>
        </p:txBody>
      </p:sp>
      <p:sp>
        <p:nvSpPr>
          <p:cNvPr id="9" name="TextBox 11"/>
          <p:cNvSpPr txBox="1"/>
          <p:nvPr/>
        </p:nvSpPr>
        <p:spPr>
          <a:xfrm>
            <a:off x="547255" y="545408"/>
            <a:ext cx="7023318" cy="623758"/>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chemeClr val="bg1"/>
                </a:solidFill>
                <a:latin typeface="Arial" pitchFamily="34" charset="0"/>
                <a:cs typeface="Arial" pitchFamily="34" charset="0"/>
              </a:rPr>
              <a:t>ECONOMIA ACTUAL</a:t>
            </a:r>
            <a:endParaRPr lang="en-US" sz="4200" b="1" dirty="0">
              <a:solidFill>
                <a:schemeClr val="bg1"/>
              </a:solidFill>
              <a:latin typeface="Arial" pitchFamily="34" charset="0"/>
              <a:cs typeface="Arial" pitchFamily="34" charset="0"/>
            </a:endParaRPr>
          </a:p>
        </p:txBody>
      </p:sp>
      <p:sp>
        <p:nvSpPr>
          <p:cNvPr id="10" name="TextBox 11"/>
          <p:cNvSpPr txBox="1"/>
          <p:nvPr/>
        </p:nvSpPr>
        <p:spPr>
          <a:xfrm>
            <a:off x="3391786" y="1939316"/>
            <a:ext cx="5394703" cy="1577866"/>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1200"/>
              </a:spcBef>
            </a:pPr>
            <a:r>
              <a:rPr lang="es-MX" sz="2800" dirty="0" smtClean="0">
                <a:solidFill>
                  <a:srgbClr val="747679"/>
                </a:solidFill>
                <a:latin typeface="Arial" pitchFamily="34" charset="0"/>
                <a:cs typeface="Arial" pitchFamily="34" charset="0"/>
              </a:rPr>
              <a:t>! Es virtualmente </a:t>
            </a:r>
            <a:r>
              <a:rPr lang="es-MX" sz="2800" b="1" dirty="0" smtClean="0">
                <a:solidFill>
                  <a:srgbClr val="008AB0"/>
                </a:solidFill>
                <a:latin typeface="Arial" pitchFamily="34" charset="0"/>
                <a:cs typeface="Arial" pitchFamily="34" charset="0"/>
              </a:rPr>
              <a:t>IMPOSIBLE </a:t>
            </a:r>
          </a:p>
          <a:p>
            <a:pPr algn="r">
              <a:spcBef>
                <a:spcPts val="1200"/>
              </a:spcBef>
            </a:pPr>
            <a:r>
              <a:rPr lang="es-MX" sz="2800" b="1" dirty="0" smtClean="0">
                <a:solidFill>
                  <a:srgbClr val="008AB0"/>
                </a:solidFill>
                <a:latin typeface="Arial" pitchFamily="34" charset="0"/>
                <a:cs typeface="Arial" pitchFamily="34" charset="0"/>
              </a:rPr>
              <a:t>AHORRAR </a:t>
            </a:r>
            <a:r>
              <a:rPr lang="es-MX" sz="2800" dirty="0" smtClean="0">
                <a:solidFill>
                  <a:srgbClr val="747679"/>
                </a:solidFill>
                <a:latin typeface="Arial" pitchFamily="34" charset="0"/>
                <a:cs typeface="Arial" pitchFamily="34" charset="0"/>
              </a:rPr>
              <a:t>con nuestra prosperidad financiera</a:t>
            </a:r>
            <a:r>
              <a:rPr lang="en-US" sz="2800" dirty="0" smtClean="0">
                <a:solidFill>
                  <a:srgbClr val="747679"/>
                </a:solidFill>
                <a:latin typeface="Arial" pitchFamily="34" charset="0"/>
                <a:cs typeface="Arial" pitchFamily="34" charset="0"/>
              </a:rPr>
              <a:t>!</a:t>
            </a:r>
          </a:p>
        </p:txBody>
      </p:sp>
    </p:spTree>
    <p:extLst>
      <p:ext uri="{BB962C8B-B14F-4D97-AF65-F5344CB8AC3E}">
        <p14:creationId xmlns:p14="http://schemas.microsoft.com/office/powerpoint/2010/main" val="129890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coolgizmotoys.com/images/2011/06/article-1264092-081D0A9F000005DC-144_468x3392.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65902"/>
            <a:ext cx="9144000" cy="4975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0431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leavitt\Desktop\iStock_000002694919Larg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49157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1"/>
          <p:cNvSpPr txBox="1"/>
          <p:nvPr/>
        </p:nvSpPr>
        <p:spPr>
          <a:xfrm>
            <a:off x="241828" y="201692"/>
            <a:ext cx="3490199" cy="2101086"/>
          </a:xfrm>
          <a:prstGeom prst="rect">
            <a:avLst/>
          </a:prstGeom>
          <a:noFill/>
        </p:spPr>
        <p:txBody>
          <a:bodyPr wrap="square" lIns="130046" tIns="65023" rIns="130046" bIns="6502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chemeClr val="bg1"/>
                </a:solidFill>
                <a:latin typeface="Arial" pitchFamily="34" charset="0"/>
                <a:cs typeface="Arial" pitchFamily="34" charset="0"/>
              </a:rPr>
              <a:t>LA GENERACION DE LA “AVESTRUZ</a:t>
            </a:r>
            <a:endParaRPr lang="en-US" sz="32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04927029"/>
      </p:ext>
    </p:extLst>
  </p:cSld>
  <p:clrMapOvr>
    <a:masterClrMapping/>
  </p:clrMapOvr>
  <p:timing>
    <p:tnLst>
      <p:par>
        <p:cTn id="1" dur="indefinite" restart="never" nodeType="tmRoot"/>
      </p:par>
    </p:tnLst>
  </p:timing>
</p:sld>
</file>

<file path=ppt/theme/theme1.xml><?xml version="1.0" encoding="utf-8"?>
<a:theme xmlns:a="http://schemas.openxmlformats.org/drawingml/2006/main" name="Truman convention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Truman convention (2)</Template>
  <TotalTime>20192</TotalTime>
  <Words>1488</Words>
  <Application>Microsoft Office PowerPoint</Application>
  <PresentationFormat>Presentación en pantalla (16:9)</PresentationFormat>
  <Paragraphs>283</Paragraphs>
  <Slides>48</Slides>
  <Notes>8</Notes>
  <HiddenSlides>0</HiddenSlides>
  <MMClips>0</MMClips>
  <ScaleCrop>false</ScaleCrop>
  <HeadingPairs>
    <vt:vector size="4" baseType="variant">
      <vt:variant>
        <vt:lpstr>Tema</vt:lpstr>
      </vt:variant>
      <vt:variant>
        <vt:i4>1</vt:i4>
      </vt:variant>
      <vt:variant>
        <vt:lpstr>Títulos de diapositiva</vt:lpstr>
      </vt:variant>
      <vt:variant>
        <vt:i4>48</vt:i4>
      </vt:variant>
    </vt:vector>
  </HeadingPairs>
  <TitlesOfParts>
    <vt:vector size="49" baseType="lpstr">
      <vt:lpstr>Truman convention (2)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VALOR DE INGRESO DE UN NEGOCIO PRODUCTIVO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$5 BILLONES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Nu Skin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nuadmin</dc:creator>
  <cp:lastModifiedBy>Alesousa</cp:lastModifiedBy>
  <cp:revision>415</cp:revision>
  <cp:lastPrinted>2011-10-19T01:01:47Z</cp:lastPrinted>
  <dcterms:created xsi:type="dcterms:W3CDTF">2011-09-28T18:54:05Z</dcterms:created>
  <dcterms:modified xsi:type="dcterms:W3CDTF">2011-11-01T15:10:53Z</dcterms:modified>
</cp:coreProperties>
</file>