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63" r:id="rId2"/>
    <p:sldId id="300" r:id="rId3"/>
    <p:sldId id="302" r:id="rId4"/>
    <p:sldId id="303" r:id="rId5"/>
    <p:sldId id="341" r:id="rId6"/>
    <p:sldId id="299" r:id="rId7"/>
    <p:sldId id="307" r:id="rId8"/>
    <p:sldId id="361" r:id="rId9"/>
    <p:sldId id="346" r:id="rId10"/>
    <p:sldId id="277" r:id="rId11"/>
    <p:sldId id="298" r:id="rId12"/>
    <p:sldId id="305" r:id="rId13"/>
    <p:sldId id="374" r:id="rId14"/>
    <p:sldId id="367" r:id="rId15"/>
    <p:sldId id="317" r:id="rId16"/>
    <p:sldId id="318" r:id="rId17"/>
    <p:sldId id="369" r:id="rId18"/>
    <p:sldId id="368" r:id="rId19"/>
    <p:sldId id="370" r:id="rId20"/>
    <p:sldId id="371" r:id="rId21"/>
    <p:sldId id="373" r:id="rId22"/>
    <p:sldId id="372" r:id="rId23"/>
    <p:sldId id="313" r:id="rId24"/>
    <p:sldId id="314" r:id="rId25"/>
    <p:sldId id="357" r:id="rId26"/>
    <p:sldId id="329" r:id="rId27"/>
    <p:sldId id="365" r:id="rId28"/>
    <p:sldId id="366" r:id="rId29"/>
    <p:sldId id="354" r:id="rId30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B0"/>
    <a:srgbClr val="D9D9D9"/>
    <a:srgbClr val="88944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88099" autoAdjust="0"/>
  </p:normalViewPr>
  <p:slideViewPr>
    <p:cSldViewPr snapToGrid="0">
      <p:cViewPr>
        <p:scale>
          <a:sx n="100" d="100"/>
          <a:sy n="100" d="100"/>
        </p:scale>
        <p:origin x="-516" y="3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49B0C13-8070-4EAD-8E96-E655D87366C0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55EB286-3295-476E-806D-16C53676E0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8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611E755-9544-4870-AFEB-36AF6AC7EB2C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8819F00-26A5-41B7-88A5-4031DA37B4A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2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0E33B-CAC6-4F2E-A2D7-3E195ACA03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6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19F00-26A5-41B7-88A5-4031DA37B4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52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4B6A-54BD-4FD0-9A5B-278FBF48B6D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69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98833-7DBA-F246-A3A8-CD5DCF29572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09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DAC23-63CE-4857-B5C7-F7FE2AAF9B3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1B27-BA90-4AD0-91D4-1FEE01F4207C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58887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643CF-3F7F-4E22-8144-DDA1C6F62F8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7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0E33B-CAC6-4F2E-A2D7-3E195ACA03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6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0E33B-CAC6-4F2E-A2D7-3E195ACA039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6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1B27-BA90-4AD0-91D4-1FEE01F4207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19F00-26A5-41B7-88A5-4031DA37B4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10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4B6A-54BD-4FD0-9A5B-278FBF48B6D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75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4B6A-54BD-4FD0-9A5B-278FBF48B6D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7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4B6A-54BD-4FD0-9A5B-278FBF48B6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93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4B6A-54BD-4FD0-9A5B-278FBF48B6D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3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0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5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5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7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1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8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2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2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1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8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387F-D302-5C4A-83B3-0D37FA205679}" type="datetimeFigureOut">
              <a:rPr lang="en-US" smtClean="0"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A7FA-05B4-8C42-8068-9F2E8836890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Volumes/gbm/Marketing/Works%20in%20Progress/CONVENTION%202011/Final%20versions/new%20backgrounds/Conv%202011%20ppt%2016-9%202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v 2011 ppt 16-9 2.jpg" descr="/Volumes/gbm/Marketing/Works in Progress/CONVENTION 2011/Final versions/new backgrounds/Conv 2011 ppt 16-9 2.jpg"/>
          <p:cNvPicPr>
            <a:picLocks noChangeAspect="1"/>
          </p:cNvPicPr>
          <p:nvPr/>
        </p:nvPicPr>
        <p:blipFill>
          <a:blip r:embed="rId13" r:link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25431" y="46397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387F-D302-5C4A-83B3-0D37FA205679}" type="datetimeFigureOut">
              <a:rPr lang="en-US" smtClean="0"/>
              <a:t>11/1/2011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947" y="46397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4665" y="46397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5A7FA-05B4-8C42-8068-9F2E8836890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9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file://localhost/Volumes/gbm/Marketing/Works%20in%20Progress/AGELOC/%20%20AGELOC%20BRAND%20BOOKS/AGELOC%20BRAND%20OPPORTUNITY%20GUIDE/jpgs/AGELOC%20BRAND%20OPPORTUNITY%20GUIDE%20R529.jpg" TargetMode="Externa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file://localhost/Volumes/gbm/Marketing/Works%20in%20Progress/AGELOC/%20%20AGELOC%20BRAND%20BOOKS/AGELOC%20BRAND%20OPPORTUNITY%20GUIDE/jpgs/AGELOC%20BRAND%20OPPORTUNITY%20GUIDE%20R529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0.jpe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72.jpeg"/><Relationship Id="rId10" Type="http://schemas.openxmlformats.org/officeDocument/2006/relationships/image" Target="../media/image10.png"/><Relationship Id="rId4" Type="http://schemas.openxmlformats.org/officeDocument/2006/relationships/image" Target="../media/image71.jpe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microsoft.com/office/2007/relationships/hdphoto" Target="../media/hdphoto8.wdp"/><Relationship Id="rId9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tiff"/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12" Type="http://schemas.openxmlformats.org/officeDocument/2006/relationships/image" Target="../media/image21.tiff"/><Relationship Id="rId17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tiff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4" name="Rectangle 3"/>
            <p:cNvSpPr/>
            <p:nvPr/>
          </p:nvSpPr>
          <p:spPr>
            <a:xfrm>
              <a:off x="226828" y="4082902"/>
              <a:ext cx="8725786" cy="786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1937" y="1146007"/>
            <a:ext cx="2860126" cy="285148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8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7" name="Rectangle 6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657601" y="1798063"/>
            <a:ext cx="5292810" cy="282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1200"/>
              </a:spcBef>
              <a:spcAft>
                <a:spcPts val="600"/>
              </a:spcAft>
              <a:buChar char="•"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ts val="1200"/>
              </a:spcBef>
              <a:spcAft>
                <a:spcPts val="600"/>
              </a:spcAft>
              <a:buChar char="–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ts val="1200"/>
              </a:spcBef>
              <a:spcAft>
                <a:spcPts val="600"/>
              </a:spcAft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ts val="1200"/>
              </a:spcBef>
              <a:spcAft>
                <a:spcPts val="600"/>
              </a:spcAft>
              <a:buChar char="–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ts val="1200"/>
              </a:spcBef>
              <a:spcAft>
                <a:spcPts val="600"/>
              </a:spcAft>
              <a:buChar char="»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0" hangingPunct="0"/>
            <a:r>
              <a:rPr lang="es-MX" b="1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es-MX" smtClean="0">
                <a:latin typeface="Arial" pitchFamily="34" charset="0"/>
                <a:cs typeface="Arial" pitchFamily="34" charset="0"/>
              </a:rPr>
              <a:t>Patentes Clasificados o Pendientes</a:t>
            </a:r>
          </a:p>
          <a:p>
            <a:pPr eaLnBrk="0" hangingPunct="0"/>
            <a:r>
              <a:rPr lang="es-MX" b="1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s-MX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mtClean="0">
                <a:latin typeface="Arial" pitchFamily="34" charset="0"/>
                <a:cs typeface="Arial" pitchFamily="34" charset="0"/>
              </a:rPr>
              <a:t>Articulos Publicados </a:t>
            </a:r>
          </a:p>
          <a:p>
            <a:pPr eaLnBrk="0" hangingPunct="0"/>
            <a:r>
              <a:rPr lang="es-MX" b="1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s-MX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mtClean="0">
                <a:latin typeface="Arial" pitchFamily="34" charset="0"/>
                <a:cs typeface="Arial" pitchFamily="34" charset="0"/>
              </a:rPr>
              <a:t>Presentaciones </a:t>
            </a: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0" y="4939395"/>
            <a:ext cx="1066800" cy="146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948E8D-C878-4D09-970A-FB6E2C1ECBD2}" type="slidenum">
              <a:rPr lang="en-US" sz="1000" b="1">
                <a:solidFill>
                  <a:srgbClr val="000000">
                    <a:lumMod val="65000"/>
                    <a:lumOff val="35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0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3" name="Title 14"/>
          <p:cNvSpPr txBox="1">
            <a:spLocks/>
          </p:cNvSpPr>
          <p:nvPr/>
        </p:nvSpPr>
        <p:spPr>
          <a:xfrm>
            <a:off x="438664" y="341870"/>
            <a:ext cx="7772400" cy="571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CIENCIA EXCLUSIVA Y PATENTADA </a:t>
            </a:r>
            <a:endParaRPr lang="en-US" sz="32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01" y="1043796"/>
            <a:ext cx="2465982" cy="3657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267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4" name="Rectangle 3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087405" y="1264803"/>
            <a:ext cx="3097736" cy="2000081"/>
            <a:chOff x="3087405" y="402162"/>
            <a:chExt cx="3097736" cy="2000081"/>
          </a:xfrm>
        </p:grpSpPr>
        <p:pic>
          <p:nvPicPr>
            <p:cNvPr id="11" name="Picture 10" descr="ageLOC-Logo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58"/>
            <a:stretch/>
          </p:blipFill>
          <p:spPr bwMode="auto">
            <a:xfrm>
              <a:off x="3087405" y="402162"/>
              <a:ext cx="2813064" cy="2000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796951" y="1639018"/>
              <a:ext cx="38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0" y="3286725"/>
            <a:ext cx="9144000" cy="869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PRODUCTOS ANTI ENVEJECIMIENTO DE </a:t>
            </a:r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ALTA TECNOLOGÍA</a:t>
            </a:r>
            <a:endParaRPr lang="es-MX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53" name="Rectangle 52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0" y="546147"/>
            <a:ext cx="9144000" cy="4351317"/>
            <a:chOff x="0" y="-12466"/>
            <a:chExt cx="9144000" cy="6851994"/>
          </a:xfrm>
          <a:solidFill>
            <a:srgbClr val="FFFFFF">
              <a:alpha val="80000"/>
            </a:srgbClr>
          </a:solidFill>
        </p:grpSpPr>
        <p:sp>
          <p:nvSpPr>
            <p:cNvPr id="18" name="Rectangle 17"/>
            <p:cNvSpPr/>
            <p:nvPr/>
          </p:nvSpPr>
          <p:spPr>
            <a:xfrm>
              <a:off x="0" y="-12466"/>
              <a:ext cx="9144000" cy="685800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0" y="673331"/>
              <a:ext cx="9144000" cy="68580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0" y="1356130"/>
              <a:ext cx="9144000" cy="685800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0" y="2041931"/>
              <a:ext cx="9144000" cy="68580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0" y="2727731"/>
              <a:ext cx="9144000" cy="685800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0" y="3413530"/>
              <a:ext cx="9144000" cy="68580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0" y="4096329"/>
              <a:ext cx="9144000" cy="685800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0" y="4782128"/>
              <a:ext cx="9144000" cy="68580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0" y="5467929"/>
              <a:ext cx="9144000" cy="685800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0" y="6153728"/>
              <a:ext cx="9144000" cy="68580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282689" y="548621"/>
            <a:ext cx="0" cy="4348844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3"/>
          <p:cNvSpPr txBox="1">
            <a:spLocks noChangeArrowheads="1"/>
          </p:cNvSpPr>
          <p:nvPr/>
        </p:nvSpPr>
        <p:spPr bwMode="auto">
          <a:xfrm>
            <a:off x="7379855" y="4445707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1984</a:t>
            </a:r>
          </a:p>
        </p:txBody>
      </p:sp>
      <p:sp>
        <p:nvSpPr>
          <p:cNvPr id="92" name="Rectangle 3"/>
          <p:cNvSpPr txBox="1">
            <a:spLocks noChangeArrowheads="1"/>
          </p:cNvSpPr>
          <p:nvPr/>
        </p:nvSpPr>
        <p:spPr bwMode="auto">
          <a:xfrm>
            <a:off x="7379855" y="4010278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1986</a:t>
            </a:r>
          </a:p>
        </p:txBody>
      </p:sp>
      <p:sp>
        <p:nvSpPr>
          <p:cNvPr id="93" name="Rectangle 3"/>
          <p:cNvSpPr txBox="1">
            <a:spLocks noChangeArrowheads="1"/>
          </p:cNvSpPr>
          <p:nvPr/>
        </p:nvSpPr>
        <p:spPr bwMode="auto">
          <a:xfrm>
            <a:off x="7379855" y="3585735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1992</a:t>
            </a:r>
          </a:p>
        </p:txBody>
      </p:sp>
      <p:sp>
        <p:nvSpPr>
          <p:cNvPr id="94" name="Rectangle 3"/>
          <p:cNvSpPr txBox="1">
            <a:spLocks noChangeArrowheads="1"/>
          </p:cNvSpPr>
          <p:nvPr/>
        </p:nvSpPr>
        <p:spPr bwMode="auto">
          <a:xfrm>
            <a:off x="7379855" y="3139421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1999</a:t>
            </a:r>
          </a:p>
        </p:txBody>
      </p:sp>
      <p:sp>
        <p:nvSpPr>
          <p:cNvPr id="95" name="Rectangle 3"/>
          <p:cNvSpPr txBox="1">
            <a:spLocks noChangeArrowheads="1"/>
          </p:cNvSpPr>
          <p:nvPr/>
        </p:nvSpPr>
        <p:spPr bwMode="auto">
          <a:xfrm>
            <a:off x="7379855" y="2714878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2003</a:t>
            </a:r>
          </a:p>
        </p:txBody>
      </p:sp>
      <p:sp>
        <p:nvSpPr>
          <p:cNvPr id="96" name="Rectangle 3"/>
          <p:cNvSpPr txBox="1">
            <a:spLocks noChangeArrowheads="1"/>
          </p:cNvSpPr>
          <p:nvPr/>
        </p:nvSpPr>
        <p:spPr bwMode="auto">
          <a:xfrm>
            <a:off x="7379855" y="2275491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2005</a:t>
            </a:r>
          </a:p>
        </p:txBody>
      </p:sp>
      <p:sp>
        <p:nvSpPr>
          <p:cNvPr id="97" name="Rectangle 3"/>
          <p:cNvSpPr txBox="1">
            <a:spLocks noChangeArrowheads="1"/>
          </p:cNvSpPr>
          <p:nvPr/>
        </p:nvSpPr>
        <p:spPr bwMode="auto">
          <a:xfrm>
            <a:off x="7379855" y="1850948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2006</a:t>
            </a:r>
          </a:p>
        </p:txBody>
      </p:sp>
      <p:sp>
        <p:nvSpPr>
          <p:cNvPr id="98" name="Rectangle 3"/>
          <p:cNvSpPr txBox="1">
            <a:spLocks noChangeArrowheads="1"/>
          </p:cNvSpPr>
          <p:nvPr/>
        </p:nvSpPr>
        <p:spPr bwMode="auto">
          <a:xfrm>
            <a:off x="7379855" y="1404634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2008</a:t>
            </a:r>
          </a:p>
        </p:txBody>
      </p:sp>
      <p:sp>
        <p:nvSpPr>
          <p:cNvPr id="99" name="Rectangle 3"/>
          <p:cNvSpPr txBox="1">
            <a:spLocks noChangeArrowheads="1"/>
          </p:cNvSpPr>
          <p:nvPr/>
        </p:nvSpPr>
        <p:spPr bwMode="auto">
          <a:xfrm>
            <a:off x="7379855" y="969206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2009</a:t>
            </a:r>
          </a:p>
        </p:txBody>
      </p:sp>
      <p:sp>
        <p:nvSpPr>
          <p:cNvPr id="100" name="Rectangle 3"/>
          <p:cNvSpPr txBox="1">
            <a:spLocks noChangeArrowheads="1"/>
          </p:cNvSpPr>
          <p:nvPr/>
        </p:nvSpPr>
        <p:spPr bwMode="auto">
          <a:xfrm>
            <a:off x="7379855" y="533777"/>
            <a:ext cx="1764145" cy="45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8149">
              <a:lnSpc>
                <a:spcPts val="2142"/>
              </a:lnSpc>
              <a:defRPr/>
            </a:pPr>
            <a:r>
              <a:rPr lang="en-US" sz="1600" spc="89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ea typeface="ＭＳ Ｐゴシック" pitchFamily="-112" charset="-128"/>
                <a:cs typeface="ＭＳ Ｐゴシック" pitchFamily="-112" charset="-128"/>
              </a:rPr>
              <a:t>2010</a:t>
            </a:r>
          </a:p>
        </p:txBody>
      </p:sp>
      <p:pic>
        <p:nvPicPr>
          <p:cNvPr id="101" name="Picture 100" descr="newVitalitymocksmalllogo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35" y="579477"/>
            <a:ext cx="242796" cy="370332"/>
          </a:xfrm>
          <a:prstGeom prst="roundRect">
            <a:avLst/>
          </a:prstGeom>
          <a:solidFill>
            <a:srgbClr val="008AB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04" name="Picture 103" descr="First product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635" y="1018238"/>
            <a:ext cx="484780" cy="341719"/>
          </a:xfrm>
          <a:prstGeom prst="roundRect">
            <a:avLst/>
          </a:prstGeom>
          <a:solidFill>
            <a:srgbClr val="008AB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05" name="Picture 104" descr="Slide 19 1992 produc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635" y="1448293"/>
            <a:ext cx="428288" cy="370332"/>
          </a:xfrm>
          <a:prstGeom prst="roundRect">
            <a:avLst/>
          </a:prstGeom>
          <a:solidFill>
            <a:srgbClr val="008AB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0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35" y="1884150"/>
            <a:ext cx="428392" cy="370332"/>
          </a:xfrm>
          <a:prstGeom prst="round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107" name="Picture 106" descr="First products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635" y="3183641"/>
            <a:ext cx="474233" cy="370332"/>
          </a:xfrm>
          <a:prstGeom prst="round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8" name="Picture 107" descr="First product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635" y="2318832"/>
            <a:ext cx="445767" cy="370332"/>
          </a:xfrm>
          <a:prstGeom prst="roundRect">
            <a:avLst/>
          </a:prstGeom>
          <a:solidFill>
            <a:srgbClr val="008AB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09" name="Picture 108" descr="Slide 19 1992 product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636" y="2748131"/>
            <a:ext cx="443756" cy="370332"/>
          </a:xfrm>
          <a:prstGeom prst="roundRect">
            <a:avLst/>
          </a:prstGeom>
          <a:solidFill>
            <a:srgbClr val="008AB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10" name="Picture 109" descr="Slide 19 1992 product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9" b="21339"/>
          <a:stretch/>
        </p:blipFill>
        <p:spPr>
          <a:xfrm>
            <a:off x="230635" y="3614120"/>
            <a:ext cx="440997" cy="370332"/>
          </a:xfrm>
          <a:prstGeom prst="round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1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637" y="4063903"/>
            <a:ext cx="467598" cy="370332"/>
          </a:xfrm>
          <a:prstGeom prst="round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ffectLst/>
        </p:spPr>
      </p:pic>
      <p:pic>
        <p:nvPicPr>
          <p:cNvPr id="112" name="Picture 111" descr="First products.jp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635" y="4495857"/>
            <a:ext cx="446859" cy="370332"/>
          </a:xfrm>
          <a:prstGeom prst="round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3" name="Rectangle 3"/>
          <p:cNvSpPr txBox="1">
            <a:spLocks noChangeArrowheads="1"/>
          </p:cNvSpPr>
          <p:nvPr/>
        </p:nvSpPr>
        <p:spPr bwMode="auto">
          <a:xfrm>
            <a:off x="1042066" y="4523431"/>
            <a:ext cx="2919610" cy="16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Nu Skin Founded</a:t>
            </a:r>
          </a:p>
        </p:txBody>
      </p:sp>
      <p:sp>
        <p:nvSpPr>
          <p:cNvPr id="114" name="Rectangle 3"/>
          <p:cNvSpPr txBox="1">
            <a:spLocks noChangeArrowheads="1"/>
          </p:cNvSpPr>
          <p:nvPr/>
        </p:nvSpPr>
        <p:spPr bwMode="auto">
          <a:xfrm>
            <a:off x="1049500" y="4697332"/>
            <a:ext cx="4528762" cy="24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s-MX" sz="1300" smtClean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“Todo de lo bueno, nada de lo malo .”</a:t>
            </a:r>
            <a:endParaRPr lang="es-MX" sz="1300">
              <a:solidFill>
                <a:schemeClr val="tx1">
                  <a:lumMod val="65000"/>
                  <a:lumOff val="35000"/>
                </a:schemeClr>
              </a:solidFill>
              <a:latin typeface="Verlag Book" pitchFamily="50" charset="0"/>
            </a:endParaRPr>
          </a:p>
        </p:txBody>
      </p:sp>
      <p:sp>
        <p:nvSpPr>
          <p:cNvPr id="115" name="Rectangle 3"/>
          <p:cNvSpPr txBox="1">
            <a:spLocks noChangeArrowheads="1"/>
          </p:cNvSpPr>
          <p:nvPr/>
        </p:nvSpPr>
        <p:spPr bwMode="auto">
          <a:xfrm>
            <a:off x="1026573" y="3303067"/>
            <a:ext cx="1955180" cy="22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180°System</a:t>
            </a:r>
          </a:p>
        </p:txBody>
      </p:sp>
      <p:sp>
        <p:nvSpPr>
          <p:cNvPr id="116" name="Rectangle 3"/>
          <p:cNvSpPr txBox="1">
            <a:spLocks noChangeArrowheads="1"/>
          </p:cNvSpPr>
          <p:nvPr/>
        </p:nvSpPr>
        <p:spPr bwMode="auto">
          <a:xfrm>
            <a:off x="1026574" y="3728244"/>
            <a:ext cx="3339379" cy="12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Original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LifePak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Verlag Book" pitchFamily="50" charset="0"/>
            </a:endParaRPr>
          </a:p>
        </p:txBody>
      </p:sp>
      <p:sp>
        <p:nvSpPr>
          <p:cNvPr id="117" name="Rectangle 3"/>
          <p:cNvSpPr txBox="1">
            <a:spLocks noChangeArrowheads="1"/>
          </p:cNvSpPr>
          <p:nvPr/>
        </p:nvSpPr>
        <p:spPr bwMode="auto">
          <a:xfrm>
            <a:off x="1026573" y="4183348"/>
            <a:ext cx="4705490" cy="1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Nutriol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 Hair Care</a:t>
            </a:r>
          </a:p>
        </p:txBody>
      </p: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1026573" y="702925"/>
            <a:ext cx="1745585" cy="16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ageLOC Vitality</a:t>
            </a:r>
          </a:p>
        </p:txBody>
      </p:sp>
      <p:sp>
        <p:nvSpPr>
          <p:cNvPr id="119" name="Rectangle 3"/>
          <p:cNvSpPr txBox="1">
            <a:spLocks noChangeArrowheads="1"/>
          </p:cNvSpPr>
          <p:nvPr/>
        </p:nvSpPr>
        <p:spPr bwMode="auto">
          <a:xfrm>
            <a:off x="1026574" y="1122070"/>
            <a:ext cx="2504535" cy="16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ageLOC Transformation</a:t>
            </a:r>
          </a:p>
        </p:txBody>
      </p:sp>
      <p:sp>
        <p:nvSpPr>
          <p:cNvPr id="120" name="Rectangle 3"/>
          <p:cNvSpPr txBox="1">
            <a:spLocks noChangeArrowheads="1"/>
          </p:cNvSpPr>
          <p:nvPr/>
        </p:nvSpPr>
        <p:spPr bwMode="auto">
          <a:xfrm>
            <a:off x="1026574" y="1571015"/>
            <a:ext cx="4821943" cy="1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s-MX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Galvánica Spa Facial </a:t>
            </a:r>
            <a:r>
              <a:rPr lang="es-MX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Gels</a:t>
            </a:r>
            <a:r>
              <a:rPr lang="es-MX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 con ageLOC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latin typeface="Verlag Book" pitchFamily="50" charset="0"/>
            </a:endParaRPr>
          </a:p>
        </p:txBody>
      </p:sp>
      <p:sp>
        <p:nvSpPr>
          <p:cNvPr id="121" name="Rectangle 3"/>
          <p:cNvSpPr txBox="1">
            <a:spLocks noChangeArrowheads="1"/>
          </p:cNvSpPr>
          <p:nvPr/>
        </p:nvSpPr>
        <p:spPr bwMode="auto">
          <a:xfrm>
            <a:off x="1026574" y="2006945"/>
            <a:ext cx="2884010" cy="16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Galvánica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Spa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Verlag Book" pitchFamily="50" charset="0"/>
            </a:endParaRPr>
          </a:p>
        </p:txBody>
      </p:sp>
      <p:sp>
        <p:nvSpPr>
          <p:cNvPr id="122" name="Rectangle 3"/>
          <p:cNvSpPr txBox="1">
            <a:spLocks noChangeArrowheads="1"/>
          </p:cNvSpPr>
          <p:nvPr/>
        </p:nvSpPr>
        <p:spPr bwMode="auto">
          <a:xfrm>
            <a:off x="1026574" y="2420323"/>
            <a:ext cx="2884010" cy="16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LifePak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Nano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Verlag Book" pitchFamily="50" charset="0"/>
            </a:endParaRPr>
          </a:p>
        </p:txBody>
      </p:sp>
      <p:sp>
        <p:nvSpPr>
          <p:cNvPr id="123" name="Rectangle 3"/>
          <p:cNvSpPr txBox="1">
            <a:spLocks noChangeArrowheads="1"/>
          </p:cNvSpPr>
          <p:nvPr/>
        </p:nvSpPr>
        <p:spPr bwMode="auto">
          <a:xfrm>
            <a:off x="1026574" y="2863286"/>
            <a:ext cx="2884010" cy="16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18"/>
              </a:lnSpc>
              <a:spcAft>
                <a:spcPts val="535"/>
              </a:spcAft>
              <a:buClr>
                <a:schemeClr val="tx1">
                  <a:lumMod val="65000"/>
                  <a:lumOff val="35000"/>
                </a:schemeClr>
              </a:buClr>
              <a:buSzPct val="60000"/>
            </a:pPr>
            <a:r>
              <a:rPr lang="es-MX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</a:rPr>
              <a:t>Escaner Biofotónico</a:t>
            </a:r>
            <a:endParaRPr lang="es-MX" sz="1600">
              <a:solidFill>
                <a:schemeClr val="tx1">
                  <a:lumMod val="65000"/>
                  <a:lumOff val="35000"/>
                </a:schemeClr>
              </a:solidFill>
              <a:latin typeface="Verlag Book" pitchFamily="50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81000" y="75204"/>
            <a:ext cx="8153400" cy="57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0" tIns="40815" rIns="81630" bIns="40815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200" smtClean="0">
                <a:solidFill>
                  <a:srgbClr val="008AB0"/>
                </a:solidFill>
                <a:latin typeface="Verlag Bold" pitchFamily="50" charset="0"/>
                <a:cs typeface="Arial" pitchFamily="34" charset="0"/>
              </a:rPr>
              <a:t>TIEMPO DE INOVACIÓN</a:t>
            </a:r>
            <a:endParaRPr lang="es-MX" sz="3200" b="1">
              <a:solidFill>
                <a:srgbClr val="008AB0"/>
              </a:solidFill>
              <a:latin typeface="Verlag Bold" pitchFamily="50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4906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68447" y="380246"/>
            <a:ext cx="5322084" cy="4522879"/>
            <a:chOff x="1158847" y="380246"/>
            <a:chExt cx="5322084" cy="4522879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8847" y="380246"/>
              <a:ext cx="3728463" cy="4522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76799" y="380246"/>
              <a:ext cx="1604132" cy="4522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96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4911386"/>
            <a:chOff x="0" y="0"/>
            <a:chExt cx="9144000" cy="4911386"/>
          </a:xfrm>
        </p:grpSpPr>
        <p:pic>
          <p:nvPicPr>
            <p:cNvPr id="13" name="Picture 2" descr="C:\Users\agibb\Desktop\Pictures\RM11201600.white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37" t="13065" b="5721"/>
            <a:stretch/>
          </p:blipFill>
          <p:spPr bwMode="auto">
            <a:xfrm>
              <a:off x="0" y="0"/>
              <a:ext cx="6949031" cy="491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gibb\Desktop\Pictures\RM11201600.white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832" t="13065" b="5721"/>
            <a:stretch/>
          </p:blipFill>
          <p:spPr bwMode="auto">
            <a:xfrm>
              <a:off x="5552303" y="0"/>
              <a:ext cx="3591697" cy="491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4772131" y="3048247"/>
            <a:ext cx="39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Lleva los productos anti envejecimiento mas allá con los más avanzados del mundo para el cuidado del cuerpo.</a:t>
            </a: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1815" y="1646606"/>
            <a:ext cx="186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CUERPO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AGELOC BRAND OPPORTUNITY GUIDE R529.jpg" descr="/Volumes/gbm/Marketing/Works in Progress/AGELOC/  AGELOC BRAND BOOKS/AGELOC BRAND OPPORTUNITY GUIDE/jpgs/AGELOC BRAND OPPORTUNITY GUIDE R529.jpg"/>
          <p:cNvPicPr>
            <a:picLocks noChangeAspect="1"/>
          </p:cNvPicPr>
          <p:nvPr/>
        </p:nvPicPr>
        <p:blipFill rotWithShape="1">
          <a:blip r:embed="rId3" r:link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73" b="40485" l="64773" r="100000">
                        <a14:foregroundMark x1="73136" y1="26121" x2="73136" y2="26121"/>
                        <a14:foregroundMark x1="87773" y1="29758" x2="87773" y2="29758"/>
                        <a14:foregroundMark x1="90273" y1="27636" x2="90273" y2="27636"/>
                        <a14:foregroundMark x1="94545" y1="26606" x2="94545" y2="26606"/>
                        <a14:foregroundMark x1="84545" y1="34606" x2="84545" y2="34606"/>
                        <a14:foregroundMark x1="85864" y1="35636" x2="85864" y2="35636"/>
                        <a14:foregroundMark x1="79500" y1="28667" x2="79500" y2="28667"/>
                        <a14:foregroundMark x1="83136" y1="29394" x2="83136" y2="29394"/>
                        <a14:foregroundMark x1="86864" y1="28182" x2="86864" y2="28182"/>
                        <a14:foregroundMark x1="81682" y1="36667" x2="81682" y2="36667"/>
                        <a14:foregroundMark x1="77909" y1="35636" x2="77909" y2="35636"/>
                        <a14:foregroundMark x1="97000" y1="26606" x2="97000" y2="26606"/>
                        <a14:foregroundMark x1="96864" y1="27333" x2="96864" y2="2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60" t="23502" b="66801"/>
          <a:stretch/>
        </p:blipFill>
        <p:spPr>
          <a:xfrm>
            <a:off x="5719817" y="950027"/>
            <a:ext cx="3194929" cy="665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8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13" name="Rectangle 12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17244" y="1574357"/>
            <a:ext cx="3726755" cy="30652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Conforme nos hacemos viejos la piel:</a:t>
            </a:r>
          </a:p>
          <a:p>
            <a:pPr lvl="1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Pierde Firmeza</a:t>
            </a:r>
          </a:p>
          <a:p>
            <a:pPr lvl="1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 hace Flácida</a:t>
            </a:r>
          </a:p>
          <a:p>
            <a:pPr lvl="1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 Reseca</a:t>
            </a:r>
          </a:p>
          <a:p>
            <a:pPr lvl="1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 Arruga </a:t>
            </a:r>
          </a:p>
          <a:p>
            <a:pPr lvl="1">
              <a:buFont typeface="Arial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Surge la Piel de naranja </a:t>
            </a:r>
            <a:endParaRPr lang="es-MX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215660" y="266700"/>
            <a:ext cx="82137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 cap="none" baseline="0">
                <a:solidFill>
                  <a:schemeClr val="accent4"/>
                </a:solidFill>
                <a:latin typeface="Arial"/>
                <a:ea typeface="ＭＳ Ｐゴシック" charset="-128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 APARIENCIA DE LOS SIGNOS DE LA EDAD EN LA PIEL</a:t>
            </a:r>
            <a:endParaRPr lang="en-US" sz="32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72f464fc-ed07-4b51-a687-346746130b0e" descr="image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745" y1="72953" x2="42042" y2="95906"/>
                        <a14:foregroundMark x1="88804" y1="71930" x2="69704" y2="98538"/>
                        <a14:foregroundMark x1="12623" y1="75292" x2="40285" y2="98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327" y="2608433"/>
            <a:ext cx="2945795" cy="221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ircular Arrow 4"/>
          <p:cNvSpPr/>
          <p:nvPr/>
        </p:nvSpPr>
        <p:spPr>
          <a:xfrm>
            <a:off x="949125" y="1226916"/>
            <a:ext cx="3044141" cy="3044141"/>
          </a:xfrm>
          <a:prstGeom prst="circularArrow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63b388ad-a25a-41d2-9044-216c28cbbcab" descr="image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1965" y1="68567" x2="57629" y2="92251"/>
                        <a14:foregroundMark x1="58836" y1="91520" x2="85510" y2="65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006" y="983848"/>
            <a:ext cx="3108998" cy="233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6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4" name="Rectangle 3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3715474" y="1111170"/>
            <a:ext cx="1782501" cy="3298784"/>
          </a:xfrm>
          <a:prstGeom prst="rect">
            <a:avLst/>
          </a:prstGeom>
          <a:solidFill>
            <a:srgbClr val="008A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522514" y="219654"/>
            <a:ext cx="816428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 cap="none" baseline="0">
                <a:solidFill>
                  <a:schemeClr val="accent4"/>
                </a:solidFill>
                <a:latin typeface="Arial"/>
                <a:ea typeface="ＭＳ Ｐゴシック" charset="-128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GENES DETERMINANTES EN LA MANIFESTACIÓN</a:t>
            </a:r>
          </a:p>
          <a:p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DE CARACTERÍSTICAS JUVENILES</a:t>
            </a:r>
            <a:endParaRPr lang="es-MX" sz="3200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Straight Connector 48"/>
          <p:cNvCxnSpPr>
            <a:stCxn id="44" idx="3"/>
          </p:cNvCxnSpPr>
          <p:nvPr/>
        </p:nvCxnSpPr>
        <p:spPr>
          <a:xfrm>
            <a:off x="5487370" y="2354798"/>
            <a:ext cx="2374095" cy="66153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5" idx="3"/>
          </p:cNvCxnSpPr>
          <p:nvPr/>
        </p:nvCxnSpPr>
        <p:spPr>
          <a:xfrm flipV="1">
            <a:off x="5487370" y="2808979"/>
            <a:ext cx="1435944" cy="38742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6" idx="3"/>
          </p:cNvCxnSpPr>
          <p:nvPr/>
        </p:nvCxnSpPr>
        <p:spPr>
          <a:xfrm flipV="1">
            <a:off x="5487370" y="2742217"/>
            <a:ext cx="1329066" cy="129578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3"/>
          </p:cNvCxnSpPr>
          <p:nvPr/>
        </p:nvCxnSpPr>
        <p:spPr>
          <a:xfrm>
            <a:off x="5487370" y="1513196"/>
            <a:ext cx="1732827" cy="168320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930924" y="1654660"/>
            <a:ext cx="2831909" cy="2797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LUSCA JOVEN </a:t>
            </a:r>
            <a:endParaRPr lang="en-US" sz="1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0924" y="1939348"/>
            <a:ext cx="2831909" cy="1967632"/>
          </a:xfrm>
          <a:prstGeom prst="rect">
            <a:avLst/>
          </a:prstGeom>
          <a:solidFill>
            <a:srgbClr val="F0EF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Disminuye la apariencia de la celulitis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Le da firmeza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Tonifica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Da suavidad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 adelgaza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Hidratación</a:t>
            </a:r>
            <a:endParaRPr lang="es-MX" sz="13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6926" y="4619782"/>
            <a:ext cx="33437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Apariencia de Celulitis  = Textura en la superficie .</a:t>
            </a:r>
            <a:endParaRPr lang="es-MX" sz="100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64545" y="1125776"/>
            <a:ext cx="598054" cy="3617116"/>
          </a:xfrm>
          <a:prstGeom prst="rect">
            <a:avLst/>
          </a:prstGeom>
          <a:solidFill>
            <a:srgbClr val="F0EF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1400" b="1" dirty="0" smtClean="0">
                <a:solidFill>
                  <a:srgbClr val="008AB0"/>
                </a:solidFill>
              </a:rPr>
              <a:t> LOS </a:t>
            </a:r>
            <a:r>
              <a:rPr lang="es-MX" sz="1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GENES REGULADORES DE LA JUVENTUD  </a:t>
            </a:r>
            <a:r>
              <a:rPr lang="es-MX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Son responsables de:</a:t>
            </a:r>
            <a:endParaRPr lang="es-MX" sz="1700" dirty="0">
              <a:solidFill>
                <a:srgbClr val="008AB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716973" y="1125776"/>
            <a:ext cx="1770397" cy="3299644"/>
            <a:chOff x="3716973" y="1125776"/>
            <a:chExt cx="1770397" cy="3370896"/>
          </a:xfrm>
        </p:grpSpPr>
        <p:sp>
          <p:nvSpPr>
            <p:cNvPr id="9" name="Rectangle 8"/>
            <p:cNvSpPr/>
            <p:nvPr/>
          </p:nvSpPr>
          <p:spPr>
            <a:xfrm>
              <a:off x="3716973" y="1125776"/>
              <a:ext cx="1770397" cy="791571"/>
            </a:xfrm>
            <a:prstGeom prst="rect">
              <a:avLst/>
            </a:prstGeom>
            <a:solidFill>
              <a:srgbClr val="008A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MOVIMIENTO</a:t>
              </a:r>
            </a:p>
            <a:p>
              <a:r>
                <a:rPr lang="es-MX" sz="1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  FLUIDO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716973" y="1985551"/>
              <a:ext cx="1770397" cy="791571"/>
            </a:xfrm>
            <a:prstGeom prst="rect">
              <a:avLst/>
            </a:prstGeom>
            <a:solidFill>
              <a:srgbClr val="008A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PIEL</a:t>
              </a:r>
            </a:p>
            <a:p>
              <a:r>
                <a:rPr lang="es-MX" sz="1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ESTRUCTURA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716973" y="2845326"/>
              <a:ext cx="1770397" cy="791571"/>
            </a:xfrm>
            <a:prstGeom prst="rect">
              <a:avLst/>
            </a:prstGeom>
            <a:solidFill>
              <a:srgbClr val="008A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HUMECTACIÓN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716973" y="3705101"/>
              <a:ext cx="1770397" cy="791571"/>
            </a:xfrm>
            <a:prstGeom prst="rect">
              <a:avLst/>
            </a:prstGeom>
            <a:solidFill>
              <a:srgbClr val="008A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LIPIDO </a:t>
              </a:r>
              <a:r>
                <a:rPr lang="es-MX" sz="1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METABOLISMO</a:t>
              </a:r>
            </a:p>
          </p:txBody>
        </p:sp>
      </p:grpSp>
      <p:sp>
        <p:nvSpPr>
          <p:cNvPr id="69" name="Pentagon 68"/>
          <p:cNvSpPr/>
          <p:nvPr/>
        </p:nvSpPr>
        <p:spPr>
          <a:xfrm>
            <a:off x="229589" y="1971309"/>
            <a:ext cx="2620494" cy="1520042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LA CIENCIA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AGELOC</a:t>
            </a:r>
          </a:p>
        </p:txBody>
      </p:sp>
    </p:spTree>
    <p:extLst>
      <p:ext uri="{BB962C8B-B14F-4D97-AF65-F5344CB8AC3E}">
        <p14:creationId xmlns:p14="http://schemas.microsoft.com/office/powerpoint/2010/main" val="32106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8" name="Rectangle 7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198924" y="133134"/>
            <a:ext cx="3615623" cy="184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 cap="none" baseline="0">
                <a:solidFill>
                  <a:schemeClr val="accent4"/>
                </a:solidFill>
                <a:latin typeface="Arial"/>
                <a:ea typeface="ＭＳ Ｐゴシック" charset="-128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s-MX" sz="3200" b="1" dirty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REAJUSTA TUS GENES REGULADORES DE LA JUVENTUD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047"/>
          <a:stretch/>
        </p:blipFill>
        <p:spPr bwMode="auto">
          <a:xfrm>
            <a:off x="627297" y="-161114"/>
            <a:ext cx="4416725" cy="496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37" t="12854" r="2575" b="35554"/>
          <a:stretch/>
        </p:blipFill>
        <p:spPr bwMode="auto">
          <a:xfrm>
            <a:off x="5124091" y="2242868"/>
            <a:ext cx="2415396" cy="256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1442" y="382775"/>
            <a:ext cx="2515432" cy="432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s-MX" sz="1100" dirty="0" smtClean="0"/>
              <a:t>Reduce el movimiento</a:t>
            </a:r>
          </a:p>
          <a:p>
            <a:pPr algn="r"/>
            <a:r>
              <a:rPr lang="es-MX" sz="1100" dirty="0"/>
              <a:t>Reduce </a:t>
            </a:r>
            <a:r>
              <a:rPr lang="es-MX" sz="1100" dirty="0" smtClean="0"/>
              <a:t>el </a:t>
            </a:r>
            <a:r>
              <a:rPr lang="es-MX" sz="1100" dirty="0"/>
              <a:t>movimiento</a:t>
            </a:r>
          </a:p>
          <a:p>
            <a:pPr algn="r"/>
            <a:r>
              <a:rPr lang="es-MX" sz="1100" dirty="0" smtClean="0"/>
              <a:t>Aumenta el movimiento</a:t>
            </a:r>
          </a:p>
          <a:p>
            <a:pPr algn="r"/>
            <a:r>
              <a:rPr lang="es-MX" sz="1100" dirty="0" smtClean="0"/>
              <a:t>Mejora la estructura de la piel </a:t>
            </a:r>
          </a:p>
          <a:p>
            <a:pPr algn="r"/>
            <a:r>
              <a:rPr lang="es-MX" sz="1100" dirty="0"/>
              <a:t>Reduce </a:t>
            </a:r>
            <a:r>
              <a:rPr lang="es-MX" sz="1100" dirty="0" smtClean="0"/>
              <a:t>el metabolismo de los lípidos</a:t>
            </a:r>
          </a:p>
          <a:p>
            <a:pPr algn="r"/>
            <a:r>
              <a:rPr lang="es-MX" sz="1100" dirty="0"/>
              <a:t>Aumenta </a:t>
            </a:r>
            <a:r>
              <a:rPr lang="es-MX" sz="1100" dirty="0" smtClean="0"/>
              <a:t>el </a:t>
            </a:r>
            <a:r>
              <a:rPr lang="es-MX" sz="1100" dirty="0"/>
              <a:t>metabolismo de los </a:t>
            </a:r>
            <a:r>
              <a:rPr lang="es-MX" sz="1100" dirty="0" smtClean="0"/>
              <a:t>lípidos</a:t>
            </a:r>
            <a:endParaRPr lang="es-MX" sz="1100" dirty="0"/>
          </a:p>
          <a:p>
            <a:pPr algn="r"/>
            <a:r>
              <a:rPr lang="es-MX" sz="1100" dirty="0"/>
              <a:t>Reduce el metabolismo de los </a:t>
            </a:r>
            <a:r>
              <a:rPr lang="es-MX" sz="1100" dirty="0" smtClean="0"/>
              <a:t>lípidos</a:t>
            </a:r>
            <a:endParaRPr lang="es-MX" sz="1100" dirty="0"/>
          </a:p>
          <a:p>
            <a:pPr algn="r"/>
            <a:r>
              <a:rPr lang="es-MX" sz="1100" dirty="0"/>
              <a:t>Reduce el metabolismo de los </a:t>
            </a:r>
            <a:r>
              <a:rPr lang="es-MX" sz="1100" dirty="0" smtClean="0"/>
              <a:t>lípidos</a:t>
            </a:r>
            <a:endParaRPr lang="es-MX" sz="1100" dirty="0"/>
          </a:p>
          <a:p>
            <a:pPr algn="r"/>
            <a:r>
              <a:rPr lang="es-MX" sz="1100" dirty="0"/>
              <a:t>Reduce el metabolismo de los </a:t>
            </a:r>
            <a:r>
              <a:rPr lang="es-MX" sz="1100" dirty="0" smtClean="0"/>
              <a:t>lípidos</a:t>
            </a:r>
            <a:endParaRPr lang="es-MX" sz="1100" dirty="0"/>
          </a:p>
          <a:p>
            <a:pPr algn="r"/>
            <a:r>
              <a:rPr lang="es-MX" sz="1100" dirty="0" smtClean="0"/>
              <a:t>Aumenta la energía celular </a:t>
            </a:r>
          </a:p>
          <a:p>
            <a:pPr algn="r"/>
            <a:r>
              <a:rPr lang="es-MX" sz="1100" dirty="0"/>
              <a:t>Aumenta la </a:t>
            </a:r>
            <a:r>
              <a:rPr lang="es-MX" sz="1100" dirty="0" smtClean="0"/>
              <a:t>energía </a:t>
            </a:r>
            <a:r>
              <a:rPr lang="es-MX" sz="1100" dirty="0"/>
              <a:t>celular </a:t>
            </a:r>
          </a:p>
          <a:p>
            <a:pPr algn="r"/>
            <a:r>
              <a:rPr lang="es-MX" sz="1100" dirty="0"/>
              <a:t>Aumenta la </a:t>
            </a:r>
            <a:r>
              <a:rPr lang="es-MX" sz="1100" dirty="0" smtClean="0"/>
              <a:t>pureza celular </a:t>
            </a:r>
            <a:endParaRPr lang="es-MX" sz="1100" dirty="0"/>
          </a:p>
          <a:p>
            <a:pPr algn="r"/>
            <a:r>
              <a:rPr lang="es-MX" sz="1100" dirty="0" smtClean="0"/>
              <a:t>Mejora la estructura integral de la piel </a:t>
            </a:r>
          </a:p>
          <a:p>
            <a:pPr algn="r"/>
            <a:r>
              <a:rPr lang="es-MX" sz="1100" dirty="0"/>
              <a:t>Mejora la estructura integral de la piel </a:t>
            </a:r>
          </a:p>
          <a:p>
            <a:pPr algn="r"/>
            <a:r>
              <a:rPr lang="es-MX" sz="1100" dirty="0" smtClean="0"/>
              <a:t>Aumenta la hidratación</a:t>
            </a:r>
          </a:p>
          <a:p>
            <a:pPr algn="r"/>
            <a:r>
              <a:rPr lang="es-MX" sz="1100" dirty="0"/>
              <a:t>Mejora la estructura integral de la piel </a:t>
            </a:r>
          </a:p>
          <a:p>
            <a:pPr algn="r"/>
            <a:r>
              <a:rPr lang="es-MX" sz="1100" dirty="0" smtClean="0"/>
              <a:t>Aumenta la </a:t>
            </a:r>
            <a:r>
              <a:rPr lang="es-MX" sz="1100" dirty="0"/>
              <a:t>estructura integral de la piel </a:t>
            </a:r>
            <a:endParaRPr lang="es-MX" sz="1100" dirty="0" smtClean="0"/>
          </a:p>
          <a:p>
            <a:pPr algn="r"/>
            <a:r>
              <a:rPr lang="es-MX" sz="1100" dirty="0"/>
              <a:t>Mejora la estructura integral de la piel </a:t>
            </a:r>
          </a:p>
          <a:p>
            <a:pPr algn="r"/>
            <a:r>
              <a:rPr lang="es-MX" sz="1100" dirty="0"/>
              <a:t>Aumenta la pureza celular </a:t>
            </a:r>
          </a:p>
          <a:p>
            <a:pPr algn="r"/>
            <a:r>
              <a:rPr lang="es-MX" sz="1100" dirty="0"/>
              <a:t>Mejora la estructura integral de la piel </a:t>
            </a:r>
          </a:p>
          <a:p>
            <a:pPr algn="r"/>
            <a:endParaRPr lang="es-MX" sz="1100" dirty="0"/>
          </a:p>
          <a:p>
            <a:pPr algn="r"/>
            <a:endParaRPr lang="es-MX" sz="1100" dirty="0"/>
          </a:p>
          <a:p>
            <a:pPr algn="r"/>
            <a:endParaRPr lang="es-MX" sz="1100" dirty="0" smtClean="0"/>
          </a:p>
          <a:p>
            <a:pPr algn="r"/>
            <a:r>
              <a:rPr lang="es-MX" sz="1100" dirty="0" smtClean="0"/>
              <a:t> </a:t>
            </a:r>
          </a:p>
          <a:p>
            <a:pPr algn="r"/>
            <a:endParaRPr lang="es-MX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80" y="2242868"/>
            <a:ext cx="29051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4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8D9F9443-6ABB-46E9-9C3B-452781A29BBA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1544" y="266700"/>
            <a:ext cx="433245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8D9F9443-6ABB-46E9-9C3B-452781A29BBA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"/>
          <a:stretch/>
        </p:blipFill>
        <p:spPr bwMode="auto">
          <a:xfrm>
            <a:off x="255196" y="0"/>
            <a:ext cx="4811544" cy="492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4"/>
          <p:cNvSpPr>
            <a:spLocks noGrp="1"/>
          </p:cNvSpPr>
          <p:nvPr/>
        </p:nvSpPr>
        <p:spPr>
          <a:xfrm>
            <a:off x="137078" y="1461313"/>
            <a:ext cx="5497240" cy="3529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938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Minimiza y suaviza la apariencia de sobre peso y reduce la celulitis dejando un </a:t>
            </a:r>
            <a:r>
              <a:rPr lang="es-MX" sz="1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cuerpo con mejor </a:t>
            </a:r>
            <a:r>
              <a:rPr lang="es-MX" sz="1800" b="1" dirty="0" err="1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aperiencia</a:t>
            </a:r>
            <a:r>
              <a:rPr lang="es-MX" sz="1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515938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Le brinda al cuerpo una apariencia más </a:t>
            </a:r>
            <a:r>
              <a:rPr lang="es-MX" sz="1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suave y atractiva. </a:t>
            </a:r>
          </a:p>
          <a:p>
            <a:pPr marL="515938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Mejora la</a:t>
            </a:r>
            <a:r>
              <a:rPr lang="es-MX" sz="1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 firmeza de la piel  </a:t>
            </a:r>
          </a:p>
          <a:p>
            <a:pPr marL="515938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 general mejora </a:t>
            </a:r>
            <a:r>
              <a:rPr lang="es-MX" sz="1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la condición de la piel </a:t>
            </a:r>
          </a:p>
          <a:p>
            <a:pPr marL="515938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Ayuda a </a:t>
            </a:r>
            <a:r>
              <a:rPr lang="es-MX" sz="1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energizar</a:t>
            </a: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s-MX" sz="1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purificar la piel </a:t>
            </a:r>
          </a:p>
          <a:p>
            <a:pPr marL="515938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</a:pPr>
            <a:r>
              <a:rPr lang="es-MX" sz="1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Hidrata</a:t>
            </a: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la piel</a:t>
            </a:r>
          </a:p>
          <a:p>
            <a:pPr marL="515938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</a:pPr>
            <a:endParaRPr lang="es-MX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5938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</a:pPr>
            <a:endParaRPr lang="es-MX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5938" lvl="1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  <a:buFont typeface="Arial" pitchFamily="34" charset="0"/>
              <a:buChar char="•"/>
            </a:pPr>
            <a:endParaRPr lang="es-MX" sz="1800" dirty="0" smtClean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5938" lvl="1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  <a:buFont typeface="Arial" pitchFamily="34" charset="0"/>
              <a:buChar char="•"/>
            </a:pPr>
            <a:endParaRPr lang="es-MX" sz="1800" dirty="0" smtClean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5938" lvl="1" indent="-115888">
              <a:lnSpc>
                <a:spcPct val="120000"/>
              </a:lnSpc>
              <a:spcAft>
                <a:spcPts val="1000"/>
              </a:spcAft>
              <a:buClr>
                <a:srgbClr val="006181"/>
              </a:buClr>
              <a:buFont typeface="Arial" pitchFamily="34" charset="0"/>
              <a:buChar char="•"/>
            </a:pPr>
            <a:endParaRPr lang="es-MX" sz="1800" dirty="0" smtClean="0">
              <a:latin typeface="Arial" pitchFamily="34" charset="0"/>
              <a:cs typeface="Arial" pitchFamily="34" charset="0"/>
            </a:endParaRPr>
          </a:p>
          <a:p>
            <a:pPr marL="515938" indent="-115888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6181"/>
              </a:buClr>
              <a:buNone/>
            </a:pPr>
            <a:endParaRPr lang="es-MX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3"/>
          <p:cNvSpPr>
            <a:spLocks noGrp="1"/>
          </p:cNvSpPr>
          <p:nvPr/>
        </p:nvSpPr>
        <p:spPr>
          <a:xfrm>
            <a:off x="518615" y="318313"/>
            <a:ext cx="4712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cap="none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AGELOC GALVÁNICA BODY SPA</a:t>
            </a:r>
            <a:endParaRPr lang="en-US" sz="32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91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50449" y="2009816"/>
            <a:ext cx="4040188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ANTES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4645027" y="2009816"/>
            <a:ext cx="4041775" cy="6397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DESPUÉS</a:t>
            </a:r>
            <a:endParaRPr lang="es-MX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58339"/>
            <a:ext cx="8229600" cy="731744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RESULTADOS DEL TRATAMIENTO AGELOC </a:t>
            </a:r>
            <a:r>
              <a:rPr lang="en-US" sz="3200" b="1" dirty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GALVANIC </a:t>
            </a:r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BODY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21" name="Rectangle 20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TextBox 11"/>
          <p:cNvSpPr txBox="1"/>
          <p:nvPr/>
        </p:nvSpPr>
        <p:spPr>
          <a:xfrm>
            <a:off x="533399" y="2702153"/>
            <a:ext cx="8487229" cy="77764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LA FUENTE DE LA JUVENTUD</a:t>
            </a:r>
            <a:endParaRPr lang="es-MX" sz="42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533400" y="1741571"/>
            <a:ext cx="8419214" cy="111620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Las personas han gastado </a:t>
            </a:r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Miles </a:t>
            </a:r>
            <a:r>
              <a:rPr lang="es-MX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años y </a:t>
            </a:r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BILLONES</a:t>
            </a:r>
            <a:r>
              <a:rPr lang="es-MX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de dólares en busca de </a:t>
            </a:r>
            <a:endParaRPr lang="es-MX" sz="4200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12" name="Rectangle 11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0" y="1142999"/>
            <a:ext cx="9144000" cy="3437675"/>
            <a:chOff x="0" y="1684419"/>
            <a:chExt cx="9144000" cy="3226455"/>
          </a:xfrm>
          <a:solidFill>
            <a:srgbClr val="B2B2B2">
              <a:alpha val="10196"/>
            </a:srgbClr>
          </a:solidFill>
        </p:grpSpPr>
        <p:sp>
          <p:nvSpPr>
            <p:cNvPr id="27" name="Rectangle 26"/>
            <p:cNvSpPr/>
            <p:nvPr/>
          </p:nvSpPr>
          <p:spPr>
            <a:xfrm>
              <a:off x="0" y="4551373"/>
              <a:ext cx="9144000" cy="3595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3836353"/>
              <a:ext cx="9144000" cy="3595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0" y="3114458"/>
              <a:ext cx="9144000" cy="3595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0" y="2399438"/>
              <a:ext cx="9144000" cy="3595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0" y="1684419"/>
              <a:ext cx="9144000" cy="3595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23393"/>
            <a:ext cx="8229600" cy="731744"/>
          </a:xfrm>
        </p:spPr>
        <p:txBody>
          <a:bodyPr>
            <a:noAutofit/>
          </a:bodyPr>
          <a:lstStyle/>
          <a:p>
            <a:pPr algn="l"/>
            <a:r>
              <a:rPr lang="es-MX" sz="3200" b="1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RESULTADOS DEL TRATAMIENTO AGELOC GALVANIC BODY</a:t>
            </a:r>
            <a:r>
              <a:rPr lang="es-MX" sz="240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(después de 8 semanas ) </a:t>
            </a:r>
            <a:endParaRPr lang="es-MX" sz="2400" b="1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7933" y="1710267"/>
            <a:ext cx="1701800" cy="3208866"/>
          </a:xfrm>
          <a:prstGeom prst="rect">
            <a:avLst/>
          </a:prstGeom>
          <a:gradFill>
            <a:gsLst>
              <a:gs pos="0">
                <a:srgbClr val="008AB0">
                  <a:alpha val="80000"/>
                </a:srgbClr>
              </a:gs>
              <a:gs pos="100000">
                <a:srgbClr val="008AB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</a:t>
            </a:r>
          </a:p>
          <a:p>
            <a:pPr algn="ctr"/>
            <a:r>
              <a:rPr lang="es-MX" sz="1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Mostraron mejorías en la apariencia de sus </a:t>
            </a:r>
            <a:r>
              <a:rPr lang="es-MX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BRAZOS</a:t>
            </a:r>
            <a:r>
              <a:rPr lang="es-MX" sz="1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49133" y="1710267"/>
            <a:ext cx="1701800" cy="3208866"/>
          </a:xfrm>
          <a:prstGeom prst="rect">
            <a:avLst/>
          </a:prstGeom>
          <a:gradFill>
            <a:gsLst>
              <a:gs pos="0">
                <a:srgbClr val="008AB0">
                  <a:alpha val="80000"/>
                </a:srgbClr>
              </a:gs>
              <a:gs pos="100000">
                <a:srgbClr val="008AB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85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%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Mostraron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mejorías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 la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apariencia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ABDOMEN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1867" y="1295400"/>
            <a:ext cx="1701800" cy="3623733"/>
          </a:xfrm>
          <a:prstGeom prst="rect">
            <a:avLst/>
          </a:prstGeom>
          <a:gradFill>
            <a:gsLst>
              <a:gs pos="0">
                <a:srgbClr val="008AB0">
                  <a:alpha val="80000"/>
                </a:srgbClr>
              </a:gs>
              <a:gs pos="100000">
                <a:srgbClr val="008AB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96%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Mostraron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mejorías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 la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apariencia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MUSLOS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1083732"/>
            <a:ext cx="872097" cy="3826935"/>
            <a:chOff x="0" y="1083732"/>
            <a:chExt cx="872097" cy="3826935"/>
          </a:xfrm>
        </p:grpSpPr>
        <p:grpSp>
          <p:nvGrpSpPr>
            <p:cNvPr id="41" name="Group 40"/>
            <p:cNvGrpSpPr/>
            <p:nvPr/>
          </p:nvGrpSpPr>
          <p:grpSpPr>
            <a:xfrm>
              <a:off x="694298" y="1143000"/>
              <a:ext cx="177799" cy="3767667"/>
              <a:chOff x="279401" y="1134533"/>
              <a:chExt cx="177799" cy="3767667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457200" y="1134533"/>
                <a:ext cx="0" cy="3767667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279401" y="1143001"/>
                <a:ext cx="169334" cy="3428999"/>
                <a:chOff x="0" y="1143001"/>
                <a:chExt cx="474133" cy="3428999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 flipH="1">
                  <a:off x="0" y="1143001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0" y="1515533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0" y="1904999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0" y="2277532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0" y="2666999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0" y="3047999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0" y="3437466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0" y="3810000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0" y="4199467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0" y="4572000"/>
                  <a:ext cx="47413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/>
            <p:cNvSpPr txBox="1"/>
            <p:nvPr/>
          </p:nvSpPr>
          <p:spPr>
            <a:xfrm>
              <a:off x="0" y="1083732"/>
              <a:ext cx="7535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100%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0" y="2971795"/>
              <a:ext cx="7535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50%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-1615672" y="2783304"/>
              <a:ext cx="3742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b="1" dirty="0" smtClean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%  DE LOS PARTICIPANTE QUE MOSTRARÓN ALGUNA MEJORÍA.</a:t>
              </a:r>
              <a:endParaRPr lang="es-MX" sz="1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41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12" name="Rectangle 11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5" name="Picture 3" descr="C:\Users\lbookman\AppData\Local\Microsoft\Windows\Temporary Internet Files\Content.Outlook\JW9BQ4R1\_O_5246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12" l="0" r="100000">
                        <a14:foregroundMark x1="54902" y1="14680" x2="71111" y2="5408"/>
                        <a14:foregroundMark x1="71111" y1="5960" x2="82614" y2="6291"/>
                        <a14:foregroundMark x1="82614" y1="5960" x2="96601" y2="17439"/>
                        <a14:foregroundMark x1="95817" y1="17439" x2="95425" y2="75607"/>
                        <a14:foregroundMark x1="95817" y1="74283" x2="82614" y2="88962"/>
                        <a14:foregroundMark x1="55294" y1="79029" x2="81830" y2="89294"/>
                        <a14:foregroundMark x1="55686" y1="81126" x2="71503" y2="89294"/>
                        <a14:foregroundMark x1="10458" y1="12141" x2="29150" y2="2539"/>
                        <a14:foregroundMark x1="23007" y1="3532" x2="11895" y2="10375"/>
                        <a14:foregroundMark x1="29935" y1="2539" x2="47582" y2="6291"/>
                        <a14:foregroundMark x1="47582" y1="6623" x2="54248" y2="11589"/>
                        <a14:foregroundMark x1="20392" y1="88300" x2="31373" y2="91391"/>
                        <a14:foregroundMark x1="38039" y1="90839" x2="54248" y2="83996"/>
                        <a14:foregroundMark x1="20392" y1="89514" x2="14902" y2="84327"/>
                        <a14:backgroundMark x1="3791" y1="45254" x2="2484" y2="2649"/>
                        <a14:backgroundMark x1="57778" y1="883" x2="57778" y2="883"/>
                        <a14:backgroundMark x1="53725" y1="4084" x2="45229" y2="2318"/>
                        <a14:backgroundMark x1="41176" y1="1214" x2="27582" y2="662"/>
                        <a14:backgroundMark x1="56340" y1="7506" x2="69281" y2="1214"/>
                        <a14:backgroundMark x1="54641" y1="10044" x2="55033" y2="6071"/>
                        <a14:backgroundMark x1="95686" y1="8057" x2="82484" y2="1214"/>
                        <a14:backgroundMark x1="81438" y1="2097" x2="68889" y2="2097"/>
                        <a14:backgroundMark x1="98431" y1="15232" x2="97778" y2="9492"/>
                        <a14:backgroundMark x1="96078" y1="86534" x2="99477" y2="77042"/>
                        <a14:backgroundMark x1="97386" y1="3753" x2="99477" y2="17770"/>
                        <a14:backgroundMark x1="56732" y1="91060" x2="55686" y2="8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1618" y="910901"/>
            <a:ext cx="3502781" cy="414803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7120218" y="3546779"/>
            <a:ext cx="652182" cy="978156"/>
          </a:xfrm>
          <a:prstGeom prst="straightConnector1">
            <a:avLst/>
          </a:prstGeom>
          <a:ln w="44450">
            <a:solidFill>
              <a:srgbClr val="0099CC">
                <a:alpha val="52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73544" y="4451705"/>
            <a:ext cx="2870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1859C"/>
                </a:solidFill>
                <a:latin typeface="Arial" pitchFamily="34" charset="0"/>
                <a:cs typeface="Arial" pitchFamily="34" charset="0"/>
              </a:rPr>
              <a:t>Patente</a:t>
            </a:r>
            <a:r>
              <a:rPr lang="en-US" sz="2000" b="1" dirty="0" smtClean="0">
                <a:solidFill>
                  <a:srgbClr val="31859C"/>
                </a:solidFill>
                <a:latin typeface="Arial" pitchFamily="34" charset="0"/>
                <a:cs typeface="Arial" pitchFamily="34" charset="0"/>
              </a:rPr>
              <a:t> Pending</a:t>
            </a:r>
            <a:endParaRPr lang="en-US" sz="2000" b="1" dirty="0">
              <a:solidFill>
                <a:srgbClr val="3185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79767" y="1611876"/>
            <a:ext cx="4115428" cy="324315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s-MX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Ergonómica </a:t>
            </a:r>
            <a:endParaRPr lang="es-MX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s-MX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Proporciona un mejor alcance al contorno del cuerpo</a:t>
            </a:r>
          </a:p>
          <a:p>
            <a:pPr lvl="0"/>
            <a:r>
              <a:rPr lang="es-MX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ageLOC Superficie Conductiva </a:t>
            </a:r>
          </a:p>
          <a:p>
            <a:pPr lvl="1"/>
            <a:r>
              <a:rPr lang="es-MX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Exclusiva de Nu Skin</a:t>
            </a:r>
          </a:p>
          <a:p>
            <a:pPr lvl="1"/>
            <a:r>
              <a:rPr lang="es-MX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Proporciona de forma eficiente 10 veces más los ingredientes clave de ageLOC. </a:t>
            </a:r>
          </a:p>
          <a:p>
            <a:pPr>
              <a:buNone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17714" y="168952"/>
            <a:ext cx="8183336" cy="9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 cap="none" baseline="0">
                <a:solidFill>
                  <a:schemeClr val="accent4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4D4D4D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ASPECTOS MEJORADOS DE LA GALVÁNICA DE CUERPO   AGELOC SPA</a:t>
            </a:r>
            <a:endParaRPr lang="en-US" sz="32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9" name="Rectangle 8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" name="Picture 2" descr="AGELOC BRAND OPPORTUNITY GUIDE R5 ppt2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4050" cy="491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GELOC BRAND OPPORTUNITY GUIDE R5 ppt2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96748" l="0" r="97854">
                        <a14:foregroundMark x1="81545" y1="18699" x2="81545" y2="18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8779" y="1678132"/>
            <a:ext cx="806530" cy="76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3092" y="3411931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Renueva y recarga tu vida, de día y de noche</a:t>
            </a:r>
            <a:endParaRPr lang="es-MX" sz="240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AGELOC BRAND OPPORTUNITY GUIDE R529.jpg" descr="/Volumes/gbm/Marketing/Works in Progress/AGELOC/  AGELOC BRAND BOOKS/AGELOC BRAND OPPORTUNITY GUIDE/jpgs/AGELOC BRAND OPPORTUNITY GUIDE R529.jpg"/>
          <p:cNvPicPr>
            <a:picLocks noChangeAspect="1"/>
          </p:cNvPicPr>
          <p:nvPr/>
        </p:nvPicPr>
        <p:blipFill rotWithShape="1">
          <a:blip r:embed="rId5" r:link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73" b="40485" l="64773" r="100000">
                        <a14:foregroundMark x1="73136" y1="26121" x2="73136" y2="26121"/>
                        <a14:foregroundMark x1="87773" y1="29758" x2="87773" y2="29758"/>
                        <a14:foregroundMark x1="90273" y1="27636" x2="90273" y2="27636"/>
                        <a14:foregroundMark x1="94545" y1="26606" x2="94545" y2="26606"/>
                        <a14:foregroundMark x1="84545" y1="34606" x2="84545" y2="34606"/>
                        <a14:foregroundMark x1="85864" y1="35636" x2="85864" y2="35636"/>
                        <a14:foregroundMark x1="79500" y1="28667" x2="79500" y2="28667"/>
                        <a14:foregroundMark x1="83136" y1="29394" x2="83136" y2="29394"/>
                        <a14:foregroundMark x1="86864" y1="28182" x2="86864" y2="28182"/>
                        <a14:foregroundMark x1="81682" y1="36667" x2="81682" y2="36667"/>
                        <a14:foregroundMark x1="77909" y1="35636" x2="77909" y2="35636"/>
                        <a14:foregroundMark x1="97000" y1="26606" x2="97000" y2="26606"/>
                        <a14:foregroundMark x1="96864" y1="27333" x2="96864" y2="2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60" t="23502" b="66801"/>
          <a:stretch/>
        </p:blipFill>
        <p:spPr>
          <a:xfrm>
            <a:off x="5719817" y="950027"/>
            <a:ext cx="3194929" cy="665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0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9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41" name="Rectangle 40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41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1" name="Picture 20" descr="downward spiral 2a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021" y="1231493"/>
            <a:ext cx="756222" cy="381528"/>
          </a:xfrm>
          <a:prstGeom prst="rect">
            <a:avLst/>
          </a:prstGeom>
        </p:spPr>
      </p:pic>
      <p:pic>
        <p:nvPicPr>
          <p:cNvPr id="19" name="Picture 18" descr="downward spiral 1.pn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670" y="1235653"/>
            <a:ext cx="1708564" cy="224966"/>
          </a:xfrm>
          <a:prstGeom prst="rect">
            <a:avLst/>
          </a:prstGeom>
        </p:spPr>
      </p:pic>
      <p:pic>
        <p:nvPicPr>
          <p:cNvPr id="23" name="Picture 22" descr="downward spiral 3b.pn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494" y="2031436"/>
            <a:ext cx="548032" cy="257761"/>
          </a:xfrm>
          <a:prstGeom prst="rect">
            <a:avLst/>
          </a:prstGeom>
        </p:spPr>
      </p:pic>
      <p:pic>
        <p:nvPicPr>
          <p:cNvPr id="24" name="Picture 23" descr="downward spiral 4a.pn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309" y="2140690"/>
            <a:ext cx="565255" cy="281810"/>
          </a:xfrm>
          <a:prstGeom prst="rect">
            <a:avLst/>
          </a:prstGeom>
        </p:spPr>
      </p:pic>
      <p:pic>
        <p:nvPicPr>
          <p:cNvPr id="27" name="Picture 26" descr="downward spiral 5b.pn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735" y="2804578"/>
            <a:ext cx="522751" cy="255797"/>
          </a:xfrm>
          <a:prstGeom prst="rect">
            <a:avLst/>
          </a:prstGeom>
        </p:spPr>
      </p:pic>
      <p:pic>
        <p:nvPicPr>
          <p:cNvPr id="28" name="Picture 27" descr="downward spiral 6a.pn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007" y="2914009"/>
            <a:ext cx="644366" cy="281810"/>
          </a:xfrm>
          <a:prstGeom prst="rect">
            <a:avLst/>
          </a:prstGeom>
        </p:spPr>
      </p:pic>
      <p:pic>
        <p:nvPicPr>
          <p:cNvPr id="31" name="Picture 30" descr="downward spiral 7b.pn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065" y="3584087"/>
            <a:ext cx="594589" cy="260133"/>
          </a:xfrm>
          <a:prstGeom prst="rect">
            <a:avLst/>
          </a:prstGeom>
        </p:spPr>
      </p:pic>
      <p:pic>
        <p:nvPicPr>
          <p:cNvPr id="32" name="Picture 31" descr="downward spiral 8.png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975" y="3680828"/>
            <a:ext cx="750256" cy="5983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7320" y="360292"/>
            <a:ext cx="8315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Espiral Descendiente del Envejecimiento</a:t>
            </a:r>
            <a:endParaRPr lang="es-MX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1694908" y="950038"/>
            <a:ext cx="265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smtClean="0">
                <a:solidFill>
                  <a:srgbClr val="8C8747"/>
                </a:solidFill>
                <a:latin typeface="Arial"/>
                <a:cs typeface="Arial"/>
              </a:rPr>
              <a:t>La energía Celular disminuye </a:t>
            </a:r>
            <a:endParaRPr lang="es-MX" b="1">
              <a:solidFill>
                <a:srgbClr val="8C8747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39220" y="1415034"/>
            <a:ext cx="286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s-MX" dirty="0" smtClean="0">
                <a:solidFill>
                  <a:schemeClr val="accent2"/>
                </a:solidFill>
                <a:latin typeface="Arial"/>
                <a:cs typeface="Arial"/>
              </a:rPr>
              <a:t>—</a:t>
            </a:r>
            <a:r>
              <a:rPr lang="es-MX" b="1" dirty="0" smtClean="0">
                <a:solidFill>
                  <a:schemeClr val="accent2"/>
                </a:solidFill>
                <a:latin typeface="Arial"/>
                <a:cs typeface="Arial"/>
              </a:rPr>
              <a:t>La Pureza Celular Disminuye </a:t>
            </a:r>
            <a:endParaRPr lang="es-MX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73891" y="4523601"/>
            <a:ext cx="681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Pierdes la Habilidad de sentirte joven </a:t>
            </a:r>
            <a:endParaRPr lang="es-MX" b="1">
              <a:solidFill>
                <a:schemeClr val="tx1">
                  <a:lumMod val="50000"/>
                  <a:lumOff val="50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50" name="Freeform 49"/>
          <p:cNvSpPr/>
          <p:nvPr/>
        </p:nvSpPr>
        <p:spPr>
          <a:xfrm rot="5400000">
            <a:off x="2923971" y="1995678"/>
            <a:ext cx="3428769" cy="1337486"/>
          </a:xfrm>
          <a:custGeom>
            <a:avLst/>
            <a:gdLst>
              <a:gd name="connsiteX0" fmla="*/ 36999 w 9099953"/>
              <a:gd name="connsiteY0" fmla="*/ 320657 h 2702678"/>
              <a:gd name="connsiteX1" fmla="*/ 47570 w 9099953"/>
              <a:gd name="connsiteY1" fmla="*/ 2271025 h 2702678"/>
              <a:gd name="connsiteX2" fmla="*/ 52856 w 9099953"/>
              <a:gd name="connsiteY2" fmla="*/ 2567016 h 2702678"/>
              <a:gd name="connsiteX3" fmla="*/ 47570 w 9099953"/>
              <a:gd name="connsiteY3" fmla="*/ 2683298 h 2702678"/>
              <a:gd name="connsiteX4" fmla="*/ 105711 w 9099953"/>
              <a:gd name="connsiteY4" fmla="*/ 2678012 h 2702678"/>
              <a:gd name="connsiteX5" fmla="*/ 681836 w 9099953"/>
              <a:gd name="connsiteY5" fmla="*/ 2535303 h 2702678"/>
              <a:gd name="connsiteX6" fmla="*/ 1802372 w 9099953"/>
              <a:gd name="connsiteY6" fmla="*/ 2286882 h 2702678"/>
              <a:gd name="connsiteX7" fmla="*/ 3277041 w 9099953"/>
              <a:gd name="connsiteY7" fmla="*/ 2059603 h 2702678"/>
              <a:gd name="connsiteX8" fmla="*/ 4693568 w 9099953"/>
              <a:gd name="connsiteY8" fmla="*/ 1901037 h 2702678"/>
              <a:gd name="connsiteX9" fmla="*/ 6215806 w 9099953"/>
              <a:gd name="connsiteY9" fmla="*/ 1800611 h 2702678"/>
              <a:gd name="connsiteX10" fmla="*/ 7399769 w 9099953"/>
              <a:gd name="connsiteY10" fmla="*/ 1753041 h 2702678"/>
              <a:gd name="connsiteX11" fmla="*/ 7896611 w 9099953"/>
              <a:gd name="connsiteY11" fmla="*/ 1747756 h 2702678"/>
              <a:gd name="connsiteX12" fmla="*/ 7965323 w 9099953"/>
              <a:gd name="connsiteY12" fmla="*/ 1747756 h 2702678"/>
              <a:gd name="connsiteX13" fmla="*/ 7981179 w 9099953"/>
              <a:gd name="connsiteY13" fmla="*/ 1747756 h 2702678"/>
              <a:gd name="connsiteX14" fmla="*/ 7991750 w 9099953"/>
              <a:gd name="connsiteY14" fmla="*/ 1753041 h 2702678"/>
              <a:gd name="connsiteX15" fmla="*/ 7991750 w 9099953"/>
              <a:gd name="connsiteY15" fmla="*/ 2160029 h 2702678"/>
              <a:gd name="connsiteX16" fmla="*/ 7997036 w 9099953"/>
              <a:gd name="connsiteY16" fmla="*/ 2239312 h 2702678"/>
              <a:gd name="connsiteX17" fmla="*/ 7997036 w 9099953"/>
              <a:gd name="connsiteY17" fmla="*/ 2281596 h 2702678"/>
              <a:gd name="connsiteX18" fmla="*/ 7997036 w 9099953"/>
              <a:gd name="connsiteY18" fmla="*/ 2313309 h 2702678"/>
              <a:gd name="connsiteX19" fmla="*/ 8049891 w 9099953"/>
              <a:gd name="connsiteY19" fmla="*/ 2265740 h 2702678"/>
              <a:gd name="connsiteX20" fmla="*/ 8430451 w 9099953"/>
              <a:gd name="connsiteY20" fmla="*/ 1996177 h 2702678"/>
              <a:gd name="connsiteX21" fmla="*/ 8943149 w 9099953"/>
              <a:gd name="connsiteY21" fmla="*/ 1610331 h 2702678"/>
              <a:gd name="connsiteX22" fmla="*/ 9043575 w 9099953"/>
              <a:gd name="connsiteY22" fmla="*/ 1546905 h 2702678"/>
              <a:gd name="connsiteX23" fmla="*/ 9070002 w 9099953"/>
              <a:gd name="connsiteY23" fmla="*/ 1509906 h 2702678"/>
              <a:gd name="connsiteX24" fmla="*/ 9070002 w 9099953"/>
              <a:gd name="connsiteY24" fmla="*/ 1504620 h 2702678"/>
              <a:gd name="connsiteX25" fmla="*/ 9001290 w 9099953"/>
              <a:gd name="connsiteY25" fmla="*/ 1446479 h 2702678"/>
              <a:gd name="connsiteX26" fmla="*/ 8478021 w 9099953"/>
              <a:gd name="connsiteY26" fmla="*/ 1071205 h 2702678"/>
              <a:gd name="connsiteX27" fmla="*/ 8023464 w 9099953"/>
              <a:gd name="connsiteY27" fmla="*/ 732930 h 2702678"/>
              <a:gd name="connsiteX28" fmla="*/ 7991750 w 9099953"/>
              <a:gd name="connsiteY28" fmla="*/ 722359 h 2702678"/>
              <a:gd name="connsiteX29" fmla="*/ 7986465 w 9099953"/>
              <a:gd name="connsiteY29" fmla="*/ 764644 h 2702678"/>
              <a:gd name="connsiteX30" fmla="*/ 7981179 w 9099953"/>
              <a:gd name="connsiteY30" fmla="*/ 1050063 h 2702678"/>
              <a:gd name="connsiteX31" fmla="*/ 7975894 w 9099953"/>
              <a:gd name="connsiteY31" fmla="*/ 1213915 h 2702678"/>
              <a:gd name="connsiteX32" fmla="*/ 7975894 w 9099953"/>
              <a:gd name="connsiteY32" fmla="*/ 1250914 h 2702678"/>
              <a:gd name="connsiteX33" fmla="*/ 7938895 w 9099953"/>
              <a:gd name="connsiteY33" fmla="*/ 1256200 h 2702678"/>
              <a:gd name="connsiteX34" fmla="*/ 7706331 w 9099953"/>
              <a:gd name="connsiteY34" fmla="*/ 1250914 h 2702678"/>
              <a:gd name="connsiteX35" fmla="*/ 6421942 w 9099953"/>
              <a:gd name="connsiteY35" fmla="*/ 1240343 h 2702678"/>
              <a:gd name="connsiteX36" fmla="*/ 5132268 w 9099953"/>
              <a:gd name="connsiteY36" fmla="*/ 1166345 h 2702678"/>
              <a:gd name="connsiteX37" fmla="*/ 3504319 w 9099953"/>
              <a:gd name="connsiteY37" fmla="*/ 986637 h 2702678"/>
              <a:gd name="connsiteX38" fmla="*/ 1945082 w 9099953"/>
              <a:gd name="connsiteY38" fmla="*/ 727645 h 2702678"/>
              <a:gd name="connsiteX39" fmla="*/ 829831 w 9099953"/>
              <a:gd name="connsiteY39" fmla="*/ 495081 h 2702678"/>
              <a:gd name="connsiteX40" fmla="*/ 200851 w 9099953"/>
              <a:gd name="connsiteY40" fmla="*/ 347085 h 2702678"/>
              <a:gd name="connsiteX41" fmla="*/ 36999 w 9099953"/>
              <a:gd name="connsiteY41" fmla="*/ 320657 h 270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99953" h="2702678">
                <a:moveTo>
                  <a:pt x="36999" y="320657"/>
                </a:moveTo>
                <a:cubicBezTo>
                  <a:pt x="11452" y="641314"/>
                  <a:pt x="44927" y="1896632"/>
                  <a:pt x="47570" y="2271025"/>
                </a:cubicBezTo>
                <a:cubicBezTo>
                  <a:pt x="50213" y="2645418"/>
                  <a:pt x="52856" y="2498304"/>
                  <a:pt x="52856" y="2567016"/>
                </a:cubicBezTo>
                <a:cubicBezTo>
                  <a:pt x="52856" y="2635728"/>
                  <a:pt x="38761" y="2664799"/>
                  <a:pt x="47570" y="2683298"/>
                </a:cubicBezTo>
                <a:cubicBezTo>
                  <a:pt x="56379" y="2701797"/>
                  <a:pt x="0" y="2702678"/>
                  <a:pt x="105711" y="2678012"/>
                </a:cubicBezTo>
                <a:cubicBezTo>
                  <a:pt x="211422" y="2653346"/>
                  <a:pt x="681836" y="2535303"/>
                  <a:pt x="681836" y="2535303"/>
                </a:cubicBezTo>
                <a:cubicBezTo>
                  <a:pt x="964613" y="2470115"/>
                  <a:pt x="1369838" y="2366165"/>
                  <a:pt x="1802372" y="2286882"/>
                </a:cubicBezTo>
                <a:cubicBezTo>
                  <a:pt x="2234906" y="2207599"/>
                  <a:pt x="2795175" y="2123910"/>
                  <a:pt x="3277041" y="2059603"/>
                </a:cubicBezTo>
                <a:cubicBezTo>
                  <a:pt x="3758907" y="1995296"/>
                  <a:pt x="4203774" y="1944202"/>
                  <a:pt x="4693568" y="1901037"/>
                </a:cubicBezTo>
                <a:cubicBezTo>
                  <a:pt x="5183362" y="1857872"/>
                  <a:pt x="5764773" y="1825277"/>
                  <a:pt x="6215806" y="1800611"/>
                </a:cubicBezTo>
                <a:cubicBezTo>
                  <a:pt x="6666839" y="1775945"/>
                  <a:pt x="7119635" y="1761850"/>
                  <a:pt x="7399769" y="1753041"/>
                </a:cubicBezTo>
                <a:cubicBezTo>
                  <a:pt x="7679903" y="1744232"/>
                  <a:pt x="7896611" y="1747756"/>
                  <a:pt x="7896611" y="1747756"/>
                </a:cubicBezTo>
                <a:lnTo>
                  <a:pt x="7965323" y="1747756"/>
                </a:lnTo>
                <a:cubicBezTo>
                  <a:pt x="7979418" y="1747756"/>
                  <a:pt x="7976775" y="1746875"/>
                  <a:pt x="7981179" y="1747756"/>
                </a:cubicBezTo>
                <a:cubicBezTo>
                  <a:pt x="7985584" y="1748637"/>
                  <a:pt x="7989988" y="1684329"/>
                  <a:pt x="7991750" y="1753041"/>
                </a:cubicBezTo>
                <a:cubicBezTo>
                  <a:pt x="7993512" y="1821753"/>
                  <a:pt x="7990869" y="2078984"/>
                  <a:pt x="7991750" y="2160029"/>
                </a:cubicBezTo>
                <a:cubicBezTo>
                  <a:pt x="7992631" y="2241074"/>
                  <a:pt x="7996155" y="2219051"/>
                  <a:pt x="7997036" y="2239312"/>
                </a:cubicBezTo>
                <a:cubicBezTo>
                  <a:pt x="7997917" y="2259573"/>
                  <a:pt x="7997036" y="2281596"/>
                  <a:pt x="7997036" y="2281596"/>
                </a:cubicBezTo>
                <a:cubicBezTo>
                  <a:pt x="7997036" y="2293929"/>
                  <a:pt x="7988227" y="2315952"/>
                  <a:pt x="7997036" y="2313309"/>
                </a:cubicBezTo>
                <a:cubicBezTo>
                  <a:pt x="8005845" y="2310666"/>
                  <a:pt x="7977655" y="2318595"/>
                  <a:pt x="8049891" y="2265740"/>
                </a:cubicBezTo>
                <a:cubicBezTo>
                  <a:pt x="8122127" y="2212885"/>
                  <a:pt x="8281575" y="2105412"/>
                  <a:pt x="8430451" y="1996177"/>
                </a:cubicBezTo>
                <a:cubicBezTo>
                  <a:pt x="8579327" y="1886942"/>
                  <a:pt x="8840962" y="1685210"/>
                  <a:pt x="8943149" y="1610331"/>
                </a:cubicBezTo>
                <a:cubicBezTo>
                  <a:pt x="9045336" y="1535452"/>
                  <a:pt x="9022433" y="1563642"/>
                  <a:pt x="9043575" y="1546905"/>
                </a:cubicBezTo>
                <a:cubicBezTo>
                  <a:pt x="9064717" y="1530168"/>
                  <a:pt x="9065598" y="1516954"/>
                  <a:pt x="9070002" y="1509906"/>
                </a:cubicBezTo>
                <a:cubicBezTo>
                  <a:pt x="9074407" y="1502859"/>
                  <a:pt x="9081454" y="1515191"/>
                  <a:pt x="9070002" y="1504620"/>
                </a:cubicBezTo>
                <a:cubicBezTo>
                  <a:pt x="9058550" y="1494049"/>
                  <a:pt x="9099953" y="1518715"/>
                  <a:pt x="9001290" y="1446479"/>
                </a:cubicBezTo>
                <a:cubicBezTo>
                  <a:pt x="8902627" y="1374243"/>
                  <a:pt x="8640992" y="1190130"/>
                  <a:pt x="8478021" y="1071205"/>
                </a:cubicBezTo>
                <a:cubicBezTo>
                  <a:pt x="8315050" y="952280"/>
                  <a:pt x="8104509" y="791071"/>
                  <a:pt x="8023464" y="732930"/>
                </a:cubicBezTo>
                <a:cubicBezTo>
                  <a:pt x="7942419" y="674789"/>
                  <a:pt x="7997916" y="717073"/>
                  <a:pt x="7991750" y="722359"/>
                </a:cubicBezTo>
                <a:cubicBezTo>
                  <a:pt x="7985584" y="727645"/>
                  <a:pt x="7988227" y="710027"/>
                  <a:pt x="7986465" y="764644"/>
                </a:cubicBezTo>
                <a:cubicBezTo>
                  <a:pt x="7984703" y="819261"/>
                  <a:pt x="7982941" y="975185"/>
                  <a:pt x="7981179" y="1050063"/>
                </a:cubicBezTo>
                <a:cubicBezTo>
                  <a:pt x="7979417" y="1124941"/>
                  <a:pt x="7976775" y="1180440"/>
                  <a:pt x="7975894" y="1213915"/>
                </a:cubicBezTo>
                <a:cubicBezTo>
                  <a:pt x="7975013" y="1247390"/>
                  <a:pt x="7982061" y="1243867"/>
                  <a:pt x="7975894" y="1250914"/>
                </a:cubicBezTo>
                <a:cubicBezTo>
                  <a:pt x="7969728" y="1257962"/>
                  <a:pt x="7983822" y="1256200"/>
                  <a:pt x="7938895" y="1256200"/>
                </a:cubicBezTo>
                <a:cubicBezTo>
                  <a:pt x="7893968" y="1256200"/>
                  <a:pt x="7706331" y="1250914"/>
                  <a:pt x="7706331" y="1250914"/>
                </a:cubicBezTo>
                <a:lnTo>
                  <a:pt x="6421942" y="1240343"/>
                </a:lnTo>
                <a:cubicBezTo>
                  <a:pt x="5992932" y="1226248"/>
                  <a:pt x="5618539" y="1208629"/>
                  <a:pt x="5132268" y="1166345"/>
                </a:cubicBezTo>
                <a:cubicBezTo>
                  <a:pt x="4645997" y="1124061"/>
                  <a:pt x="4035517" y="1059754"/>
                  <a:pt x="3504319" y="986637"/>
                </a:cubicBezTo>
                <a:cubicBezTo>
                  <a:pt x="2973121" y="913520"/>
                  <a:pt x="2390830" y="809571"/>
                  <a:pt x="1945082" y="727645"/>
                </a:cubicBezTo>
                <a:cubicBezTo>
                  <a:pt x="1499334" y="645719"/>
                  <a:pt x="1120536" y="558508"/>
                  <a:pt x="829831" y="495081"/>
                </a:cubicBezTo>
                <a:cubicBezTo>
                  <a:pt x="539126" y="431654"/>
                  <a:pt x="331228" y="375275"/>
                  <a:pt x="200851" y="347085"/>
                </a:cubicBezTo>
                <a:cubicBezTo>
                  <a:pt x="70474" y="318895"/>
                  <a:pt x="62546" y="0"/>
                  <a:pt x="36999" y="320657"/>
                </a:cubicBezTo>
                <a:close/>
              </a:path>
            </a:pathLst>
          </a:custGeom>
          <a:gradFill flip="none" rotWithShape="1">
            <a:gsLst>
              <a:gs pos="2000">
                <a:schemeClr val="bg1">
                  <a:lumMod val="85000"/>
                  <a:alpha val="0"/>
                </a:schemeClr>
              </a:gs>
              <a:gs pos="12000">
                <a:schemeClr val="bg1">
                  <a:lumMod val="75000"/>
                  <a:alpha val="68000"/>
                </a:schemeClr>
              </a:gs>
              <a:gs pos="60000">
                <a:schemeClr val="tx1">
                  <a:lumMod val="65000"/>
                  <a:lumOff val="35000"/>
                  <a:alpha val="78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ownward spiral 2b.png"/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902" y="1542307"/>
            <a:ext cx="707442" cy="368522"/>
          </a:xfrm>
          <a:prstGeom prst="rect">
            <a:avLst/>
          </a:prstGeom>
        </p:spPr>
      </p:pic>
      <p:pic>
        <p:nvPicPr>
          <p:cNvPr id="22" name="Picture 21" descr="downward spiral 3a.png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146" y="1757302"/>
            <a:ext cx="510631" cy="325166"/>
          </a:xfrm>
          <a:prstGeom prst="rect">
            <a:avLst/>
          </a:prstGeom>
        </p:spPr>
      </p:pic>
      <p:pic>
        <p:nvPicPr>
          <p:cNvPr id="25" name="Picture 24" descr="downward spiral 4b.png"/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862" y="2358269"/>
            <a:ext cx="604407" cy="334525"/>
          </a:xfrm>
          <a:prstGeom prst="rect">
            <a:avLst/>
          </a:prstGeom>
        </p:spPr>
      </p:pic>
      <p:pic>
        <p:nvPicPr>
          <p:cNvPr id="26" name="Picture 25" descr="downward spiral 5a.png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735" y="2540657"/>
            <a:ext cx="546853" cy="316495"/>
          </a:xfrm>
          <a:prstGeom prst="rect">
            <a:avLst/>
          </a:prstGeom>
        </p:spPr>
      </p:pic>
      <p:pic>
        <p:nvPicPr>
          <p:cNvPr id="29" name="Picture 28" descr="downward spiral 6b.png"/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951" y="3152134"/>
            <a:ext cx="598300" cy="317419"/>
          </a:xfrm>
          <a:prstGeom prst="rect">
            <a:avLst/>
          </a:prstGeom>
        </p:spPr>
      </p:pic>
      <p:pic>
        <p:nvPicPr>
          <p:cNvPr id="30" name="Picture 29" descr="downward spiral 7a.png"/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434" y="3298408"/>
            <a:ext cx="582292" cy="346844"/>
          </a:xfrm>
          <a:prstGeom prst="rect">
            <a:avLst/>
          </a:prstGeom>
        </p:spPr>
      </p:pic>
      <p:sp>
        <p:nvSpPr>
          <p:cNvPr id="40" name="TextBox 32"/>
          <p:cNvSpPr txBox="1"/>
          <p:nvPr/>
        </p:nvSpPr>
        <p:spPr>
          <a:xfrm>
            <a:off x="1847308" y="1878647"/>
            <a:ext cx="265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smtClean="0">
                <a:solidFill>
                  <a:srgbClr val="8C8747"/>
                </a:solidFill>
                <a:latin typeface="Arial"/>
                <a:cs typeface="Arial"/>
              </a:rPr>
              <a:t>La energía Celular disminuye </a:t>
            </a:r>
            <a:endParaRPr lang="es-MX" b="1">
              <a:solidFill>
                <a:srgbClr val="8C8747"/>
              </a:solidFill>
              <a:latin typeface="Arial"/>
              <a:cs typeface="Arial"/>
            </a:endParaRPr>
          </a:p>
        </p:txBody>
      </p:sp>
      <p:sp>
        <p:nvSpPr>
          <p:cNvPr id="42" name="TextBox 32"/>
          <p:cNvSpPr txBox="1"/>
          <p:nvPr/>
        </p:nvSpPr>
        <p:spPr>
          <a:xfrm>
            <a:off x="1847308" y="2644223"/>
            <a:ext cx="265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8C8747"/>
                </a:solidFill>
                <a:latin typeface="Arial"/>
                <a:cs typeface="Arial"/>
              </a:rPr>
              <a:t>La energía Celular disminuye </a:t>
            </a:r>
            <a:endParaRPr lang="es-MX" b="1" dirty="0">
              <a:solidFill>
                <a:srgbClr val="8C8747"/>
              </a:solidFill>
              <a:latin typeface="Arial"/>
              <a:cs typeface="Arial"/>
            </a:endParaRPr>
          </a:p>
        </p:txBody>
      </p:sp>
      <p:sp>
        <p:nvSpPr>
          <p:cNvPr id="48" name="TextBox 32"/>
          <p:cNvSpPr txBox="1"/>
          <p:nvPr/>
        </p:nvSpPr>
        <p:spPr>
          <a:xfrm>
            <a:off x="1850846" y="3540933"/>
            <a:ext cx="265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8C8747"/>
                </a:solidFill>
                <a:latin typeface="Arial"/>
                <a:cs typeface="Arial"/>
              </a:rPr>
              <a:t>La energía Celular disminuye </a:t>
            </a:r>
            <a:endParaRPr lang="es-MX" b="1" dirty="0">
              <a:solidFill>
                <a:srgbClr val="8C8747"/>
              </a:solidFill>
              <a:latin typeface="Arial"/>
              <a:cs typeface="Arial"/>
            </a:endParaRPr>
          </a:p>
        </p:txBody>
      </p:sp>
      <p:sp>
        <p:nvSpPr>
          <p:cNvPr id="49" name="TextBox 33"/>
          <p:cNvSpPr txBox="1"/>
          <p:nvPr/>
        </p:nvSpPr>
        <p:spPr>
          <a:xfrm>
            <a:off x="5142758" y="2216047"/>
            <a:ext cx="286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s-MX" dirty="0" smtClean="0">
                <a:solidFill>
                  <a:schemeClr val="accent2"/>
                </a:solidFill>
                <a:latin typeface="Arial"/>
                <a:cs typeface="Arial"/>
              </a:rPr>
              <a:t>—</a:t>
            </a:r>
            <a:r>
              <a:rPr lang="es-MX" b="1" dirty="0" smtClean="0">
                <a:solidFill>
                  <a:schemeClr val="accent2"/>
                </a:solidFill>
                <a:latin typeface="Arial"/>
                <a:cs typeface="Arial"/>
              </a:rPr>
              <a:t>La Pureza Celular Disminuye </a:t>
            </a:r>
            <a:endParaRPr lang="es-MX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51" name="TextBox 33"/>
          <p:cNvSpPr txBox="1"/>
          <p:nvPr/>
        </p:nvSpPr>
        <p:spPr>
          <a:xfrm>
            <a:off x="5093131" y="2953262"/>
            <a:ext cx="286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s-MX" dirty="0" smtClean="0">
                <a:solidFill>
                  <a:schemeClr val="accent2"/>
                </a:solidFill>
                <a:latin typeface="Arial"/>
                <a:cs typeface="Arial"/>
              </a:rPr>
              <a:t>—</a:t>
            </a:r>
            <a:r>
              <a:rPr lang="es-MX" b="1" dirty="0" smtClean="0">
                <a:solidFill>
                  <a:schemeClr val="accent2"/>
                </a:solidFill>
                <a:latin typeface="Arial"/>
                <a:cs typeface="Arial"/>
              </a:rPr>
              <a:t>La Pureza Celular Disminuye </a:t>
            </a:r>
            <a:endParaRPr lang="es-MX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52" name="TextBox 33"/>
          <p:cNvSpPr txBox="1"/>
          <p:nvPr/>
        </p:nvSpPr>
        <p:spPr>
          <a:xfrm>
            <a:off x="5245531" y="3754275"/>
            <a:ext cx="286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s-MX" dirty="0" smtClean="0">
                <a:solidFill>
                  <a:schemeClr val="accent2"/>
                </a:solidFill>
                <a:latin typeface="Arial"/>
                <a:cs typeface="Arial"/>
              </a:rPr>
              <a:t>—</a:t>
            </a:r>
            <a:r>
              <a:rPr lang="es-MX" b="1" dirty="0" smtClean="0">
                <a:solidFill>
                  <a:schemeClr val="accent2"/>
                </a:solidFill>
                <a:latin typeface="Arial"/>
                <a:cs typeface="Arial"/>
              </a:rPr>
              <a:t>La Pureza Celular Disminuye </a:t>
            </a:r>
            <a:endParaRPr lang="es-MX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4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43" grpId="0"/>
      <p:bldP spid="50" grpId="0" animBg="1"/>
      <p:bldP spid="40" grpId="0"/>
      <p:bldP spid="40" grpId="1"/>
      <p:bldP spid="42" grpId="0"/>
      <p:bldP spid="42" grpId="1"/>
      <p:bldP spid="48" grpId="0"/>
      <p:bldP spid="48" grpId="1"/>
      <p:bldP spid="49" grpId="0"/>
      <p:bldP spid="49" grpId="1"/>
      <p:bldP spid="51" grpId="0"/>
      <p:bldP spid="51" grpId="1"/>
      <p:bldP spid="52" grpId="0"/>
      <p:bldP spid="5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5" name="Rectangle 4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386448" y="119289"/>
            <a:ext cx="8612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SIENTASE JOVEN </a:t>
            </a:r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GENES </a:t>
            </a:r>
            <a:r>
              <a:rPr lang="es-MX" sz="3200" b="1" dirty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REGULADORES DE LA JUVENTUD </a:t>
            </a:r>
            <a:endParaRPr lang="en-US" sz="32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3673410" y="1223160"/>
            <a:ext cx="1634837" cy="1601474"/>
          </a:xfrm>
          <a:prstGeom prst="rect">
            <a:avLst/>
          </a:prstGeom>
          <a:solidFill>
            <a:srgbClr val="899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/>
              <a:t>PRODUCIÓN</a:t>
            </a:r>
            <a:endParaRPr lang="en-US" sz="1600" b="1" dirty="0"/>
          </a:p>
          <a:p>
            <a:r>
              <a:rPr lang="en-US" sz="1600" dirty="0" smtClean="0"/>
              <a:t>CELULAR DE</a:t>
            </a:r>
          </a:p>
          <a:p>
            <a:r>
              <a:rPr lang="en-US" sz="1600" b="1" dirty="0" smtClean="0"/>
              <a:t>ENERGÍA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73410" y="2921330"/>
            <a:ext cx="1634837" cy="1601474"/>
          </a:xfrm>
          <a:prstGeom prst="rect">
            <a:avLst/>
          </a:prstGeom>
          <a:solidFill>
            <a:srgbClr val="899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/>
              <a:t>PURIFICACIÓN</a:t>
            </a:r>
          </a:p>
          <a:p>
            <a:r>
              <a:rPr lang="en-US" sz="1600" dirty="0" smtClean="0"/>
              <a:t>CELULAR</a:t>
            </a:r>
          </a:p>
          <a:p>
            <a:endParaRPr lang="en-US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2955851" y="1201468"/>
            <a:ext cx="614616" cy="3387735"/>
          </a:xfrm>
          <a:prstGeom prst="rect">
            <a:avLst/>
          </a:prstGeom>
          <a:solidFill>
            <a:srgbClr val="F0EF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b="1" dirty="0" smtClean="0">
                <a:solidFill>
                  <a:srgbClr val="899639"/>
                </a:solidFill>
              </a:rPr>
              <a:t>GENES </a:t>
            </a:r>
            <a:r>
              <a:rPr lang="es-MX" b="1" dirty="0">
                <a:solidFill>
                  <a:srgbClr val="899639"/>
                </a:solidFill>
              </a:rPr>
              <a:t>REGULADORES </a:t>
            </a:r>
            <a:r>
              <a:rPr lang="es-MX" b="1" dirty="0" smtClean="0">
                <a:solidFill>
                  <a:srgbClr val="899639"/>
                </a:solidFill>
              </a:rPr>
              <a:t>DE</a:t>
            </a:r>
          </a:p>
          <a:p>
            <a:pPr algn="ctr"/>
            <a:r>
              <a:rPr lang="es-MX" b="1" dirty="0" smtClean="0">
                <a:solidFill>
                  <a:srgbClr val="899639"/>
                </a:solidFill>
              </a:rPr>
              <a:t> </a:t>
            </a:r>
            <a:r>
              <a:rPr lang="es-MX" b="1" dirty="0">
                <a:solidFill>
                  <a:srgbClr val="899639"/>
                </a:solidFill>
              </a:rPr>
              <a:t>LA JUVENTUD</a:t>
            </a:r>
            <a:r>
              <a:rPr lang="es-MX" b="1" dirty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/>
          </a:p>
          <a:p>
            <a:pPr algn="ctr"/>
            <a:endParaRPr lang="en-US" b="1" dirty="0">
              <a:solidFill>
                <a:srgbClr val="899639"/>
              </a:solidFill>
            </a:endParaRPr>
          </a:p>
        </p:txBody>
      </p: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5308247" y="2023897"/>
            <a:ext cx="1163805" cy="89743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3"/>
          </p:cNvCxnSpPr>
          <p:nvPr/>
        </p:nvCxnSpPr>
        <p:spPr>
          <a:xfrm flipV="1">
            <a:off x="5308247" y="2921330"/>
            <a:ext cx="1163805" cy="800737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930924" y="1690285"/>
            <a:ext cx="2831909" cy="2797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SIENTASE JOVEN </a:t>
            </a:r>
            <a:endParaRPr lang="en-US" sz="1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30924" y="1974973"/>
            <a:ext cx="2831909" cy="1967632"/>
          </a:xfrm>
          <a:prstGeom prst="rect">
            <a:avLst/>
          </a:prstGeom>
          <a:solidFill>
            <a:srgbClr val="F0EF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Siéntase renovada y recargada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Mejora la vitalidad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Mejora los niveles de energía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Ayuda a remover las células toxicas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s-MX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Ayuda a promover la función celular. </a:t>
            </a:r>
            <a:endParaRPr lang="es-MX" sz="13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entagon 68"/>
          <p:cNvSpPr/>
          <p:nvPr/>
        </p:nvSpPr>
        <p:spPr>
          <a:xfrm>
            <a:off x="229589" y="1971309"/>
            <a:ext cx="2620494" cy="1520042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LA CIENCIA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AGELOC</a:t>
            </a:r>
          </a:p>
        </p:txBody>
      </p:sp>
    </p:spTree>
    <p:extLst>
      <p:ext uri="{BB962C8B-B14F-4D97-AF65-F5344CB8AC3E}">
        <p14:creationId xmlns:p14="http://schemas.microsoft.com/office/powerpoint/2010/main" val="22046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14" name="Rectangle 13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6394" y="2875947"/>
            <a:ext cx="1699528" cy="16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4012" y="2875946"/>
            <a:ext cx="1692334" cy="164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9919" y="2879932"/>
            <a:ext cx="1694692" cy="1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8457" y="0"/>
            <a:ext cx="9582499" cy="85725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AGELOC R</a:t>
            </a:r>
            <a:r>
              <a:rPr lang="en-US" sz="2400" b="1" baseline="30000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: LOCALICÉ Y REPROGRAME SUS </a:t>
            </a:r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GENES</a:t>
            </a:r>
            <a:r>
              <a:rPr lang="es-MX" sz="2400" b="1" dirty="0" smtClean="0">
                <a:solidFill>
                  <a:srgbClr val="899639"/>
                </a:solidFill>
              </a:rPr>
              <a:t> </a:t>
            </a:r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REGULADORES DE</a:t>
            </a:r>
            <a:r>
              <a:rPr lang="es-MX" sz="2400" b="1" dirty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s-MX" sz="2400" b="1" dirty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JUVENTUD </a:t>
            </a:r>
            <a:endParaRPr lang="en-US" sz="24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6989683" y="2117785"/>
            <a:ext cx="5158773" cy="1295400"/>
            <a:chOff x="6989683" y="2514600"/>
            <a:chExt cx="5158773" cy="1295400"/>
          </a:xfrm>
        </p:grpSpPr>
        <p:sp>
          <p:nvSpPr>
            <p:cNvPr id="3" name="Pentagon 2"/>
            <p:cNvSpPr/>
            <p:nvPr/>
          </p:nvSpPr>
          <p:spPr>
            <a:xfrm rot="10800000">
              <a:off x="6989683" y="2514600"/>
              <a:ext cx="5158773" cy="1295400"/>
            </a:xfrm>
            <a:prstGeom prst="homePlat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geLOC-Logo.png"/>
            <p:cNvPicPr>
              <a:picLocks noChangeAspect="1"/>
            </p:cNvPicPr>
            <p:nvPr/>
          </p:nvPicPr>
          <p:blipFill>
            <a:blip r:embed="rId6" cstate="screen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667121" y="2792233"/>
              <a:ext cx="1200875" cy="8089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" descr="C:\Users\Scott Ferguson\Downloads\HeatmapBuilder\15 genes v7 - Standard Green - Red - Bin15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07" y="1410159"/>
            <a:ext cx="1699087" cy="1436705"/>
          </a:xfrm>
          <a:prstGeom prst="rect">
            <a:avLst/>
          </a:prstGeom>
          <a:noFill/>
          <a:ln w="6350">
            <a:noFill/>
          </a:ln>
        </p:spPr>
      </p:pic>
      <p:pic>
        <p:nvPicPr>
          <p:cNvPr id="22" name="Picture 1" descr="C:\Users\Scott Ferguson\Downloads\HeatmapBuilder\15 genes v7 - Standard Green - Red - Bin15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244" y="1406074"/>
            <a:ext cx="1698717" cy="1436279"/>
          </a:xfrm>
          <a:prstGeom prst="rect">
            <a:avLst/>
          </a:prstGeom>
          <a:noFill/>
          <a:ln w="6350">
            <a:noFill/>
          </a:ln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3510" y="1404408"/>
            <a:ext cx="1685563" cy="144039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0" y="4468133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Arial" pitchFamily="34" charset="0"/>
              </a:rPr>
              <a:t>*</a:t>
            </a:r>
            <a:r>
              <a:rPr lang="es-MX" sz="800" dirty="0">
                <a:latin typeface="+mj-lt"/>
              </a:rPr>
              <a:t>Este mapa térmico muestra la expresión genética de tres grupos los cuales 2 se </a:t>
            </a:r>
            <a:r>
              <a:rPr lang="es-MX" sz="800" dirty="0" smtClean="0">
                <a:latin typeface="+mj-lt"/>
              </a:rPr>
              <a:t>realizaron </a:t>
            </a:r>
            <a:r>
              <a:rPr lang="es-MX" sz="800" dirty="0">
                <a:latin typeface="+mj-lt"/>
              </a:rPr>
              <a:t>con un ratón de laboratorio. Cada una de las columnas representa un Gen. Las columnas 1 y 2 representan como </a:t>
            </a:r>
            <a:r>
              <a:rPr lang="es-MX" sz="800" dirty="0" smtClean="0">
                <a:latin typeface="+mj-lt"/>
              </a:rPr>
              <a:t>cada </a:t>
            </a:r>
            <a:r>
              <a:rPr lang="es-MX" sz="800" dirty="0">
                <a:latin typeface="+mj-lt"/>
              </a:rPr>
              <a:t>uno de los genes están más o  menos activos durante el proceso de envejecimiento. En la columna 3 se muestra la expresión </a:t>
            </a:r>
            <a:r>
              <a:rPr lang="es-MX" sz="800" dirty="0" smtClean="0">
                <a:latin typeface="+mj-lt"/>
              </a:rPr>
              <a:t>genética similar  </a:t>
            </a:r>
            <a:r>
              <a:rPr lang="es-MX" sz="800" dirty="0">
                <a:latin typeface="+mj-lt"/>
              </a:rPr>
              <a:t>reprogramada a un patrón similar al grupo juvenil. La energía celular del mapa térmico esta basada en pruebas </a:t>
            </a:r>
            <a:r>
              <a:rPr lang="es-MX" sz="800" dirty="0" smtClean="0">
                <a:latin typeface="+mj-lt"/>
              </a:rPr>
              <a:t>clínicas </a:t>
            </a:r>
            <a:r>
              <a:rPr lang="es-MX" sz="800" dirty="0">
                <a:latin typeface="+mj-lt"/>
              </a:rPr>
              <a:t>utilizando uno de los ingredientes de </a:t>
            </a:r>
            <a:r>
              <a:rPr lang="en-US" sz="700" dirty="0">
                <a:solidFill>
                  <a:srgbClr val="000000"/>
                </a:solidFill>
                <a:latin typeface="+mj-lt"/>
                <a:ea typeface="Calibri" pitchFamily="34" charset="0"/>
                <a:cs typeface="Arial" pitchFamily="34" charset="0"/>
              </a:rPr>
              <a:t>ageLOC R</a:t>
            </a:r>
            <a:r>
              <a:rPr lang="en-US" sz="700" baseline="30000" dirty="0">
                <a:solidFill>
                  <a:srgbClr val="000000"/>
                </a:solidFill>
                <a:latin typeface="+mj-lt"/>
                <a:ea typeface="Calibri" pitchFamily="34" charset="0"/>
                <a:cs typeface="Arial" pitchFamily="34" charset="0"/>
              </a:rPr>
              <a:t>2 </a:t>
            </a:r>
            <a:r>
              <a:rPr lang="en-US" sz="700" dirty="0">
                <a:solidFill>
                  <a:srgbClr val="000000"/>
                </a:solidFill>
                <a:latin typeface="+mj-lt"/>
                <a:ea typeface="Calibri" pitchFamily="34" charset="0"/>
                <a:cs typeface="Arial" pitchFamily="34" charset="0"/>
              </a:rPr>
              <a:t>Day </a:t>
            </a:r>
            <a:r>
              <a:rPr lang="es-MX" sz="700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Arial" pitchFamily="34" charset="0"/>
              </a:rPr>
              <a:t>. El mapa térmico de purificación celular esta basado en pruebas </a:t>
            </a:r>
            <a:r>
              <a:rPr lang="es-MX" sz="700" dirty="0" err="1" smtClean="0">
                <a:solidFill>
                  <a:srgbClr val="000000"/>
                </a:solidFill>
                <a:latin typeface="+mj-lt"/>
                <a:ea typeface="Calibri" pitchFamily="34" charset="0"/>
                <a:cs typeface="Arial" pitchFamily="34" charset="0"/>
              </a:rPr>
              <a:t>clinicas</a:t>
            </a:r>
            <a:r>
              <a:rPr lang="es-MX" sz="700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Arial" pitchFamily="34" charset="0"/>
              </a:rPr>
              <a:t> con ageLOC R</a:t>
            </a:r>
            <a:r>
              <a:rPr lang="es-MX" sz="700" baseline="30000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Arial" pitchFamily="34" charset="0"/>
              </a:rPr>
              <a:t>2</a:t>
            </a:r>
            <a:endParaRPr lang="es-MX" sz="700" dirty="0" smtClean="0">
              <a:latin typeface="+mj-lt"/>
              <a:cs typeface="Arial"/>
            </a:endParaRPr>
          </a:p>
          <a:p>
            <a:endParaRPr lang="en-US" sz="800" dirty="0" smtClean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3219" y="1835389"/>
            <a:ext cx="1454227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1400" b="1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ENERGÍA CELULAR</a:t>
            </a:r>
            <a:endParaRPr lang="en-US" sz="1400" b="1" dirty="0">
              <a:solidFill>
                <a:srgbClr val="008AB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2202" y="3309813"/>
            <a:ext cx="1664699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1400" b="1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PURIFICACIÓN CELULAR </a:t>
            </a:r>
            <a:endParaRPr lang="en-US" sz="1400" b="1" dirty="0">
              <a:solidFill>
                <a:srgbClr val="008AB0"/>
              </a:solidFill>
            </a:endParaRPr>
          </a:p>
        </p:txBody>
      </p:sp>
      <p:sp>
        <p:nvSpPr>
          <p:cNvPr id="24" name="TextBox 55"/>
          <p:cNvSpPr txBox="1"/>
          <p:nvPr/>
        </p:nvSpPr>
        <p:spPr>
          <a:xfrm>
            <a:off x="3323758" y="720147"/>
            <a:ext cx="1733543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MX" sz="1400" dirty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Expresión </a:t>
            </a:r>
            <a:r>
              <a:rPr lang="es-MX" sz="1400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Genética de una persona mayor</a:t>
            </a:r>
            <a:endParaRPr lang="en-US" sz="1400" dirty="0">
              <a:solidFill>
                <a:srgbClr val="008AB0"/>
              </a:solidFill>
            </a:endParaRPr>
          </a:p>
        </p:txBody>
      </p:sp>
      <p:sp>
        <p:nvSpPr>
          <p:cNvPr id="26" name="TextBox 56"/>
          <p:cNvSpPr txBox="1"/>
          <p:nvPr/>
        </p:nvSpPr>
        <p:spPr>
          <a:xfrm>
            <a:off x="1321437" y="744736"/>
            <a:ext cx="1919575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MX" sz="1500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Expresión Genética Juvenil </a:t>
            </a:r>
          </a:p>
          <a:p>
            <a:pPr algn="ctr">
              <a:lnSpc>
                <a:spcPts val="1700"/>
              </a:lnSpc>
            </a:pPr>
            <a:r>
              <a:rPr lang="es-MX" sz="1500" b="1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META</a:t>
            </a:r>
            <a:endParaRPr lang="es-MX" sz="1500" b="1" dirty="0">
              <a:solidFill>
                <a:schemeClr val="bg1"/>
              </a:solidFill>
            </a:endParaRPr>
          </a:p>
        </p:txBody>
      </p:sp>
      <p:sp>
        <p:nvSpPr>
          <p:cNvPr id="29" name="TextBox 58"/>
          <p:cNvSpPr txBox="1"/>
          <p:nvPr/>
        </p:nvSpPr>
        <p:spPr>
          <a:xfrm>
            <a:off x="5229477" y="744736"/>
            <a:ext cx="213988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MX" sz="1500" dirty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Expresión Genética de una persona mayor</a:t>
            </a:r>
            <a:endParaRPr lang="en-US" sz="1500" dirty="0">
              <a:solidFill>
                <a:srgbClr val="008AB0"/>
              </a:solidFill>
            </a:endParaRPr>
          </a:p>
          <a:p>
            <a:pPr algn="ctr">
              <a:lnSpc>
                <a:spcPts val="1700"/>
              </a:lnSpc>
            </a:pPr>
            <a:r>
              <a:rPr lang="en-US" sz="1500" b="1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REAJUSTADA</a:t>
            </a:r>
            <a:endParaRPr lang="en-US" sz="1500" b="1" dirty="0">
              <a:solidFill>
                <a:srgbClr val="0076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0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04656E-6 L -0.19722 3.0465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7388E-6 L -0.18507 -0.0015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0019E-7 L -0.18229 -4.60019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61111E-6 -2.59339E-7 L -0.22014 -2.59339E-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880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4395" y="617517"/>
            <a:ext cx="440085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 smtClean="0">
              <a:solidFill>
                <a:srgbClr val="0076A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AGELOC R</a:t>
            </a:r>
            <a:r>
              <a:rPr lang="es-MX" sz="2400" b="1" baseline="30000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NOCHE </a:t>
            </a:r>
          </a:p>
          <a:p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Purifica y restablece las células mientras usted duerme- para que cuando usted despierte se sienta saludable y completamente refrescado y renovado. </a:t>
            </a:r>
          </a:p>
          <a:p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AGELOC R</a:t>
            </a:r>
            <a:r>
              <a:rPr lang="es-MX" sz="2400" b="1" baseline="30000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 DÍA </a:t>
            </a:r>
          </a:p>
          <a:p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Le da a las células un empuje máximo de energía- para que usted este recargado y listo para enfrentar los retos del día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2" t="12276" b="23310"/>
          <a:stretch/>
        </p:blipFill>
        <p:spPr bwMode="auto">
          <a:xfrm>
            <a:off x="6074978" y="0"/>
            <a:ext cx="3069021" cy="49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643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7537390" cy="491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313" y="0"/>
            <a:ext cx="3285687" cy="492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4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75" name="Rectangle 74"/>
            <p:cNvSpPr/>
            <p:nvPr/>
          </p:nvSpPr>
          <p:spPr>
            <a:xfrm>
              <a:off x="217714" y="4094736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0" y="0"/>
            <a:ext cx="9144000" cy="2624667"/>
          </a:xfrm>
          <a:prstGeom prst="rect">
            <a:avLst/>
          </a:prstGeom>
          <a:solidFill>
            <a:srgbClr val="D9D9D9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>
            <a:off x="0" y="3372846"/>
            <a:ext cx="9127827" cy="0"/>
          </a:xfrm>
          <a:prstGeom prst="line">
            <a:avLst/>
          </a:prstGeom>
          <a:noFill/>
          <a:ln w="28575" cap="rnd" algn="ctr">
            <a:solidFill>
              <a:schemeClr val="bg1">
                <a:lumMod val="85000"/>
              </a:schemeClr>
            </a:solidFill>
            <a:prstDash val="sysDash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0" y="4123259"/>
            <a:ext cx="9127827" cy="0"/>
          </a:xfrm>
          <a:prstGeom prst="line">
            <a:avLst/>
          </a:prstGeom>
          <a:noFill/>
          <a:ln w="28575" cap="rnd" algn="ctr">
            <a:solidFill>
              <a:schemeClr val="bg1">
                <a:lumMod val="85000"/>
              </a:schemeClr>
            </a:solidFill>
            <a:prstDash val="sysDash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8228114" y="4293072"/>
            <a:ext cx="552032" cy="545539"/>
            <a:chOff x="9469123" y="5578004"/>
            <a:chExt cx="2707187" cy="2709658"/>
          </a:xfrm>
        </p:grpSpPr>
        <p:sp>
          <p:nvSpPr>
            <p:cNvPr id="2" name="Oval 1"/>
            <p:cNvSpPr/>
            <p:nvPr/>
          </p:nvSpPr>
          <p:spPr>
            <a:xfrm>
              <a:off x="9564916" y="5733145"/>
              <a:ext cx="2452914" cy="2452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1" descr="InsertedImage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7133" y1="26573" x2="67133" y2="26573"/>
                          <a14:foregroundMark x1="67133" y1="76923" x2="67133" y2="76923"/>
                          <a14:foregroundMark x1="45804" y1="65734" x2="45804" y2="65734"/>
                          <a14:foregroundMark x1="41608" y1="28671" x2="41608" y2="286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9467888" y="5579239"/>
              <a:ext cx="2709658" cy="2707187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16" name="TextBox 115"/>
          <p:cNvSpPr txBox="1"/>
          <p:nvPr/>
        </p:nvSpPr>
        <p:spPr>
          <a:xfrm>
            <a:off x="5783219" y="1700231"/>
            <a:ext cx="2985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ESTO ES SÓLO EL </a:t>
            </a:r>
          </a:p>
          <a:p>
            <a:pPr algn="r"/>
            <a:r>
              <a:rPr lang="es-MX" sz="2400" b="1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COMIENZO</a:t>
            </a:r>
            <a:endParaRPr lang="es-MX" sz="2400" b="1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2904068" y="110067"/>
            <a:ext cx="2819400" cy="2514600"/>
          </a:xfrm>
          <a:custGeom>
            <a:avLst/>
            <a:gdLst>
              <a:gd name="connsiteX0" fmla="*/ 0 w 4956202"/>
              <a:gd name="connsiteY0" fmla="*/ 1063624 h 1063624"/>
              <a:gd name="connsiteX1" fmla="*/ 1229446 w 4956202"/>
              <a:gd name="connsiteY1" fmla="*/ 41648 h 1063624"/>
              <a:gd name="connsiteX2" fmla="*/ 4956202 w 4956202"/>
              <a:gd name="connsiteY2" fmla="*/ 295221 h 1063624"/>
              <a:gd name="connsiteX0" fmla="*/ 0 w 1229446"/>
              <a:gd name="connsiteY0" fmla="*/ 1021976 h 1021976"/>
              <a:gd name="connsiteX1" fmla="*/ 1229446 w 1229446"/>
              <a:gd name="connsiteY1" fmla="*/ 0 h 1021976"/>
              <a:gd name="connsiteX0" fmla="*/ 0 w 1644384"/>
              <a:gd name="connsiteY0" fmla="*/ 1459966 h 1459966"/>
              <a:gd name="connsiteX1" fmla="*/ 1644384 w 1644384"/>
              <a:gd name="connsiteY1" fmla="*/ 0 h 1459966"/>
              <a:gd name="connsiteX0" fmla="*/ 0 w 1644384"/>
              <a:gd name="connsiteY0" fmla="*/ 1459966 h 1459966"/>
              <a:gd name="connsiteX1" fmla="*/ 1644384 w 1644384"/>
              <a:gd name="connsiteY1" fmla="*/ 0 h 1459966"/>
              <a:gd name="connsiteX0" fmla="*/ 0 w 1644384"/>
              <a:gd name="connsiteY0" fmla="*/ 1459966 h 1459966"/>
              <a:gd name="connsiteX1" fmla="*/ 1644384 w 1644384"/>
              <a:gd name="connsiteY1" fmla="*/ 0 h 14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4384" h="1459966">
                <a:moveTo>
                  <a:pt x="0" y="1459966"/>
                </a:moveTo>
                <a:cubicBezTo>
                  <a:pt x="1008529" y="867014"/>
                  <a:pt x="1617489" y="20490"/>
                  <a:pt x="1644384" y="0"/>
                </a:cubicBezTo>
              </a:path>
            </a:pathLst>
          </a:custGeom>
          <a:noFill/>
          <a:ln w="38100" cap="rnd">
            <a:solidFill>
              <a:srgbClr val="008AB0"/>
            </a:solidFill>
            <a:prstDash val="sysDot"/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76625" y="4148666"/>
            <a:ext cx="1731243" cy="746061"/>
            <a:chOff x="276625" y="3872752"/>
            <a:chExt cx="2371508" cy="1021976"/>
          </a:xfrm>
        </p:grpSpPr>
        <p:sp>
          <p:nvSpPr>
            <p:cNvPr id="10" name="Freeform 9"/>
            <p:cNvSpPr/>
            <p:nvPr/>
          </p:nvSpPr>
          <p:spPr>
            <a:xfrm>
              <a:off x="276625" y="3872752"/>
              <a:ext cx="1229446" cy="1021976"/>
            </a:xfrm>
            <a:custGeom>
              <a:avLst/>
              <a:gdLst>
                <a:gd name="connsiteX0" fmla="*/ 0 w 4956202"/>
                <a:gd name="connsiteY0" fmla="*/ 1063624 h 1063624"/>
                <a:gd name="connsiteX1" fmla="*/ 1229446 w 4956202"/>
                <a:gd name="connsiteY1" fmla="*/ 41648 h 1063624"/>
                <a:gd name="connsiteX2" fmla="*/ 4956202 w 4956202"/>
                <a:gd name="connsiteY2" fmla="*/ 295221 h 1063624"/>
                <a:gd name="connsiteX0" fmla="*/ 0 w 1229446"/>
                <a:gd name="connsiteY0" fmla="*/ 1021976 h 1021976"/>
                <a:gd name="connsiteX1" fmla="*/ 1229446 w 1229446"/>
                <a:gd name="connsiteY1" fmla="*/ 0 h 102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9446" h="1021976">
                  <a:moveTo>
                    <a:pt x="0" y="1021976"/>
                  </a:moveTo>
                  <a:cubicBezTo>
                    <a:pt x="201706" y="575021"/>
                    <a:pt x="403412" y="128067"/>
                    <a:pt x="1229446" y="0"/>
                  </a:cubicBezTo>
                </a:path>
              </a:pathLst>
            </a:custGeom>
            <a:noFill/>
            <a:ln w="38100" cap="rnd">
              <a:solidFill>
                <a:srgbClr val="88944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441281" y="3888768"/>
              <a:ext cx="1206852" cy="992090"/>
              <a:chOff x="3984698" y="1610958"/>
              <a:chExt cx="955146" cy="819155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84698" y="1610958"/>
                <a:ext cx="955146" cy="81915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8A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6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91674" y="1646223"/>
                <a:ext cx="493615" cy="769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1141222" y="3392722"/>
            <a:ext cx="1766986" cy="751745"/>
            <a:chOff x="1513755" y="2835306"/>
            <a:chExt cx="2420470" cy="1029762"/>
          </a:xfrm>
        </p:grpSpPr>
        <p:sp>
          <p:nvSpPr>
            <p:cNvPr id="114" name="Freeform 113"/>
            <p:cNvSpPr/>
            <p:nvPr/>
          </p:nvSpPr>
          <p:spPr>
            <a:xfrm>
              <a:off x="1513755" y="2843092"/>
              <a:ext cx="1229446" cy="1021976"/>
            </a:xfrm>
            <a:custGeom>
              <a:avLst/>
              <a:gdLst>
                <a:gd name="connsiteX0" fmla="*/ 0 w 4956202"/>
                <a:gd name="connsiteY0" fmla="*/ 1063624 h 1063624"/>
                <a:gd name="connsiteX1" fmla="*/ 1229446 w 4956202"/>
                <a:gd name="connsiteY1" fmla="*/ 41648 h 1063624"/>
                <a:gd name="connsiteX2" fmla="*/ 4956202 w 4956202"/>
                <a:gd name="connsiteY2" fmla="*/ 295221 h 1063624"/>
                <a:gd name="connsiteX0" fmla="*/ 0 w 1229446"/>
                <a:gd name="connsiteY0" fmla="*/ 1021976 h 1021976"/>
                <a:gd name="connsiteX1" fmla="*/ 1229446 w 1229446"/>
                <a:gd name="connsiteY1" fmla="*/ 0 h 102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9446" h="1021976">
                  <a:moveTo>
                    <a:pt x="0" y="1021976"/>
                  </a:moveTo>
                  <a:cubicBezTo>
                    <a:pt x="201706" y="575021"/>
                    <a:pt x="403412" y="128067"/>
                    <a:pt x="1229446" y="0"/>
                  </a:cubicBezTo>
                </a:path>
              </a:pathLst>
            </a:custGeom>
            <a:noFill/>
            <a:ln w="38100" cap="rnd">
              <a:solidFill>
                <a:srgbClr val="88944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727373" y="2835306"/>
              <a:ext cx="1206852" cy="992089"/>
              <a:chOff x="4955742" y="971689"/>
              <a:chExt cx="955146" cy="819155"/>
            </a:xfrm>
          </p:grpSpPr>
          <p:sp>
            <p:nvSpPr>
              <p:cNvPr id="105" name="Rounded Rectangle 104"/>
              <p:cNvSpPr/>
              <p:nvPr/>
            </p:nvSpPr>
            <p:spPr>
              <a:xfrm>
                <a:off x="4955742" y="971689"/>
                <a:ext cx="955146" cy="81915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008A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1" name="Picture 7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138442" y="996049"/>
                <a:ext cx="582627" cy="775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67" y1="45122" x2="22167" y2="45122"/>
                        <a14:foregroundMark x1="54111" y1="45122" x2="54111" y2="45122"/>
                        <a14:foregroundMark x1="56111" y1="48476" x2="56111" y2="48476"/>
                        <a14:foregroundMark x1="44667" y1="45122" x2="44667" y2="45122"/>
                        <a14:foregroundMark x1="43778" y1="56860" x2="43778" y2="56860"/>
                        <a14:foregroundMark x1="62722" y1="57317" x2="62722" y2="57317"/>
                        <a14:foregroundMark x1="57333" y1="57317" x2="57333" y2="57317"/>
                        <a14:foregroundMark x1="66278" y1="49085" x2="66278" y2="49085"/>
                        <a14:foregroundMark x1="73944" y1="43140" x2="73944" y2="43140"/>
                        <a14:foregroundMark x1="85778" y1="41159" x2="85778" y2="41159"/>
                        <a14:foregroundMark x1="91111" y1="39634" x2="91111" y2="3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44" y="977329"/>
            <a:ext cx="264809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991873" y="2622957"/>
            <a:ext cx="1750394" cy="779718"/>
            <a:chOff x="1991873" y="2622957"/>
            <a:chExt cx="1750394" cy="779718"/>
          </a:xfrm>
        </p:grpSpPr>
        <p:grpSp>
          <p:nvGrpSpPr>
            <p:cNvPr id="34" name="Group 33"/>
            <p:cNvGrpSpPr/>
            <p:nvPr/>
          </p:nvGrpSpPr>
          <p:grpSpPr>
            <a:xfrm>
              <a:off x="1991873" y="2622957"/>
              <a:ext cx="1750394" cy="779718"/>
              <a:chOff x="2804673" y="1751959"/>
              <a:chExt cx="2397742" cy="1068081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988368" y="1751959"/>
                <a:ext cx="1214047" cy="1014293"/>
                <a:chOff x="8192053" y="1259747"/>
                <a:chExt cx="1423798" cy="1189533"/>
              </a:xfrm>
            </p:grpSpPr>
            <p:sp>
              <p:nvSpPr>
                <p:cNvPr id="38" name="Rounded Rectangle 37"/>
                <p:cNvSpPr/>
                <p:nvPr/>
              </p:nvSpPr>
              <p:spPr>
                <a:xfrm>
                  <a:off x="8192053" y="1259747"/>
                  <a:ext cx="1423798" cy="1189533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008A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265920" y="1373944"/>
                  <a:ext cx="549218" cy="9815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7" name="Freeform 36"/>
              <p:cNvSpPr/>
              <p:nvPr/>
            </p:nvSpPr>
            <p:spPr>
              <a:xfrm>
                <a:off x="2804673" y="1798064"/>
                <a:ext cx="1229446" cy="1021976"/>
              </a:xfrm>
              <a:custGeom>
                <a:avLst/>
                <a:gdLst>
                  <a:gd name="connsiteX0" fmla="*/ 0 w 4956202"/>
                  <a:gd name="connsiteY0" fmla="*/ 1063624 h 1063624"/>
                  <a:gd name="connsiteX1" fmla="*/ 1229446 w 4956202"/>
                  <a:gd name="connsiteY1" fmla="*/ 41648 h 1063624"/>
                  <a:gd name="connsiteX2" fmla="*/ 4956202 w 4956202"/>
                  <a:gd name="connsiteY2" fmla="*/ 295221 h 1063624"/>
                  <a:gd name="connsiteX0" fmla="*/ 0 w 1229446"/>
                  <a:gd name="connsiteY0" fmla="*/ 1021976 h 1021976"/>
                  <a:gd name="connsiteX1" fmla="*/ 1229446 w 1229446"/>
                  <a:gd name="connsiteY1" fmla="*/ 0 h 102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9446" h="1021976">
                    <a:moveTo>
                      <a:pt x="0" y="1021976"/>
                    </a:moveTo>
                    <a:cubicBezTo>
                      <a:pt x="201706" y="575021"/>
                      <a:pt x="403412" y="128067"/>
                      <a:pt x="1229446" y="0"/>
                    </a:cubicBezTo>
                  </a:path>
                </a:pathLst>
              </a:custGeom>
              <a:noFill/>
              <a:ln w="38100" cap="rnd">
                <a:solidFill>
                  <a:srgbClr val="889442"/>
                </a:solidFill>
                <a:prstDash val="sysDot"/>
                <a:headEnd type="none" w="med" len="med"/>
                <a:tailEnd type="triangle" w="lg" len="lg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7" t="14516" r="18194" b="24731"/>
            <a:stretch/>
          </p:blipFill>
          <p:spPr bwMode="auto">
            <a:xfrm>
              <a:off x="3300247" y="2659116"/>
              <a:ext cx="315498" cy="672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761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490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492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1"/>
          <p:cNvSpPr txBox="1"/>
          <p:nvPr/>
        </p:nvSpPr>
        <p:spPr>
          <a:xfrm>
            <a:off x="293031" y="2405965"/>
            <a:ext cx="6123734" cy="130086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tu clave para</a:t>
            </a:r>
          </a:p>
          <a:p>
            <a:r>
              <a:rPr lang="es-MX" sz="2800" b="1" dirty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PARA VIVIR JOVEN, </a:t>
            </a:r>
            <a:endParaRPr lang="es-MX" sz="2800" b="1" dirty="0" smtClean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MX" sz="2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MX" sz="2800" b="1" dirty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POR MÁS TIEMPO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9490" y="838582"/>
            <a:ext cx="2319723" cy="1497750"/>
            <a:chOff x="3087405" y="402162"/>
            <a:chExt cx="3097736" cy="2000081"/>
          </a:xfrm>
        </p:grpSpPr>
        <p:pic>
          <p:nvPicPr>
            <p:cNvPr id="7" name="Picture 6" descr="ageLOC-Logo.png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58"/>
            <a:stretch/>
          </p:blipFill>
          <p:spPr bwMode="auto">
            <a:xfrm>
              <a:off x="3087405" y="402162"/>
              <a:ext cx="2813064" cy="2000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796951" y="1639018"/>
              <a:ext cx="388190" cy="493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®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0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91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5"/>
          <p:cNvSpPr txBox="1"/>
          <p:nvPr/>
        </p:nvSpPr>
        <p:spPr>
          <a:xfrm>
            <a:off x="4318504" y="1707913"/>
            <a:ext cx="4581052" cy="234730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respuesta ha estado </a:t>
            </a:r>
            <a:r>
              <a:rPr lang="es-MX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DENTRO DE NOSOTROS </a:t>
            </a:r>
            <a:r>
              <a:rPr lang="es-MX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todo el tiempo</a:t>
            </a:r>
            <a:endParaRPr lang="es-MX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1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0"/>
            <a:ext cx="9144000" cy="491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0"/>
          <p:cNvSpPr txBox="1"/>
          <p:nvPr/>
        </p:nvSpPr>
        <p:spPr>
          <a:xfrm>
            <a:off x="561109" y="565727"/>
            <a:ext cx="7239000" cy="74686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EN NUESTROS GENES </a:t>
            </a:r>
            <a:endParaRPr lang="en-US" sz="40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4345709" y="3451008"/>
            <a:ext cx="4508500" cy="142397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800" b="1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INFLUENCIADO </a:t>
            </a:r>
            <a:endParaRPr lang="es-MX" sz="2800" smtClean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MX" sz="280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Totalmente la forma en la que envejecemos</a:t>
            </a:r>
          </a:p>
        </p:txBody>
      </p:sp>
    </p:spTree>
    <p:extLst>
      <p:ext uri="{BB962C8B-B14F-4D97-AF65-F5344CB8AC3E}">
        <p14:creationId xmlns:p14="http://schemas.microsoft.com/office/powerpoint/2010/main" val="21850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490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492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29490" y="838582"/>
            <a:ext cx="2319723" cy="1497750"/>
            <a:chOff x="3087405" y="402162"/>
            <a:chExt cx="3097736" cy="2000081"/>
          </a:xfrm>
        </p:grpSpPr>
        <p:pic>
          <p:nvPicPr>
            <p:cNvPr id="7" name="Picture 6" descr="ageLOC-Logo.png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58"/>
            <a:stretch/>
          </p:blipFill>
          <p:spPr bwMode="auto">
            <a:xfrm>
              <a:off x="3087405" y="402162"/>
              <a:ext cx="2813064" cy="2000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796951" y="1639018"/>
              <a:ext cx="388190" cy="493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®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11"/>
          <p:cNvSpPr txBox="1"/>
          <p:nvPr/>
        </p:nvSpPr>
        <p:spPr>
          <a:xfrm>
            <a:off x="293031" y="2807747"/>
            <a:ext cx="6123734" cy="173175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tu clave para</a:t>
            </a:r>
          </a:p>
          <a:p>
            <a:r>
              <a:rPr lang="es-MX" sz="36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PARA VIVIR JOVEN, Y POR MÁS TIEMPO</a:t>
            </a:r>
            <a:endParaRPr lang="es-MX" sz="36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8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14" name="Rectangle 13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087405" y="402162"/>
            <a:ext cx="3097736" cy="2000081"/>
            <a:chOff x="3087405" y="402162"/>
            <a:chExt cx="3097736" cy="2000081"/>
          </a:xfrm>
        </p:grpSpPr>
        <p:pic>
          <p:nvPicPr>
            <p:cNvPr id="4" name="Picture 3" descr="ageLOC-Logo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58"/>
            <a:stretch/>
          </p:blipFill>
          <p:spPr bwMode="auto">
            <a:xfrm>
              <a:off x="3087405" y="402162"/>
              <a:ext cx="2813064" cy="2000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5796951" y="1639018"/>
              <a:ext cx="38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®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Rectangle 11"/>
          <p:cNvSpPr/>
          <p:nvPr/>
        </p:nvSpPr>
        <p:spPr>
          <a:xfrm>
            <a:off x="1409700" y="2546724"/>
            <a:ext cx="6144397" cy="457200"/>
          </a:xfrm>
          <a:prstGeom prst="rect">
            <a:avLst/>
          </a:prstGeom>
          <a:solidFill>
            <a:srgbClr val="008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Productos 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ANTIENVEJECIMIENTO 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de 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SUPER-CLASE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7"/>
          <p:cNvSpPr/>
          <p:nvPr/>
        </p:nvSpPr>
        <p:spPr>
          <a:xfrm>
            <a:off x="1153297" y="3037784"/>
            <a:ext cx="6837406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IDENTIFICA, ATACA Y REAJUSTA LOS GRUPOS DE GENES REGULADORES DE LA  JUVENTUD 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741405" y="3516265"/>
            <a:ext cx="766119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smtClean="0">
                <a:latin typeface="Arial" pitchFamily="34" charset="0"/>
                <a:cs typeface="Arial" pitchFamily="34" charset="0"/>
              </a:rPr>
              <a:t>EXCLUSIVA CIENCIA PATENTADA</a:t>
            </a:r>
            <a:endParaRPr lang="es-MX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9"/>
          <p:cNvSpPr/>
          <p:nvPr/>
        </p:nvSpPr>
        <p:spPr>
          <a:xfrm>
            <a:off x="345989" y="3986165"/>
            <a:ext cx="8452022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smtClean="0">
                <a:latin typeface="Arial" pitchFamily="34" charset="0"/>
                <a:cs typeface="Arial" pitchFamily="34" charset="0"/>
              </a:rPr>
              <a:t>30 AÑOS DE INVESTIGACIONES PATENTADAS</a:t>
            </a:r>
            <a:endParaRPr lang="es-MX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0" y="4481465"/>
            <a:ext cx="9144000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GRANDES AVANCES GENETICOS RELACIONADOS CON LA CIENCIA DEL ANTIENVEJECIEMINTO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2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14" name="Rectangle 13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06" y="12646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IDENTIFICA Y REAJUSTA TUS GENES REGULADORES DE LA JUVENTUD</a:t>
            </a:r>
            <a:endParaRPr lang="es-MX" sz="32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1" descr="C:\Users\Scott Ferguson\Downloads\HeatmapBuilder\15 genes v7 - Standard Green - Red - Bin1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751" y="1737615"/>
            <a:ext cx="1919575" cy="2175428"/>
          </a:xfrm>
          <a:prstGeom prst="rect">
            <a:avLst/>
          </a:prstGeom>
          <a:noFill/>
          <a:ln w="6350">
            <a:noFill/>
          </a:ln>
        </p:spPr>
      </p:pic>
      <p:pic>
        <p:nvPicPr>
          <p:cNvPr id="44" name="Picture 1" descr="C:\Users\Scott Ferguson\Downloads\HeatmapBuilder\15 genes v7 - Standard Green - Red - Bin1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330" y="1732788"/>
            <a:ext cx="1918954" cy="2178811"/>
          </a:xfrm>
          <a:prstGeom prst="rect">
            <a:avLst/>
          </a:prstGeom>
          <a:noFill/>
          <a:ln w="6350">
            <a:noFill/>
          </a:ln>
        </p:spPr>
      </p:pic>
      <p:pic>
        <p:nvPicPr>
          <p:cNvPr id="55" name="Picture 19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5284" y="1732789"/>
            <a:ext cx="1900054" cy="217881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/>
          <p:cNvSpPr txBox="1"/>
          <p:nvPr/>
        </p:nvSpPr>
        <p:spPr>
          <a:xfrm>
            <a:off x="2834640" y="1209265"/>
            <a:ext cx="2119944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MX" sz="1500" dirty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Expresión </a:t>
            </a:r>
            <a:r>
              <a:rPr lang="es-MX" sz="1500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Genética de una persona mayor</a:t>
            </a:r>
            <a:endParaRPr lang="en-US" sz="1500" dirty="0">
              <a:solidFill>
                <a:srgbClr val="008AB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06750" y="978662"/>
            <a:ext cx="1919575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MX" sz="1500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Expresión Genética Juvenil </a:t>
            </a:r>
          </a:p>
          <a:p>
            <a:pPr algn="ctr">
              <a:lnSpc>
                <a:spcPts val="1700"/>
              </a:lnSpc>
            </a:pPr>
            <a:r>
              <a:rPr lang="es-MX" sz="1500" b="1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META</a:t>
            </a:r>
            <a:endParaRPr lang="es-MX" sz="15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55274" y="1012644"/>
            <a:ext cx="213988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MX" sz="1500" dirty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Expresión Genética de una persona mayor</a:t>
            </a:r>
            <a:endParaRPr lang="en-US" sz="1500" dirty="0">
              <a:solidFill>
                <a:srgbClr val="008AB0"/>
              </a:solidFill>
            </a:endParaRPr>
          </a:p>
          <a:p>
            <a:pPr algn="ctr">
              <a:lnSpc>
                <a:spcPts val="1700"/>
              </a:lnSpc>
            </a:pPr>
            <a:r>
              <a:rPr lang="en-US" sz="1500" b="1" dirty="0" smtClean="0">
                <a:solidFill>
                  <a:srgbClr val="0076A3"/>
                </a:solidFill>
                <a:latin typeface="Arial" pitchFamily="34" charset="0"/>
                <a:cs typeface="Arial" pitchFamily="34" charset="0"/>
              </a:rPr>
              <a:t>REAJUSTADA</a:t>
            </a:r>
            <a:endParaRPr lang="en-US" sz="1500" b="1" dirty="0">
              <a:solidFill>
                <a:srgbClr val="0076A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89683" y="2074653"/>
            <a:ext cx="5158773" cy="1295400"/>
            <a:chOff x="6989683" y="2514600"/>
            <a:chExt cx="5158773" cy="1295400"/>
          </a:xfrm>
        </p:grpSpPr>
        <p:sp>
          <p:nvSpPr>
            <p:cNvPr id="3" name="Pentagon 2"/>
            <p:cNvSpPr/>
            <p:nvPr/>
          </p:nvSpPr>
          <p:spPr>
            <a:xfrm rot="10800000">
              <a:off x="6989683" y="2514600"/>
              <a:ext cx="5158773" cy="1295400"/>
            </a:xfrm>
            <a:prstGeom prst="homePlat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geLOC-Logo.png"/>
            <p:cNvPicPr>
              <a:picLocks noChangeAspect="1"/>
            </p:cNvPicPr>
            <p:nvPr/>
          </p:nvPicPr>
          <p:blipFill>
            <a:blip r:embed="rId7" cstate="screen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667121" y="2792233"/>
              <a:ext cx="1200875" cy="8089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0" y="41363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/>
              <a:t>Este mapa térmico muestra la expresión genética de tres grupos los cuales fueron analizado en el laboratorio. En uno de ellos se utilizaron los ingredientes de  ageLOC Vitality: joven (columna uno), viejo (columna dos) y viejo con la ciencia ageLOC (columna tres). Cada una de las columnas representa las 52 Agrupaciones de los Genes Reguladores de la Juventud. Las columnas 1 y 2 representan como los 52 genes están menos activos durante el proceso de envejecimiento. En la columna 3 la actividad de los YGC  ha sido reajustada a un patrón de expresión genético similar  al de la columna </a:t>
            </a:r>
            <a:r>
              <a:rPr lang="es-MX" sz="900" dirty="0" smtClean="0"/>
              <a:t>1</a:t>
            </a:r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97684E-6 L -0.22014 -4.97684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61111E-6 -2.59339E-7 L -0.22014 -2.59339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3106E-6 L -0.21684 -4.63106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/>
      <p:bldP spid="5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19" name="Rectangle 18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Title 1"/>
          <p:cNvSpPr txBox="1">
            <a:spLocks/>
          </p:cNvSpPr>
          <p:nvPr/>
        </p:nvSpPr>
        <p:spPr>
          <a:xfrm>
            <a:off x="0" y="126467"/>
            <a:ext cx="892232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CONSEJO CIENTÍFICO DE ANTI ENVEJECIMIENTO </a:t>
            </a:r>
            <a:endParaRPr lang="es-MX" sz="28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0592" y="983900"/>
            <a:ext cx="8554126" cy="1951274"/>
            <a:chOff x="280592" y="1132184"/>
            <a:chExt cx="8554126" cy="1951274"/>
          </a:xfrm>
        </p:grpSpPr>
        <p:pic>
          <p:nvPicPr>
            <p:cNvPr id="1026" name="Picture 2" descr="C:\Users\agibb\Desktop\SAB Pictures\AlexaKimball.t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17" y="1132184"/>
              <a:ext cx="965200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agibb\Desktop\SAB Pictures\CarlDjerassi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738" y="1132184"/>
              <a:ext cx="965199" cy="144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agibb\Desktop\SAB Pictures\DavidBearss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458" y="1132184"/>
              <a:ext cx="965199" cy="144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agibb\Desktop\SAB Pictures\GeorgesHalpern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178" y="1132184"/>
              <a:ext cx="965200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agibb\Desktop\SAB Pictures\HildebertWagner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899" y="1132184"/>
              <a:ext cx="1025838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agibb\Desktop\SAB Pictures\KojiNakanishi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258" y="1132184"/>
              <a:ext cx="990600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agibb\Desktop\SAB Pictures\LarsBohlin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379" y="1132184"/>
              <a:ext cx="997916" cy="1497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agibb\Desktop\SAB Pictures\LesterMitscher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7817" y="1132184"/>
              <a:ext cx="990600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337982" y="2652571"/>
              <a:ext cx="97491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C. Djerassi</a:t>
              </a:r>
            </a:p>
            <a:p>
              <a:pPr algn="ctr"/>
              <a:r>
                <a:rPr lang="es-MX" sz="7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Especialista en Ati conseptivos Orales de Stanford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66679" y="2652571"/>
              <a:ext cx="103542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D. Bearrs</a:t>
              </a:r>
            </a:p>
            <a:p>
              <a:pPr algn="ctr"/>
              <a:r>
                <a:rPr lang="es-MX" sz="7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Pionero en la genética del Cancer del Huntsman Cancer </a:t>
              </a:r>
              <a:endParaRPr lang="es-MX" sz="7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76065" y="2652571"/>
              <a:ext cx="95474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G. </a:t>
              </a:r>
              <a:r>
                <a:rPr lang="es-MX" sz="7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Halperin</a:t>
              </a:r>
              <a:endParaRPr lang="es-MX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s-MX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Pionero en Inmunología </a:t>
              </a:r>
              <a:endParaRPr lang="es-MX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11488" y="2652571"/>
              <a:ext cx="104887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H. Wagner</a:t>
              </a:r>
            </a:p>
            <a:p>
              <a:pPr algn="ctr"/>
              <a:r>
                <a:rPr lang="es-MX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Pionero en Farmacología </a:t>
              </a:r>
              <a:endParaRPr lang="es-MX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54488" y="2652571"/>
              <a:ext cx="98163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K. Nakanishi</a:t>
              </a:r>
            </a:p>
            <a:p>
              <a:pPr algn="ctr"/>
              <a:r>
                <a:rPr lang="es-MX" sz="7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Creador del Ginko</a:t>
              </a:r>
              <a:endParaRPr lang="es-MX" sz="7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36975" y="2652571"/>
              <a:ext cx="100180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L. </a:t>
              </a:r>
              <a:r>
                <a:rPr lang="es-MX" sz="7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Bohlin</a:t>
              </a:r>
              <a:endParaRPr lang="es-MX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s-MX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Pionero en Productos Naturales </a:t>
              </a:r>
              <a:endParaRPr lang="es-MX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19465" y="2652571"/>
              <a:ext cx="101525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L. Mitscher</a:t>
              </a:r>
            </a:p>
            <a:p>
              <a:pPr algn="ctr"/>
              <a:r>
                <a:rPr lang="es-MX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Pionero </a:t>
              </a:r>
              <a:r>
                <a:rPr lang="es-MX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en el Té verde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0592" y="2652571"/>
              <a:ext cx="969984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A. </a:t>
              </a:r>
              <a:r>
                <a:rPr lang="es-MX" sz="7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Kimball</a:t>
              </a:r>
              <a:endParaRPr lang="es-MX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s-MX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Dermatóloga de Harvard</a:t>
              </a:r>
              <a:endParaRPr lang="es-MX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2387" y="3037184"/>
            <a:ext cx="8552331" cy="1896869"/>
            <a:chOff x="282387" y="3037184"/>
            <a:chExt cx="8552331" cy="189686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29267" y="3048000"/>
              <a:ext cx="990599" cy="1453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" name="Picture 10" descr="C:\Users\agibb\Desktop\SAB Pictures\LesterPacker.tif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17" y="3037184"/>
              <a:ext cx="942578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agibb\Desktop\SAB Pictures\MollyWanner.jp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170" y="3037184"/>
              <a:ext cx="964518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Users\agibb\Desktop\SAB Pictures\PaulCox.jpg"/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84676" y="3037184"/>
              <a:ext cx="1017143" cy="145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Users\agibb\Desktop\SAB Pictures\RichardWeindruch.tif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807" y="3037184"/>
              <a:ext cx="1024017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Users\agibb\Desktop\SAB Pictures\SuartKim.jpg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812" y="3037184"/>
              <a:ext cx="964597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Users\agibb\Desktop\SAB Pictures\TomasProlla.tif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397" y="3037184"/>
              <a:ext cx="962184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Users\agibb\Desktop\SAB Pictures\ZoeDraelos.tif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568" y="3037184"/>
              <a:ext cx="961849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82387" y="4503166"/>
              <a:ext cx="941295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L. Packer</a:t>
              </a:r>
            </a:p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Padre de los </a:t>
              </a:r>
              <a:r>
                <a:rPr lang="es-MX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Antioxidantes</a:t>
              </a:r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37981" y="4503166"/>
              <a:ext cx="97491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M. Kuro-o</a:t>
              </a:r>
            </a:p>
            <a:p>
              <a:pPr algn="ctr"/>
              <a:r>
                <a:rPr lang="es-MX" sz="7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Descubridor del gen Klotho del envejecimiento</a:t>
              </a:r>
              <a:endParaRPr lang="es-MX" sz="7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7194" y="4503166"/>
              <a:ext cx="954742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M. </a:t>
              </a:r>
              <a:r>
                <a:rPr lang="en-US" sz="7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Wanner</a:t>
              </a:r>
              <a:endParaRPr 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s-MX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Dermatóloga </a:t>
              </a:r>
              <a:r>
                <a:rPr lang="es-MX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de Harvard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82788" y="4503166"/>
              <a:ext cx="1015253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P. Cox</a:t>
              </a:r>
            </a:p>
            <a:p>
              <a:pPr algn="ctr"/>
              <a:r>
                <a:rPr lang="es-MX" sz="7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Pionero de la Etnobótanica </a:t>
              </a:r>
              <a:endParaRPr lang="es-MX" sz="7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05617" y="4503166"/>
              <a:ext cx="102870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R. </a:t>
              </a:r>
              <a:r>
                <a:rPr lang="es-MX" sz="7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Weindruch</a:t>
              </a:r>
              <a:endParaRPr lang="es-MX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s-MX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Pionero en los estudios del envejecimiento </a:t>
              </a:r>
              <a:endParaRPr lang="es-MX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35170" y="4503166"/>
              <a:ext cx="96146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MX" sz="7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S. Kim</a:t>
              </a:r>
            </a:p>
            <a:p>
              <a:pPr algn="ctr"/>
              <a:r>
                <a:rPr lang="es-MX" sz="7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Investigador de Envejecimiento en Stanford</a:t>
              </a:r>
              <a:endParaRPr lang="es-MX" sz="7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804212" y="4503166"/>
              <a:ext cx="948018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T. Prolla</a:t>
              </a:r>
            </a:p>
            <a:p>
              <a:pPr algn="ctr"/>
              <a:r>
                <a:rPr lang="es-MX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Pionero en los estudios del envejecimiento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859805" y="4503166"/>
              <a:ext cx="97491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Z. </a:t>
              </a:r>
              <a:r>
                <a:rPr lang="en-US" sz="7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Draelos</a:t>
              </a:r>
              <a:endParaRPr 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s-MX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Dermatóloga de </a:t>
              </a:r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Duke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4913086"/>
            <a:chOff x="0" y="0"/>
            <a:chExt cx="9144000" cy="4913086"/>
          </a:xfrm>
        </p:grpSpPr>
        <p:sp>
          <p:nvSpPr>
            <p:cNvPr id="6" name="Rectangle 5"/>
            <p:cNvSpPr/>
            <p:nvPr/>
          </p:nvSpPr>
          <p:spPr>
            <a:xfrm>
              <a:off x="217714" y="4064000"/>
              <a:ext cx="8802915" cy="791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2232" y="1801056"/>
            <a:ext cx="3746646" cy="122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8099" y="1577523"/>
            <a:ext cx="1977709" cy="279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449" y="1577523"/>
            <a:ext cx="1865362" cy="280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47752" y="4411536"/>
            <a:ext cx="614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Pioneros en la investigación del Envejecimiento 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9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05E-6 L -5.55556E-7 -0.2619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Joe Cha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Joe Chang</Template>
  <TotalTime>11964</TotalTime>
  <Words>1138</Words>
  <Application>Microsoft Office PowerPoint</Application>
  <PresentationFormat>Presentación en pantalla (16:9)</PresentationFormat>
  <Paragraphs>232</Paragraphs>
  <Slides>29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Joe Chang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IDENTIFICA Y REAJUSTA TUS GENES REGULADORES DE LA JUVENTUD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DEL TRATAMIENTO AGELOC GALVANIC BODY</vt:lpstr>
      <vt:lpstr>RESULTADOS DEL TRATAMIENTO AGELOC GALVANIC BODY(después de 8 semanas ) </vt:lpstr>
      <vt:lpstr>Presentación de PowerPoint</vt:lpstr>
      <vt:lpstr>Presentación de PowerPoint</vt:lpstr>
      <vt:lpstr>Presentación de PowerPoint</vt:lpstr>
      <vt:lpstr>Presentación de PowerPoint</vt:lpstr>
      <vt:lpstr>AGELOC R2: LOCALICÉ Y REPROGRAME SUS GENES REGULADORES DE LA JUVENTUD </vt:lpstr>
      <vt:lpstr>Presentación de PowerPoint</vt:lpstr>
      <vt:lpstr>Presentación de PowerPoint</vt:lpstr>
      <vt:lpstr>Presentación de PowerPoint</vt:lpstr>
      <vt:lpstr>Presentación de PowerPoint</vt:lpstr>
    </vt:vector>
  </TitlesOfParts>
  <Company>Nu Skin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nuadmin</dc:creator>
  <cp:lastModifiedBy>Alesousa</cp:lastModifiedBy>
  <cp:revision>156</cp:revision>
  <cp:lastPrinted>2011-10-26T16:50:44Z</cp:lastPrinted>
  <dcterms:created xsi:type="dcterms:W3CDTF">2011-10-12T15:25:09Z</dcterms:created>
  <dcterms:modified xsi:type="dcterms:W3CDTF">2011-11-01T15:10:03Z</dcterms:modified>
</cp:coreProperties>
</file>